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56" r:id="rId5"/>
    <p:sldId id="263" r:id="rId6"/>
    <p:sldId id="260" r:id="rId7"/>
    <p:sldId id="261" r:id="rId8"/>
    <p:sldId id="262" r:id="rId9"/>
    <p:sldId id="264" r:id="rId10"/>
    <p:sldId id="265" r:id="rId11"/>
    <p:sldId id="266" r:id="rId12"/>
    <p:sldId id="267" r:id="rId13"/>
    <p:sldId id="268" r:id="rId14"/>
    <p:sldId id="269" r:id="rId15"/>
    <p:sldId id="270" r:id="rId16"/>
    <p:sldId id="271" r:id="rId17"/>
    <p:sldId id="274"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F4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BACF5-E875-4474-A329-04F7D3A270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581D0B6-1169-41AF-9CD9-CECE069A6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8EB4F-4FB8-4F0F-9636-5857BC2420DD}"/>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F9EE3A3E-2011-404F-BE0E-E221457974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D02853-92CE-462D-9468-0C5D7CE0237B}"/>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114569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FA5E-4445-4E2F-B14D-01122B8471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5428A2-36C2-43A4-B474-B1F459AA369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318261-431C-49F1-B441-9FDC25978E47}"/>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B576D896-638E-41D5-B5E8-CF8C13FEDC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D2A8FF-1252-4E11-8876-6601E5C34430}"/>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782950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13FB-BF8E-4F52-9D85-0B3C66AC03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378774E-5FE8-4760-9821-2B1035A615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9755815-AA71-4CE5-8D2C-5FCA089C9EC3}"/>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31BA87C3-B3E5-43C5-8EB6-59CD32B495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DE852E-153B-474E-B359-944C6C09D487}"/>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3541532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0990-ECBB-446E-B400-FA03DDD29E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5BD16F3-28FA-44DE-BB3F-E4130C11691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B19D8E-6D9D-462E-B4B4-AFEEA85DD0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2BF897-C561-4F51-B613-C60040A46817}"/>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6" name="Footer Placeholder 5">
            <a:extLst>
              <a:ext uri="{FF2B5EF4-FFF2-40B4-BE49-F238E27FC236}">
                <a16:creationId xmlns:a16="http://schemas.microsoft.com/office/drawing/2014/main" id="{6CFF4F83-9E4B-49FC-97C0-675069489E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FA856-F613-4760-A537-34E86CBF6B25}"/>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349488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0976-6F42-4F53-9E55-45C81B6E34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E02F13-27F1-4A97-B17A-D833754F2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DECC7FE-A2E0-4CA1-8573-DA027C9910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DD023C-F7D5-4F95-9274-454AC71976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3A2866-0885-47AD-B32B-0D1B259883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15088A1-10C0-4ED1-A3B4-96A2AE9069F0}"/>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8" name="Footer Placeholder 7">
            <a:extLst>
              <a:ext uri="{FF2B5EF4-FFF2-40B4-BE49-F238E27FC236}">
                <a16:creationId xmlns:a16="http://schemas.microsoft.com/office/drawing/2014/main" id="{75779C50-34C3-400D-82C3-68E7419A2B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F7378B-00EF-4120-8561-FB276EFBEBD3}"/>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328213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2B7A1-9F4A-4FAC-9E3A-B5AE7A3B8B4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FCB279-4B39-498E-8C8A-49429EEC57AA}"/>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4" name="Footer Placeholder 3">
            <a:extLst>
              <a:ext uri="{FF2B5EF4-FFF2-40B4-BE49-F238E27FC236}">
                <a16:creationId xmlns:a16="http://schemas.microsoft.com/office/drawing/2014/main" id="{1C36DF8B-DACD-42B7-AE74-8204D1471C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4A3A235-17A4-4E37-9C80-3368220B50D1}"/>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154785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E0526E-7777-4087-BC9E-4649F5C96B17}"/>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3" name="Footer Placeholder 2">
            <a:extLst>
              <a:ext uri="{FF2B5EF4-FFF2-40B4-BE49-F238E27FC236}">
                <a16:creationId xmlns:a16="http://schemas.microsoft.com/office/drawing/2014/main" id="{4A2F5E07-B24C-4036-AD9E-1C09BF3C6F1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BFA0C71-B2FE-4CD5-A42E-DE8C0AF16517}"/>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117026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1058-2196-4227-AA33-2F4FF763A6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CDF76E-003B-4909-97AE-8964836BBC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C9481D-07B3-46EF-BC1D-3112F9EE77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97DEB8A-D3CC-45E9-865D-946EA13D97EA}"/>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6" name="Footer Placeholder 5">
            <a:extLst>
              <a:ext uri="{FF2B5EF4-FFF2-40B4-BE49-F238E27FC236}">
                <a16:creationId xmlns:a16="http://schemas.microsoft.com/office/drawing/2014/main" id="{D8119101-B96B-40E6-B24B-8FAFE835AA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FE91CA-05D0-4690-9527-38E79019A6F7}"/>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251934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3B582-2A45-4CF1-A0A5-70C0E3981B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6DC063-51B3-441B-A740-A4672EFE4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FE9C429-6331-49F9-9A21-7605B7BD8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B24079A-5DE7-45E2-8F7F-EBC7E29EE319}"/>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6" name="Footer Placeholder 5">
            <a:extLst>
              <a:ext uri="{FF2B5EF4-FFF2-40B4-BE49-F238E27FC236}">
                <a16:creationId xmlns:a16="http://schemas.microsoft.com/office/drawing/2014/main" id="{53DF6433-2ABC-418C-A0FD-18B991433C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871C70-1982-477B-ACDD-747B4A451213}"/>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4173695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42E4-3233-4D31-8C39-1FCEF8B5B39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15F767-4575-47B7-AEB7-2038B8EA32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6DABD1-5C24-4956-A19C-5D26AE5E9E66}"/>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EE2BB736-A2B1-4ACD-9DCD-F9DCA2706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DA422B-C6CE-425E-A666-A7A5926598BE}"/>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2290208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197620-6102-47ED-AB64-BBEFFCCAE1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5A0D52-1836-4919-8DC4-273A9024C9C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BE51F5-DF04-4DB8-B472-2C6BC42331CB}"/>
              </a:ext>
            </a:extLst>
          </p:cNvPr>
          <p:cNvSpPr>
            <a:spLocks noGrp="1"/>
          </p:cNvSpPr>
          <p:nvPr>
            <p:ph type="dt" sz="half" idx="10"/>
          </p:nvPr>
        </p:nvSpPr>
        <p:spPr/>
        <p:txBody>
          <a:body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F2844D6C-4C1E-4AB8-A8F2-8B0D357A07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B59754-29F1-4C82-BFBE-297AAE521CDF}"/>
              </a:ext>
            </a:extLst>
          </p:cNvPr>
          <p:cNvSpPr>
            <a:spLocks noGrp="1"/>
          </p:cNvSpPr>
          <p:nvPr>
            <p:ph type="sldNum" sz="quarter" idx="12"/>
          </p:nvPr>
        </p:nvSpPr>
        <p:spPr/>
        <p:txBody>
          <a:bodyPr/>
          <a:lstStyle/>
          <a:p>
            <a:fld id="{B60DCDC7-C4E9-4649-9F0B-F275B3903548}" type="slidenum">
              <a:rPr lang="en-GB" smtClean="0"/>
              <a:t>‹#›</a:t>
            </a:fld>
            <a:endParaRPr lang="en-GB"/>
          </a:p>
        </p:txBody>
      </p:sp>
    </p:spTree>
    <p:extLst>
      <p:ext uri="{BB962C8B-B14F-4D97-AF65-F5344CB8AC3E}">
        <p14:creationId xmlns:p14="http://schemas.microsoft.com/office/powerpoint/2010/main" val="257832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E31A6C-3E03-4390-AFFA-495CD05815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B16FB7-B553-4C1E-989F-93A8D999C9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F64979-A78F-4648-9868-14BCA202F8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B82D7-47DF-472C-98AF-14F1EEA9DA8C}" type="datetimeFigureOut">
              <a:rPr lang="en-GB" smtClean="0"/>
              <a:t>25/11/2022</a:t>
            </a:fld>
            <a:endParaRPr lang="en-GB"/>
          </a:p>
        </p:txBody>
      </p:sp>
      <p:sp>
        <p:nvSpPr>
          <p:cNvPr id="5" name="Footer Placeholder 4">
            <a:extLst>
              <a:ext uri="{FF2B5EF4-FFF2-40B4-BE49-F238E27FC236}">
                <a16:creationId xmlns:a16="http://schemas.microsoft.com/office/drawing/2014/main" id="{093C2051-0A48-4AA3-952C-918180A78F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9E5A9E-2676-46C7-8456-98E498AFD8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DCDC7-C4E9-4649-9F0B-F275B3903548}" type="slidenum">
              <a:rPr lang="en-GB" smtClean="0"/>
              <a:t>‹#›</a:t>
            </a:fld>
            <a:endParaRPr lang="en-GB"/>
          </a:p>
        </p:txBody>
      </p:sp>
    </p:spTree>
    <p:extLst>
      <p:ext uri="{BB962C8B-B14F-4D97-AF65-F5344CB8AC3E}">
        <p14:creationId xmlns:p14="http://schemas.microsoft.com/office/powerpoint/2010/main" val="543626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3B63E8-F223-4A06-AC79-029451CDB4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50" name="Picture 2" descr="https://media-temporary.preziusercontent.com/frames-public/0/b/c/9/2/41320e044af8067789598671ca71200.png">
            <a:extLst>
              <a:ext uri="{FF2B5EF4-FFF2-40B4-BE49-F238E27FC236}">
                <a16:creationId xmlns:a16="http://schemas.microsoft.com/office/drawing/2014/main" id="{C484373A-5739-496E-BD80-E9D90C00E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2" y="0"/>
            <a:ext cx="107156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Why are there three versions of the Armada Portrait? | Royal Museums  Greenwich">
            <a:extLst>
              <a:ext uri="{FF2B5EF4-FFF2-40B4-BE49-F238E27FC236}">
                <a16:creationId xmlns:a16="http://schemas.microsoft.com/office/drawing/2014/main" id="{4513366A-729A-4599-AA9A-9BA3727022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17" r="17603"/>
          <a:stretch/>
        </p:blipFill>
        <p:spPr bwMode="auto">
          <a:xfrm>
            <a:off x="6386944" y="265546"/>
            <a:ext cx="5334001" cy="434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296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4E6494-9973-475F-87B8-6A4267253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074" name="Picture 2" descr="https://media-temporary.preziusercontent.com/frames-public/2/6/1/f/4/63e35724749bb6e7a58aa475e18768.png">
            <a:extLst>
              <a:ext uri="{FF2B5EF4-FFF2-40B4-BE49-F238E27FC236}">
                <a16:creationId xmlns:a16="http://schemas.microsoft.com/office/drawing/2014/main" id="{5F6A3AE1-5B1B-4B29-9D5E-A5F54BC23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2381"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media-temporary.preziusercontent.com/frames-public/1/7/d/1/9/94be49f4e2d933f5adeb32e5249768.png">
            <a:extLst>
              <a:ext uri="{FF2B5EF4-FFF2-40B4-BE49-F238E27FC236}">
                <a16:creationId xmlns:a16="http://schemas.microsoft.com/office/drawing/2014/main" id="{021CB793-85BB-4A36-B778-B848B10504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163" y="318655"/>
            <a:ext cx="4932218" cy="4932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0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8E01FC-B06F-4B13-84B5-E9F8ADE04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098" name="Picture 2" descr="https://media-temporary.preziusercontent.com/frames-public/b/7/9/f/7/1b2346346789ff9a8074564bd53768.png">
            <a:extLst>
              <a:ext uri="{FF2B5EF4-FFF2-40B4-BE49-F238E27FC236}">
                <a16:creationId xmlns:a16="http://schemas.microsoft.com/office/drawing/2014/main" id="{04CF12D4-D9F6-4FDE-8CC0-728212A1AD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164" y="159327"/>
            <a:ext cx="3269673" cy="326967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media-temporary.preziusercontent.com/frames-public/a/4/6/e/e/3e66532456f98d0189710e5d8ca768.png">
            <a:extLst>
              <a:ext uri="{FF2B5EF4-FFF2-40B4-BE49-F238E27FC236}">
                <a16:creationId xmlns:a16="http://schemas.microsoft.com/office/drawing/2014/main" id="{209BF83D-DBA4-4BB4-B6F5-CFCE1079A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9837" y="0"/>
            <a:ext cx="6456218" cy="6456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251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F85AD6-72A1-45E3-8FFC-D9831B1CD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50B41B6A-0F9C-4287-A10E-4E1FFC60CD22}"/>
              </a:ext>
            </a:extLst>
          </p:cNvPr>
          <p:cNvSpPr>
            <a:spLocks noGrp="1"/>
          </p:cNvSpPr>
          <p:nvPr>
            <p:ph type="title"/>
          </p:nvPr>
        </p:nvSpPr>
        <p:spPr>
          <a:xfrm>
            <a:off x="838200" y="365125"/>
            <a:ext cx="5707743" cy="1325563"/>
          </a:xfrm>
        </p:spPr>
        <p:txBody>
          <a:bodyPr/>
          <a:lstStyle/>
          <a:p>
            <a:r>
              <a:rPr lang="en-GB" dirty="0"/>
              <a:t>Can historians trust portraits?</a:t>
            </a:r>
          </a:p>
        </p:txBody>
      </p:sp>
      <p:sp>
        <p:nvSpPr>
          <p:cNvPr id="5" name="Content Placeholder 4">
            <a:extLst>
              <a:ext uri="{FF2B5EF4-FFF2-40B4-BE49-F238E27FC236}">
                <a16:creationId xmlns:a16="http://schemas.microsoft.com/office/drawing/2014/main" id="{F9C7B2B2-B8E7-43E9-B07C-1D475B56A57C}"/>
              </a:ext>
            </a:extLst>
          </p:cNvPr>
          <p:cNvSpPr>
            <a:spLocks noGrp="1"/>
          </p:cNvSpPr>
          <p:nvPr>
            <p:ph idx="1"/>
          </p:nvPr>
        </p:nvSpPr>
        <p:spPr>
          <a:xfrm>
            <a:off x="838200" y="1825625"/>
            <a:ext cx="5461000" cy="4351338"/>
          </a:xfrm>
        </p:spPr>
        <p:txBody>
          <a:bodyPr/>
          <a:lstStyle/>
          <a:p>
            <a:r>
              <a:rPr lang="en-GB" dirty="0"/>
              <a:t>Did Elizabeth really look like this?</a:t>
            </a:r>
          </a:p>
          <a:p>
            <a:r>
              <a:rPr lang="en-GB" dirty="0"/>
              <a:t>What did she want her portrait to say about her?</a:t>
            </a:r>
          </a:p>
          <a:p>
            <a:r>
              <a:rPr lang="en-GB" dirty="0"/>
              <a:t>Why did monarch want their portrait painted?</a:t>
            </a:r>
          </a:p>
          <a:p>
            <a:r>
              <a:rPr lang="en-GB" dirty="0"/>
              <a:t>What items would be included in the portrait? </a:t>
            </a:r>
          </a:p>
          <a:p>
            <a:r>
              <a:rPr lang="en-GB" dirty="0"/>
              <a:t>Would items be chosen carefully?</a:t>
            </a:r>
          </a:p>
        </p:txBody>
      </p:sp>
      <p:pic>
        <p:nvPicPr>
          <p:cNvPr id="6" name="Picture 6" descr="Why are there three versions of the Armada Portrait? | Royal Museums  Greenwich">
            <a:extLst>
              <a:ext uri="{FF2B5EF4-FFF2-40B4-BE49-F238E27FC236}">
                <a16:creationId xmlns:a16="http://schemas.microsoft.com/office/drawing/2014/main" id="{39852CD7-03D9-4DBF-9C4E-F5C37CD718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17" r="17603"/>
          <a:stretch/>
        </p:blipFill>
        <p:spPr bwMode="auto">
          <a:xfrm>
            <a:off x="6545943" y="1027906"/>
            <a:ext cx="5334001" cy="434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308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DDB24-24BB-43BD-BCAB-EDF11904C3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26" name="Picture 2" descr="https://media-temporary.preziusercontent.com/frames-public/3/0/d/f/b/f60fdc2460d9f7155a0314809de768.png">
            <a:extLst>
              <a:ext uri="{FF2B5EF4-FFF2-40B4-BE49-F238E27FC236}">
                <a16:creationId xmlns:a16="http://schemas.microsoft.com/office/drawing/2014/main" id="{C3F58821-EE89-49D4-8594-E67D35E3C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edia.preziusercontent.com/media/d/7/e/2f11df18e62300b21f158520d689da80b9a63.jpeg">
            <a:extLst>
              <a:ext uri="{FF2B5EF4-FFF2-40B4-BE49-F238E27FC236}">
                <a16:creationId xmlns:a16="http://schemas.microsoft.com/office/drawing/2014/main" id="{3B831602-CB37-435B-82AD-45080BB309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1180" y="625436"/>
            <a:ext cx="4675909" cy="5607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949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38ED84-508A-4CC9-BCD7-CA6307689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6" descr="https://media-temporary.preziusercontent.com/frames-public/c/f/0/3/9/d84026b4a49bed2b4420ea317fc768.png">
            <a:extLst>
              <a:ext uri="{FF2B5EF4-FFF2-40B4-BE49-F238E27FC236}">
                <a16:creationId xmlns:a16="http://schemas.microsoft.com/office/drawing/2014/main" id="{B543962E-3B7D-4F9F-8A7E-B55046A1D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18654"/>
            <a:ext cx="5777346" cy="577734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media.preziusercontent.com/media/8/1/f/137260ba94e37c384b1cc7e5f0019cb8c146f.jpg">
            <a:extLst>
              <a:ext uri="{FF2B5EF4-FFF2-40B4-BE49-F238E27FC236}">
                <a16:creationId xmlns:a16="http://schemas.microsoft.com/office/drawing/2014/main" id="{08F9AAD2-E2A8-4AE4-BA0E-4FDEE4B68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818" y="450272"/>
            <a:ext cx="6068073" cy="5514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088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2C4FA9-88D2-4F66-984E-56F2B8855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122" name="Picture 2" descr="https://media-temporary.preziusercontent.com/frames-public/d/0/0/2/e/4c047e44c8c863817c9d0116de0768.png">
            <a:extLst>
              <a:ext uri="{FF2B5EF4-FFF2-40B4-BE49-F238E27FC236}">
                <a16:creationId xmlns:a16="http://schemas.microsoft.com/office/drawing/2014/main" id="{5569A406-B61C-4E03-B990-B9AF092F3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891"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media.preziusercontent.com/media/0/3/3/1e3b14c48efa3bf033de44b2205d8ba7bcf51.jpg">
            <a:extLst>
              <a:ext uri="{FF2B5EF4-FFF2-40B4-BE49-F238E27FC236}">
                <a16:creationId xmlns:a16="http://schemas.microsoft.com/office/drawing/2014/main" id="{41FF0EC0-C670-44D4-83B5-89043879DC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120" y="685800"/>
            <a:ext cx="5184679" cy="2916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102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28D396-20D2-40CA-A664-C5BDFE9252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170" name="Picture 2" descr="https://media-temporary.preziusercontent.com/frames-public/f/c/8/2/8/4e30fb344b6b9002c537da6dc93768.png">
            <a:extLst>
              <a:ext uri="{FF2B5EF4-FFF2-40B4-BE49-F238E27FC236}">
                <a16:creationId xmlns:a16="http://schemas.microsoft.com/office/drawing/2014/main" id="{66C8D17C-44D9-491C-8DBA-75B872BAE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media.preziusercontent.com/media/f/f/c/8648db321ff6f4174b84a89b9eb84ebfb9c6a.jpg">
            <a:extLst>
              <a:ext uri="{FF2B5EF4-FFF2-40B4-BE49-F238E27FC236}">
                <a16:creationId xmlns:a16="http://schemas.microsoft.com/office/drawing/2014/main" id="{27D24406-2B06-40A8-BC44-4458EC07E6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4852"/>
          <a:stretch/>
        </p:blipFill>
        <p:spPr bwMode="auto">
          <a:xfrm>
            <a:off x="6971001" y="707719"/>
            <a:ext cx="4542126" cy="5442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24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D43AD9-052D-4ECF-930C-3343ACEA8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194" name="Picture 2" descr="https://media-temporary.preziusercontent.com/frames-public/3/a/4/6/5/cb31eda4717b3478d8c1cb8b4ce768.png">
            <a:extLst>
              <a:ext uri="{FF2B5EF4-FFF2-40B4-BE49-F238E27FC236}">
                <a16:creationId xmlns:a16="http://schemas.microsoft.com/office/drawing/2014/main" id="{9FB2CF63-88B0-4435-BF14-35DCC869F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82"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Why are there three versions of the Armada Portrait? | Royal Museums  Greenwich">
            <a:extLst>
              <a:ext uri="{FF2B5EF4-FFF2-40B4-BE49-F238E27FC236}">
                <a16:creationId xmlns:a16="http://schemas.microsoft.com/office/drawing/2014/main" id="{576DE59C-2406-41B9-AE98-C980D3550E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17" r="17603"/>
          <a:stretch/>
        </p:blipFill>
        <p:spPr bwMode="auto">
          <a:xfrm>
            <a:off x="6539344" y="1055255"/>
            <a:ext cx="4918365" cy="4007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462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8C259F-7715-4F6F-8DBC-3E1AAFBFD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218" name="Picture 2" descr="https://media-temporary.preziusercontent.com/frames-public/9/b/d/1/1/b36c02f4bec8c87770cdee9f79c768.png">
            <a:extLst>
              <a:ext uri="{FF2B5EF4-FFF2-40B4-BE49-F238E27FC236}">
                <a16:creationId xmlns:a16="http://schemas.microsoft.com/office/drawing/2014/main" id="{A935D34F-47DB-42A0-BB28-CEAA8F638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Why are there three versions of the Armada Portrait? | Royal Museums  Greenwich">
            <a:extLst>
              <a:ext uri="{FF2B5EF4-FFF2-40B4-BE49-F238E27FC236}">
                <a16:creationId xmlns:a16="http://schemas.microsoft.com/office/drawing/2014/main" id="{ED5A0926-3507-4AA6-9D8D-E4B994EFDF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251" t="32463" r="29863" b="41079"/>
          <a:stretch/>
        </p:blipFill>
        <p:spPr bwMode="auto">
          <a:xfrm>
            <a:off x="6220690" y="720436"/>
            <a:ext cx="5375564" cy="4849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055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75BA18-F67A-415E-97E4-C754B8AA7C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242" name="Picture 2" descr="https://media-temporary.preziusercontent.com/frames-public/6/7/3/7/2/00523ec4029b2eb0c62186c14b0768.png">
            <a:extLst>
              <a:ext uri="{FF2B5EF4-FFF2-40B4-BE49-F238E27FC236}">
                <a16:creationId xmlns:a16="http://schemas.microsoft.com/office/drawing/2014/main" id="{57DD1964-68AB-4CE7-825B-41F3477EF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Why are there three versions of the Armada Portrait? | Royal Museums  Greenwich">
            <a:extLst>
              <a:ext uri="{FF2B5EF4-FFF2-40B4-BE49-F238E27FC236}">
                <a16:creationId xmlns:a16="http://schemas.microsoft.com/office/drawing/2014/main" id="{CFB5E22B-71EA-47CE-B6E0-5BF1D0FD65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310" t="55415" r="17603"/>
          <a:stretch/>
        </p:blipFill>
        <p:spPr bwMode="auto">
          <a:xfrm>
            <a:off x="7554231" y="1"/>
            <a:ext cx="34324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85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0C4056-3889-4990-9F84-A1FF6FE0A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266" name="Picture 2" descr="https://media-temporary.preziusercontent.com/frames-public/e/8/8/1/a/fc0ef62447b91c892bdf02c0cdc768.png">
            <a:extLst>
              <a:ext uri="{FF2B5EF4-FFF2-40B4-BE49-F238E27FC236}">
                <a16:creationId xmlns:a16="http://schemas.microsoft.com/office/drawing/2014/main" id="{9D8763C8-EE17-4938-9B2B-C760E74A0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media.preziusercontent.com/media/1/0/e/9ab6714631bced17f367de92808fa2e143d0f.jpg">
            <a:extLst>
              <a:ext uri="{FF2B5EF4-FFF2-40B4-BE49-F238E27FC236}">
                <a16:creationId xmlns:a16="http://schemas.microsoft.com/office/drawing/2014/main" id="{BCB2238D-6360-4D49-9AD8-0B778F5F3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888" y="923058"/>
            <a:ext cx="5349284" cy="478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902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AF7A3B-074B-4943-97AE-0086E3508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290" name="Picture 2" descr="https://media-temporary.preziusercontent.com/frames-public/6/d/9/0/f/3a948f64df8b8d03175223ea2da768.png">
            <a:extLst>
              <a:ext uri="{FF2B5EF4-FFF2-40B4-BE49-F238E27FC236}">
                <a16:creationId xmlns:a16="http://schemas.microsoft.com/office/drawing/2014/main" id="{AC4BDC51-E38F-4800-8D41-D08F55C58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ttps://media.preziusercontent.com/media/3/d/0/483bac51a5738a09a1e7defbbcdad4939820f.jpg">
            <a:extLst>
              <a:ext uri="{FF2B5EF4-FFF2-40B4-BE49-F238E27FC236}">
                <a16:creationId xmlns:a16="http://schemas.microsoft.com/office/drawing/2014/main" id="{F26F6E45-2912-44BC-A5C8-BB1BF391DA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077" t="14546" r="23725" b="40202"/>
          <a:stretch/>
        </p:blipFill>
        <p:spPr bwMode="auto">
          <a:xfrm>
            <a:off x="6567055" y="568035"/>
            <a:ext cx="4807527" cy="5227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82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300830-AC60-42E2-AB6B-17D43C65F5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314" name="Picture 2" descr="https://media-temporary.preziusercontent.com/frames-public/8/6/4/0/5/5602547420bb2a9c164237606eb768.png">
            <a:extLst>
              <a:ext uri="{FF2B5EF4-FFF2-40B4-BE49-F238E27FC236}">
                <a16:creationId xmlns:a16="http://schemas.microsoft.com/office/drawing/2014/main" id="{FC2ACB4C-6EA5-4A4F-9DD9-7B5BA4BE0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Why are there three versions of the Armada Portrait? | Royal Museums  Greenwich">
            <a:extLst>
              <a:ext uri="{FF2B5EF4-FFF2-40B4-BE49-F238E27FC236}">
                <a16:creationId xmlns:a16="http://schemas.microsoft.com/office/drawing/2014/main" id="{8A024A45-EA3E-4A2B-9C03-671C9599F5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230" t="23218" r="25201" b="54149"/>
          <a:stretch/>
        </p:blipFill>
        <p:spPr bwMode="auto">
          <a:xfrm>
            <a:off x="6497782" y="748145"/>
            <a:ext cx="4807527" cy="5094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590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5855E4-288A-4A43-B81A-003DDD209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67486" cy="6858000"/>
          </a:xfrm>
          <a:prstGeom prst="rect">
            <a:avLst/>
          </a:prstGeom>
        </p:spPr>
      </p:pic>
      <p:pic>
        <p:nvPicPr>
          <p:cNvPr id="14338" name="Picture 2" descr="https://media-temporary.preziusercontent.com/frames-public/c/5/6/0/7/c9908b34000bab9e6dc562138ff768.png">
            <a:extLst>
              <a:ext uri="{FF2B5EF4-FFF2-40B4-BE49-F238E27FC236}">
                <a16:creationId xmlns:a16="http://schemas.microsoft.com/office/drawing/2014/main" id="{49AFC1C2-9887-42CA-9651-40C1BF1FC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media.preziusercontent.com/media/d/2/0/45df17a58379674f607fdcd68429af1c89ec9.jpg">
            <a:extLst>
              <a:ext uri="{FF2B5EF4-FFF2-40B4-BE49-F238E27FC236}">
                <a16:creationId xmlns:a16="http://schemas.microsoft.com/office/drawing/2014/main" id="{FA1885FA-5462-45A0-8B86-9DD8899E14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968" y="1343891"/>
            <a:ext cx="6266518" cy="3394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699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1CA150-0FE3-4667-A856-C72348FC3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364" name="Picture 4" descr="Symbolism in portraits of Queen Elizabeth I | Royal Museums Greenwich">
            <a:extLst>
              <a:ext uri="{FF2B5EF4-FFF2-40B4-BE49-F238E27FC236}">
                <a16:creationId xmlns:a16="http://schemas.microsoft.com/office/drawing/2014/main" id="{3C0E4D02-722D-48C7-A5C5-0833E2E10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255" y="983390"/>
            <a:ext cx="6105670" cy="39903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media-temporary.preziusercontent.com/frames-public/c/5/6/0/7/c9908b34000bab9e6dc562138ff768.png">
            <a:extLst>
              <a:ext uri="{FF2B5EF4-FFF2-40B4-BE49-F238E27FC236}">
                <a16:creationId xmlns:a16="http://schemas.microsoft.com/office/drawing/2014/main" id="{50E91F77-8181-43F8-8F02-9C9161AB5A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20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4754B3F7-F45B-445D-92C0-0660FE7DE284}"/>
              </a:ext>
            </a:extLst>
          </p:cNvPr>
          <p:cNvSpPr/>
          <p:nvPr/>
        </p:nvSpPr>
        <p:spPr>
          <a:xfrm>
            <a:off x="346364" y="318654"/>
            <a:ext cx="6109854" cy="6068291"/>
          </a:xfrm>
          <a:prstGeom prst="ellipse">
            <a:avLst/>
          </a:prstGeom>
          <a:solidFill>
            <a:srgbClr val="DB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Tudor Rose</a:t>
            </a:r>
          </a:p>
          <a:p>
            <a:pPr algn="ctr"/>
            <a:r>
              <a:rPr lang="en-GB" sz="2000" dirty="0">
                <a:solidFill>
                  <a:schemeClr val="tx1"/>
                </a:solidFill>
              </a:rPr>
              <a:t>In some of her portraits Elizabeth can be seen to be holding a Tudor Rose. This shows that she is a Tudor and the rightful monarch and heir to the throne. This is a sign of legitimacy that she is the rightful queen and should not be challenged. It reminds the country of the War of the Roses and how her Grandfather created peace in England. Supporting her is ensuring there would not be another civil war. </a:t>
            </a:r>
          </a:p>
        </p:txBody>
      </p:sp>
    </p:spTree>
    <p:extLst>
      <p:ext uri="{BB962C8B-B14F-4D97-AF65-F5344CB8AC3E}">
        <p14:creationId xmlns:p14="http://schemas.microsoft.com/office/powerpoint/2010/main" val="3217241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276F0B-668D-41C8-ADAA-80BAC24F82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2" descr="https://media-temporary.preziusercontent.com/frames-public/c/5/6/0/7/c9908b34000bab9e6dc562138ff768.png">
            <a:extLst>
              <a:ext uri="{FF2B5EF4-FFF2-40B4-BE49-F238E27FC236}">
                <a16:creationId xmlns:a16="http://schemas.microsoft.com/office/drawing/2014/main" id="{50E91F77-8181-43F8-8F02-9C9161AB5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4754B3F7-F45B-445D-92C0-0660FE7DE284}"/>
              </a:ext>
            </a:extLst>
          </p:cNvPr>
          <p:cNvSpPr/>
          <p:nvPr/>
        </p:nvSpPr>
        <p:spPr>
          <a:xfrm>
            <a:off x="346364" y="318654"/>
            <a:ext cx="6109854" cy="6068291"/>
          </a:xfrm>
          <a:prstGeom prst="ellipse">
            <a:avLst/>
          </a:prstGeom>
          <a:solidFill>
            <a:srgbClr val="DB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Eyes &amp; Ears</a:t>
            </a:r>
          </a:p>
          <a:p>
            <a:pPr algn="ctr"/>
            <a:r>
              <a:rPr lang="en-GB" sz="2000" dirty="0">
                <a:solidFill>
                  <a:schemeClr val="tx1"/>
                </a:solidFill>
              </a:rPr>
              <a:t>In this painting Elizabeth has eyes and ears on her dress showing that she is all seeing and all hearing and all knowing. She sees all and hears all. </a:t>
            </a:r>
          </a:p>
        </p:txBody>
      </p:sp>
      <p:pic>
        <p:nvPicPr>
          <p:cNvPr id="16386" name="Picture 2" descr="Symbolism in Elizabeth's Portraits – Tudors Dynasty">
            <a:extLst>
              <a:ext uri="{FF2B5EF4-FFF2-40B4-BE49-F238E27FC236}">
                <a16:creationId xmlns:a16="http://schemas.microsoft.com/office/drawing/2014/main" id="{E409DA09-F655-45A0-92AF-9ACAE968A4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3" t="1094" r="51524" b="3632"/>
          <a:stretch/>
        </p:blipFill>
        <p:spPr bwMode="auto">
          <a:xfrm>
            <a:off x="5615049" y="751161"/>
            <a:ext cx="3178629" cy="47642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ymbolism in Elizabeth's Portraits – Tudors Dynasty">
            <a:extLst>
              <a:ext uri="{FF2B5EF4-FFF2-40B4-BE49-F238E27FC236}">
                <a16:creationId xmlns:a16="http://schemas.microsoft.com/office/drawing/2014/main" id="{96C405FB-C2A0-4F85-9B95-49C58B2902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129" t="52321" r="24837" b="12725"/>
          <a:stretch/>
        </p:blipFill>
        <p:spPr bwMode="auto">
          <a:xfrm>
            <a:off x="8432128" y="1006626"/>
            <a:ext cx="3694557" cy="4029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788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301F4-86A0-4C7A-9B98-72ECAD339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6" descr="Why are there three versions of the Armada Portrait? | Royal Museums  Greenwich">
            <a:extLst>
              <a:ext uri="{FF2B5EF4-FFF2-40B4-BE49-F238E27FC236}">
                <a16:creationId xmlns:a16="http://schemas.microsoft.com/office/drawing/2014/main" id="{909D1F73-C1E2-4965-9AD6-C047210196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17" r="17603"/>
          <a:stretch/>
        </p:blipFill>
        <p:spPr bwMode="auto">
          <a:xfrm>
            <a:off x="2108393" y="179944"/>
            <a:ext cx="7975214" cy="649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584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164</Words>
  <Application>Microsoft Office PowerPoint</Application>
  <PresentationFormat>Widescreen</PresentationFormat>
  <Paragraphs>10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Can historians trust portraits?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1</cp:revision>
  <dcterms:created xsi:type="dcterms:W3CDTF">2022-11-25T11:28:10Z</dcterms:created>
  <dcterms:modified xsi:type="dcterms:W3CDTF">2022-11-25T13:20:41Z</dcterms:modified>
</cp:coreProperties>
</file>