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0"/>
  </p:notesMasterIdLst>
  <p:sldIdLst>
    <p:sldId id="256" r:id="rId2"/>
    <p:sldId id="347" r:id="rId3"/>
    <p:sldId id="348" r:id="rId4"/>
    <p:sldId id="349" r:id="rId5"/>
    <p:sldId id="260" r:id="rId6"/>
    <p:sldId id="267" r:id="rId7"/>
    <p:sldId id="273" r:id="rId8"/>
    <p:sldId id="288" r:id="rId9"/>
    <p:sldId id="372" r:id="rId10"/>
    <p:sldId id="376" r:id="rId11"/>
    <p:sldId id="373" r:id="rId12"/>
    <p:sldId id="426" r:id="rId13"/>
    <p:sldId id="378" r:id="rId14"/>
    <p:sldId id="427" r:id="rId15"/>
    <p:sldId id="268" r:id="rId16"/>
    <p:sldId id="275" r:id="rId17"/>
    <p:sldId id="284" r:id="rId18"/>
    <p:sldId id="431" r:id="rId19"/>
    <p:sldId id="432" r:id="rId20"/>
    <p:sldId id="433" r:id="rId21"/>
    <p:sldId id="405" r:id="rId22"/>
    <p:sldId id="428" r:id="rId23"/>
    <p:sldId id="429" r:id="rId24"/>
    <p:sldId id="439" r:id="rId25"/>
    <p:sldId id="440" r:id="rId26"/>
    <p:sldId id="441" r:id="rId27"/>
    <p:sldId id="442" r:id="rId28"/>
    <p:sldId id="443" r:id="rId29"/>
    <p:sldId id="404" r:id="rId30"/>
    <p:sldId id="434" r:id="rId31"/>
    <p:sldId id="435" r:id="rId32"/>
    <p:sldId id="436" r:id="rId33"/>
    <p:sldId id="437" r:id="rId34"/>
    <p:sldId id="269" r:id="rId35"/>
    <p:sldId id="278" r:id="rId36"/>
    <p:sldId id="287" r:id="rId37"/>
    <p:sldId id="423" r:id="rId38"/>
    <p:sldId id="424" r:id="rId39"/>
  </p:sldIdLst>
  <p:sldSz cx="9906000" cy="6858000" type="A4"/>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856"/>
    <a:srgbClr val="006600"/>
    <a:srgbClr val="CD03CD"/>
    <a:srgbClr val="D8CFBC"/>
    <a:srgbClr val="C9BAAA"/>
    <a:srgbClr val="CFC2BA"/>
    <a:srgbClr val="DBCEBD"/>
    <a:srgbClr val="786955"/>
    <a:srgbClr val="CF6D0B"/>
    <a:srgbClr val="5569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3BB294A-6E4D-42C9-BCC7-5341FDD08B4A}">
  <a:tblStyle styleId="{63BB294A-6E4D-42C9-BCC7-5341FDD08B4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91" autoAdjust="0"/>
  </p:normalViewPr>
  <p:slideViewPr>
    <p:cSldViewPr snapToGrid="0">
      <p:cViewPr varScale="1">
        <p:scale>
          <a:sx n="107" d="100"/>
          <a:sy n="107" d="100"/>
        </p:scale>
        <p:origin x="1398" y="102"/>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lintham" userId="9c667512-4df2-4cd6-a38a-97a5a69da614" providerId="ADAL" clId="{3E744281-C4C3-4577-B722-3F772D04B053}"/>
    <pc:docChg chg="undo custSel modSld modNotesMaster">
      <pc:chgData name="Paul Flintham" userId="9c667512-4df2-4cd6-a38a-97a5a69da614" providerId="ADAL" clId="{3E744281-C4C3-4577-B722-3F772D04B053}" dt="2026-03-12T14:36:46.639" v="1346" actId="1076"/>
      <pc:docMkLst>
        <pc:docMk/>
      </pc:docMkLst>
      <pc:sldChg chg="modNotes">
        <pc:chgData name="Paul Flintham" userId="9c667512-4df2-4cd6-a38a-97a5a69da614" providerId="ADAL" clId="{3E744281-C4C3-4577-B722-3F772D04B053}" dt="2026-03-12T13:14:13.608" v="0"/>
        <pc:sldMkLst>
          <pc:docMk/>
          <pc:sldMk cId="0" sldId="256"/>
        </pc:sldMkLst>
      </pc:sldChg>
      <pc:sldChg chg="modNotes">
        <pc:chgData name="Paul Flintham" userId="9c667512-4df2-4cd6-a38a-97a5a69da614" providerId="ADAL" clId="{3E744281-C4C3-4577-B722-3F772D04B053}" dt="2026-03-12T13:14:13.608" v="0"/>
        <pc:sldMkLst>
          <pc:docMk/>
          <pc:sldMk cId="0" sldId="260"/>
        </pc:sldMkLst>
      </pc:sldChg>
      <pc:sldChg chg="addSp delSp modSp mod">
        <pc:chgData name="Paul Flintham" userId="9c667512-4df2-4cd6-a38a-97a5a69da614" providerId="ADAL" clId="{3E744281-C4C3-4577-B722-3F772D04B053}" dt="2026-03-12T14:36:46.639" v="1346" actId="1076"/>
        <pc:sldMkLst>
          <pc:docMk/>
          <pc:sldMk cId="3814040726" sldId="267"/>
        </pc:sldMkLst>
        <pc:picChg chg="del">
          <ac:chgData name="Paul Flintham" userId="9c667512-4df2-4cd6-a38a-97a5a69da614" providerId="ADAL" clId="{3E744281-C4C3-4577-B722-3F772D04B053}" dt="2026-03-12T14:36:21.388" v="1338" actId="478"/>
          <ac:picMkLst>
            <pc:docMk/>
            <pc:sldMk cId="3814040726" sldId="267"/>
            <ac:picMk id="10" creationId="{5E36780E-23FD-5B5D-9D09-4408539667CC}"/>
          </ac:picMkLst>
        </pc:picChg>
        <pc:picChg chg="mod">
          <ac:chgData name="Paul Flintham" userId="9c667512-4df2-4cd6-a38a-97a5a69da614" providerId="ADAL" clId="{3E744281-C4C3-4577-B722-3F772D04B053}" dt="2026-03-12T14:36:46.639" v="1346" actId="1076"/>
          <ac:picMkLst>
            <pc:docMk/>
            <pc:sldMk cId="3814040726" sldId="267"/>
            <ac:picMk id="14" creationId="{F125DEF0-CC36-7B83-7CD6-E72C8545E522}"/>
          </ac:picMkLst>
        </pc:picChg>
        <pc:picChg chg="add mod">
          <ac:chgData name="Paul Flintham" userId="9c667512-4df2-4cd6-a38a-97a5a69da614" providerId="ADAL" clId="{3E744281-C4C3-4577-B722-3F772D04B053}" dt="2026-03-12T14:36:39.223" v="1343" actId="1076"/>
          <ac:picMkLst>
            <pc:docMk/>
            <pc:sldMk cId="3814040726" sldId="267"/>
            <ac:picMk id="15" creationId="{6F85E03B-730A-6446-5731-1262417BF56A}"/>
          </ac:picMkLst>
        </pc:picChg>
      </pc:sldChg>
      <pc:sldChg chg="addSp delSp modSp mod">
        <pc:chgData name="Paul Flintham" userId="9c667512-4df2-4cd6-a38a-97a5a69da614" providerId="ADAL" clId="{3E744281-C4C3-4577-B722-3F772D04B053}" dt="2026-03-12T14:36:11.874" v="1337" actId="1076"/>
        <pc:sldMkLst>
          <pc:docMk/>
          <pc:sldMk cId="2394518315" sldId="268"/>
        </pc:sldMkLst>
        <pc:picChg chg="del">
          <ac:chgData name="Paul Flintham" userId="9c667512-4df2-4cd6-a38a-97a5a69da614" providerId="ADAL" clId="{3E744281-C4C3-4577-B722-3F772D04B053}" dt="2026-03-12T14:36:00.953" v="1332" actId="478"/>
          <ac:picMkLst>
            <pc:docMk/>
            <pc:sldMk cId="2394518315" sldId="268"/>
            <ac:picMk id="3" creationId="{1BF6019F-92B8-D736-82B9-137205CDE4F3}"/>
          </ac:picMkLst>
        </pc:picChg>
        <pc:picChg chg="mod">
          <ac:chgData name="Paul Flintham" userId="9c667512-4df2-4cd6-a38a-97a5a69da614" providerId="ADAL" clId="{3E744281-C4C3-4577-B722-3F772D04B053}" dt="2026-03-12T14:36:11.874" v="1337" actId="1076"/>
          <ac:picMkLst>
            <pc:docMk/>
            <pc:sldMk cId="2394518315" sldId="268"/>
            <ac:picMk id="5" creationId="{A8253A52-3034-A58E-EE16-7B3C154B35D6}"/>
          </ac:picMkLst>
        </pc:picChg>
        <pc:picChg chg="add mod">
          <ac:chgData name="Paul Flintham" userId="9c667512-4df2-4cd6-a38a-97a5a69da614" providerId="ADAL" clId="{3E744281-C4C3-4577-B722-3F772D04B053}" dt="2026-03-12T14:36:06.244" v="1334" actId="14100"/>
          <ac:picMkLst>
            <pc:docMk/>
            <pc:sldMk cId="2394518315" sldId="268"/>
            <ac:picMk id="8" creationId="{FD385972-B5BA-34CD-DE80-DCA4642155A9}"/>
          </ac:picMkLst>
        </pc:picChg>
      </pc:sldChg>
      <pc:sldChg chg="addSp delSp modSp mod">
        <pc:chgData name="Paul Flintham" userId="9c667512-4df2-4cd6-a38a-97a5a69da614" providerId="ADAL" clId="{3E744281-C4C3-4577-B722-3F772D04B053}" dt="2026-03-12T14:17:32.631" v="1329" actId="478"/>
        <pc:sldMkLst>
          <pc:docMk/>
          <pc:sldMk cId="1145721671" sldId="405"/>
        </pc:sldMkLst>
        <pc:spChg chg="mod">
          <ac:chgData name="Paul Flintham" userId="9c667512-4df2-4cd6-a38a-97a5a69da614" providerId="ADAL" clId="{3E744281-C4C3-4577-B722-3F772D04B053}" dt="2026-03-12T13:49:17.946" v="1153" actId="1076"/>
          <ac:spMkLst>
            <pc:docMk/>
            <pc:sldMk cId="1145721671" sldId="405"/>
            <ac:spMk id="4" creationId="{929967DA-E2C1-88A1-53A3-72E19100909B}"/>
          </ac:spMkLst>
        </pc:spChg>
        <pc:spChg chg="mod">
          <ac:chgData name="Paul Flintham" userId="9c667512-4df2-4cd6-a38a-97a5a69da614" providerId="ADAL" clId="{3E744281-C4C3-4577-B722-3F772D04B053}" dt="2026-03-12T13:49:07.255" v="1151" actId="20577"/>
          <ac:spMkLst>
            <pc:docMk/>
            <pc:sldMk cId="1145721671" sldId="405"/>
            <ac:spMk id="5" creationId="{EC589B39-E487-42C5-A512-83FC5995CA9C}"/>
          </ac:spMkLst>
        </pc:spChg>
        <pc:picChg chg="mod">
          <ac:chgData name="Paul Flintham" userId="9c667512-4df2-4cd6-a38a-97a5a69da614" providerId="ADAL" clId="{3E744281-C4C3-4577-B722-3F772D04B053}" dt="2026-03-12T13:49:22.591" v="1154" actId="1076"/>
          <ac:picMkLst>
            <pc:docMk/>
            <pc:sldMk cId="1145721671" sldId="405"/>
            <ac:picMk id="2" creationId="{F8475942-7900-FC69-1904-777ECC4B0CDB}"/>
          </ac:picMkLst>
        </pc:picChg>
        <pc:picChg chg="mod">
          <ac:chgData name="Paul Flintham" userId="9c667512-4df2-4cd6-a38a-97a5a69da614" providerId="ADAL" clId="{3E744281-C4C3-4577-B722-3F772D04B053}" dt="2026-03-12T13:49:26.954" v="1156" actId="1076"/>
          <ac:picMkLst>
            <pc:docMk/>
            <pc:sldMk cId="1145721671" sldId="405"/>
            <ac:picMk id="3" creationId="{D15B15CE-BE90-EAC8-6B39-F6BCB35FE0C7}"/>
          </ac:picMkLst>
        </pc:picChg>
        <pc:picChg chg="del mod">
          <ac:chgData name="Paul Flintham" userId="9c667512-4df2-4cd6-a38a-97a5a69da614" providerId="ADAL" clId="{3E744281-C4C3-4577-B722-3F772D04B053}" dt="2026-03-12T14:14:48.337" v="1277" actId="478"/>
          <ac:picMkLst>
            <pc:docMk/>
            <pc:sldMk cId="1145721671" sldId="405"/>
            <ac:picMk id="8" creationId="{A18E1F07-7D1E-09B9-16C1-7A0C373E1BF8}"/>
          </ac:picMkLst>
        </pc:picChg>
        <pc:picChg chg="del mod">
          <ac:chgData name="Paul Flintham" userId="9c667512-4df2-4cd6-a38a-97a5a69da614" providerId="ADAL" clId="{3E744281-C4C3-4577-B722-3F772D04B053}" dt="2026-03-12T14:17:31.105" v="1327" actId="478"/>
          <ac:picMkLst>
            <pc:docMk/>
            <pc:sldMk cId="1145721671" sldId="405"/>
            <ac:picMk id="9" creationId="{B0143786-5FF4-D30C-71BC-C94573D6300A}"/>
          </ac:picMkLst>
        </pc:picChg>
        <pc:picChg chg="mod">
          <ac:chgData name="Paul Flintham" userId="9c667512-4df2-4cd6-a38a-97a5a69da614" providerId="ADAL" clId="{3E744281-C4C3-4577-B722-3F772D04B053}" dt="2026-03-12T13:49:24.432" v="1155" actId="1076"/>
          <ac:picMkLst>
            <pc:docMk/>
            <pc:sldMk cId="1145721671" sldId="405"/>
            <ac:picMk id="10" creationId="{8DF4C061-FA9B-60FF-3EAB-C2BF347BED83}"/>
          </ac:picMkLst>
        </pc:picChg>
        <pc:picChg chg="add mod">
          <ac:chgData name="Paul Flintham" userId="9c667512-4df2-4cd6-a38a-97a5a69da614" providerId="ADAL" clId="{3E744281-C4C3-4577-B722-3F772D04B053}" dt="2026-03-12T14:14:56.230" v="1281" actId="1440"/>
          <ac:picMkLst>
            <pc:docMk/>
            <pc:sldMk cId="1145721671" sldId="405"/>
            <ac:picMk id="11" creationId="{CD953048-1190-1BA8-7590-F8F7DA6BF71D}"/>
          </ac:picMkLst>
        </pc:picChg>
        <pc:picChg chg="del mod">
          <ac:chgData name="Paul Flintham" userId="9c667512-4df2-4cd6-a38a-97a5a69da614" providerId="ADAL" clId="{3E744281-C4C3-4577-B722-3F772D04B053}" dt="2026-03-12T14:17:31.806" v="1328" actId="478"/>
          <ac:picMkLst>
            <pc:docMk/>
            <pc:sldMk cId="1145721671" sldId="405"/>
            <ac:picMk id="13" creationId="{82D7E00A-9BEA-87A8-AB05-353498484CCD}"/>
          </ac:picMkLst>
        </pc:picChg>
        <pc:picChg chg="del mod">
          <ac:chgData name="Paul Flintham" userId="9c667512-4df2-4cd6-a38a-97a5a69da614" providerId="ADAL" clId="{3E744281-C4C3-4577-B722-3F772D04B053}" dt="2026-03-12T14:17:32.631" v="1329" actId="478"/>
          <ac:picMkLst>
            <pc:docMk/>
            <pc:sldMk cId="1145721671" sldId="405"/>
            <ac:picMk id="14" creationId="{1D224613-B91B-2597-AE1D-C0413FBCC0A2}"/>
          </ac:picMkLst>
        </pc:picChg>
        <pc:picChg chg="add mod">
          <ac:chgData name="Paul Flintham" userId="9c667512-4df2-4cd6-a38a-97a5a69da614" providerId="ADAL" clId="{3E744281-C4C3-4577-B722-3F772D04B053}" dt="2026-03-12T14:15:20.333" v="1291" actId="1440"/>
          <ac:picMkLst>
            <pc:docMk/>
            <pc:sldMk cId="1145721671" sldId="405"/>
            <ac:picMk id="16" creationId="{D729A7C1-1BE3-11DE-F1E0-6ABA96C8837B}"/>
          </ac:picMkLst>
        </pc:picChg>
        <pc:picChg chg="add mod">
          <ac:chgData name="Paul Flintham" userId="9c667512-4df2-4cd6-a38a-97a5a69da614" providerId="ADAL" clId="{3E744281-C4C3-4577-B722-3F772D04B053}" dt="2026-03-12T14:15:20.333" v="1291" actId="1440"/>
          <ac:picMkLst>
            <pc:docMk/>
            <pc:sldMk cId="1145721671" sldId="405"/>
            <ac:picMk id="18" creationId="{17E01CEC-19F2-E094-1125-8CAA6BC71907}"/>
          </ac:picMkLst>
        </pc:picChg>
        <pc:picChg chg="add mod modCrop">
          <ac:chgData name="Paul Flintham" userId="9c667512-4df2-4cd6-a38a-97a5a69da614" providerId="ADAL" clId="{3E744281-C4C3-4577-B722-3F772D04B053}" dt="2026-03-12T14:15:48.341" v="1298" actId="1076"/>
          <ac:picMkLst>
            <pc:docMk/>
            <pc:sldMk cId="1145721671" sldId="405"/>
            <ac:picMk id="20" creationId="{A22BAB07-1006-063C-0C1B-F161DD02B05A}"/>
          </ac:picMkLst>
        </pc:picChg>
        <pc:picChg chg="mod">
          <ac:chgData name="Paul Flintham" userId="9c667512-4df2-4cd6-a38a-97a5a69da614" providerId="ADAL" clId="{3E744281-C4C3-4577-B722-3F772D04B053}" dt="2026-03-12T13:49:12.040" v="1152" actId="14100"/>
          <ac:picMkLst>
            <pc:docMk/>
            <pc:sldMk cId="1145721671" sldId="405"/>
            <ac:picMk id="1026" creationId="{E48806F9-4497-33BB-A4FB-D064A955D888}"/>
          </ac:picMkLst>
        </pc:picChg>
      </pc:sldChg>
      <pc:sldChg chg="addSp delSp modSp mod">
        <pc:chgData name="Paul Flintham" userId="9c667512-4df2-4cd6-a38a-97a5a69da614" providerId="ADAL" clId="{3E744281-C4C3-4577-B722-3F772D04B053}" dt="2026-03-12T14:17:00.671" v="1326" actId="1076"/>
        <pc:sldMkLst>
          <pc:docMk/>
          <pc:sldMk cId="2014254413" sldId="441"/>
        </pc:sldMkLst>
        <pc:picChg chg="del mod">
          <ac:chgData name="Paul Flintham" userId="9c667512-4df2-4cd6-a38a-97a5a69da614" providerId="ADAL" clId="{3E744281-C4C3-4577-B722-3F772D04B053}" dt="2026-03-12T14:16:52.290" v="1320" actId="478"/>
          <ac:picMkLst>
            <pc:docMk/>
            <pc:sldMk cId="2014254413" sldId="441"/>
            <ac:picMk id="2" creationId="{B60B85E5-05A9-0DAF-31A5-29211790A3D5}"/>
          </ac:picMkLst>
        </pc:picChg>
        <pc:picChg chg="del mod">
          <ac:chgData name="Paul Flintham" userId="9c667512-4df2-4cd6-a38a-97a5a69da614" providerId="ADAL" clId="{3E744281-C4C3-4577-B722-3F772D04B053}" dt="2026-03-12T14:16:51.860" v="1319" actId="478"/>
          <ac:picMkLst>
            <pc:docMk/>
            <pc:sldMk cId="2014254413" sldId="441"/>
            <ac:picMk id="4" creationId="{B7805680-FB20-9965-DD01-FB1ACD3BE53F}"/>
          </ac:picMkLst>
        </pc:picChg>
        <pc:picChg chg="del">
          <ac:chgData name="Paul Flintham" userId="9c667512-4df2-4cd6-a38a-97a5a69da614" providerId="ADAL" clId="{3E744281-C4C3-4577-B722-3F772D04B053}" dt="2026-03-12T14:13:45.558" v="1267" actId="478"/>
          <ac:picMkLst>
            <pc:docMk/>
            <pc:sldMk cId="2014254413" sldId="441"/>
            <ac:picMk id="5" creationId="{AE431DD9-6FF8-7E24-7517-54DE691303CB}"/>
          </ac:picMkLst>
        </pc:picChg>
        <pc:picChg chg="del mod">
          <ac:chgData name="Paul Flintham" userId="9c667512-4df2-4cd6-a38a-97a5a69da614" providerId="ADAL" clId="{3E744281-C4C3-4577-B722-3F772D04B053}" dt="2026-03-12T14:16:51.415" v="1318" actId="478"/>
          <ac:picMkLst>
            <pc:docMk/>
            <pc:sldMk cId="2014254413" sldId="441"/>
            <ac:picMk id="6" creationId="{13BFA450-28DC-2EEC-2425-D41630EF0A33}"/>
          </ac:picMkLst>
        </pc:picChg>
        <pc:picChg chg="del mod">
          <ac:chgData name="Paul Flintham" userId="9c667512-4df2-4cd6-a38a-97a5a69da614" providerId="ADAL" clId="{3E744281-C4C3-4577-B722-3F772D04B053}" dt="2026-03-12T14:16:53.388" v="1322" actId="478"/>
          <ac:picMkLst>
            <pc:docMk/>
            <pc:sldMk cId="2014254413" sldId="441"/>
            <ac:picMk id="7" creationId="{E8EE6EBE-1901-24A1-DC41-F089FEEB463E}"/>
          </ac:picMkLst>
        </pc:picChg>
        <pc:picChg chg="del">
          <ac:chgData name="Paul Flintham" userId="9c667512-4df2-4cd6-a38a-97a5a69da614" providerId="ADAL" clId="{3E744281-C4C3-4577-B722-3F772D04B053}" dt="2026-03-12T14:13:44.768" v="1266" actId="478"/>
          <ac:picMkLst>
            <pc:docMk/>
            <pc:sldMk cId="2014254413" sldId="441"/>
            <ac:picMk id="8" creationId="{99623E86-5B92-8B63-E420-35AD2E475FD4}"/>
          </ac:picMkLst>
        </pc:picChg>
        <pc:picChg chg="del mod">
          <ac:chgData name="Paul Flintham" userId="9c667512-4df2-4cd6-a38a-97a5a69da614" providerId="ADAL" clId="{3E744281-C4C3-4577-B722-3F772D04B053}" dt="2026-03-12T14:16:52.943" v="1321" actId="478"/>
          <ac:picMkLst>
            <pc:docMk/>
            <pc:sldMk cId="2014254413" sldId="441"/>
            <ac:picMk id="9" creationId="{DA29DF6E-8CE0-A782-C437-E8928A6B417A}"/>
          </ac:picMkLst>
        </pc:picChg>
        <pc:picChg chg="del mod">
          <ac:chgData name="Paul Flintham" userId="9c667512-4df2-4cd6-a38a-97a5a69da614" providerId="ADAL" clId="{3E744281-C4C3-4577-B722-3F772D04B053}" dt="2026-03-12T14:16:53.836" v="1323" actId="478"/>
          <ac:picMkLst>
            <pc:docMk/>
            <pc:sldMk cId="2014254413" sldId="441"/>
            <ac:picMk id="10" creationId="{C3985281-ACBD-45AC-9B55-14255D1F7B96}"/>
          </ac:picMkLst>
        </pc:picChg>
        <pc:picChg chg="add mod">
          <ac:chgData name="Paul Flintham" userId="9c667512-4df2-4cd6-a38a-97a5a69da614" providerId="ADAL" clId="{3E744281-C4C3-4577-B722-3F772D04B053}" dt="2026-03-12T14:17:00.671" v="1326" actId="1076"/>
          <ac:picMkLst>
            <pc:docMk/>
            <pc:sldMk cId="2014254413" sldId="441"/>
            <ac:picMk id="12" creationId="{E51946A6-4830-820D-2E69-277F228BDCB4}"/>
          </ac:picMkLst>
        </pc:picChg>
      </pc:sldChg>
      <pc:sldChg chg="addSp delSp modSp mod">
        <pc:chgData name="Paul Flintham" userId="9c667512-4df2-4cd6-a38a-97a5a69da614" providerId="ADAL" clId="{3E744281-C4C3-4577-B722-3F772D04B053}" dt="2026-03-12T14:13:21.337" v="1259" actId="1076"/>
        <pc:sldMkLst>
          <pc:docMk/>
          <pc:sldMk cId="877905061" sldId="442"/>
        </pc:sldMkLst>
        <pc:picChg chg="add del mod">
          <ac:chgData name="Paul Flintham" userId="9c667512-4df2-4cd6-a38a-97a5a69da614" providerId="ADAL" clId="{3E744281-C4C3-4577-B722-3F772D04B053}" dt="2026-03-12T13:51:54.636" v="1197" actId="478"/>
          <ac:picMkLst>
            <pc:docMk/>
            <pc:sldMk cId="877905061" sldId="442"/>
            <ac:picMk id="4" creationId="{5852C32F-5BA8-DC31-5A7F-4157CC698CD7}"/>
          </ac:picMkLst>
        </pc:picChg>
        <pc:picChg chg="add del mod">
          <ac:chgData name="Paul Flintham" userId="9c667512-4df2-4cd6-a38a-97a5a69da614" providerId="ADAL" clId="{3E744281-C4C3-4577-B722-3F772D04B053}" dt="2026-03-12T13:51:53.985" v="1196" actId="478"/>
          <ac:picMkLst>
            <pc:docMk/>
            <pc:sldMk cId="877905061" sldId="442"/>
            <ac:picMk id="6" creationId="{7FA6A601-3FDE-8F03-BCF7-1C067AE3D040}"/>
          </ac:picMkLst>
        </pc:picChg>
        <pc:picChg chg="add del mod">
          <ac:chgData name="Paul Flintham" userId="9c667512-4df2-4cd6-a38a-97a5a69da614" providerId="ADAL" clId="{3E744281-C4C3-4577-B722-3F772D04B053}" dt="2026-03-12T13:51:53.410" v="1195" actId="478"/>
          <ac:picMkLst>
            <pc:docMk/>
            <pc:sldMk cId="877905061" sldId="442"/>
            <ac:picMk id="8" creationId="{8C9A6283-5A71-FD96-52D1-6C25107C818A}"/>
          </ac:picMkLst>
        </pc:picChg>
        <pc:picChg chg="add del mod">
          <ac:chgData name="Paul Flintham" userId="9c667512-4df2-4cd6-a38a-97a5a69da614" providerId="ADAL" clId="{3E744281-C4C3-4577-B722-3F772D04B053}" dt="2026-03-12T13:51:52.582" v="1194" actId="478"/>
          <ac:picMkLst>
            <pc:docMk/>
            <pc:sldMk cId="877905061" sldId="442"/>
            <ac:picMk id="10" creationId="{31E65BD0-41AB-C8BB-14DE-773CAF8210D4}"/>
          </ac:picMkLst>
        </pc:picChg>
        <pc:picChg chg="del">
          <ac:chgData name="Paul Flintham" userId="9c667512-4df2-4cd6-a38a-97a5a69da614" providerId="ADAL" clId="{3E744281-C4C3-4577-B722-3F772D04B053}" dt="2026-03-12T13:51:09.751" v="1162" actId="478"/>
          <ac:picMkLst>
            <pc:docMk/>
            <pc:sldMk cId="877905061" sldId="442"/>
            <ac:picMk id="12" creationId="{3234CDFB-1EFE-C7EE-4CAC-B940F665251B}"/>
          </ac:picMkLst>
        </pc:picChg>
        <pc:picChg chg="add del mod">
          <ac:chgData name="Paul Flintham" userId="9c667512-4df2-4cd6-a38a-97a5a69da614" providerId="ADAL" clId="{3E744281-C4C3-4577-B722-3F772D04B053}" dt="2026-03-12T13:51:51.863" v="1193" actId="478"/>
          <ac:picMkLst>
            <pc:docMk/>
            <pc:sldMk cId="877905061" sldId="442"/>
            <ac:picMk id="13" creationId="{510E4C4B-08C0-CDBC-4D58-E5F7E1BD6FC0}"/>
          </ac:picMkLst>
        </pc:picChg>
        <pc:picChg chg="del">
          <ac:chgData name="Paul Flintham" userId="9c667512-4df2-4cd6-a38a-97a5a69da614" providerId="ADAL" clId="{3E744281-C4C3-4577-B722-3F772D04B053}" dt="2026-03-12T13:51:08.767" v="1160" actId="478"/>
          <ac:picMkLst>
            <pc:docMk/>
            <pc:sldMk cId="877905061" sldId="442"/>
            <ac:picMk id="14" creationId="{E80B07EB-D670-C7DC-D2A0-C985713B86B8}"/>
          </ac:picMkLst>
        </pc:picChg>
        <pc:picChg chg="add del mod">
          <ac:chgData name="Paul Flintham" userId="9c667512-4df2-4cd6-a38a-97a5a69da614" providerId="ADAL" clId="{3E744281-C4C3-4577-B722-3F772D04B053}" dt="2026-03-12T13:51:51.199" v="1192" actId="478"/>
          <ac:picMkLst>
            <pc:docMk/>
            <pc:sldMk cId="877905061" sldId="442"/>
            <ac:picMk id="16" creationId="{175DC0C3-8EBC-0173-2E3D-1D66E0E05A12}"/>
          </ac:picMkLst>
        </pc:picChg>
        <pc:picChg chg="del">
          <ac:chgData name="Paul Flintham" userId="9c667512-4df2-4cd6-a38a-97a5a69da614" providerId="ADAL" clId="{3E744281-C4C3-4577-B722-3F772D04B053}" dt="2026-03-12T13:51:09.248" v="1161" actId="478"/>
          <ac:picMkLst>
            <pc:docMk/>
            <pc:sldMk cId="877905061" sldId="442"/>
            <ac:picMk id="17" creationId="{B6EFF937-16B3-77CD-683E-67D1DA080B5B}"/>
          </ac:picMkLst>
        </pc:picChg>
        <pc:picChg chg="del">
          <ac:chgData name="Paul Flintham" userId="9c667512-4df2-4cd6-a38a-97a5a69da614" providerId="ADAL" clId="{3E744281-C4C3-4577-B722-3F772D04B053}" dt="2026-03-12T13:51:10.721" v="1164" actId="478"/>
          <ac:picMkLst>
            <pc:docMk/>
            <pc:sldMk cId="877905061" sldId="442"/>
            <ac:picMk id="19" creationId="{89DA3223-6BA3-E417-6325-6D157E579E9D}"/>
          </ac:picMkLst>
        </pc:picChg>
        <pc:picChg chg="add del mod">
          <ac:chgData name="Paul Flintham" userId="9c667512-4df2-4cd6-a38a-97a5a69da614" providerId="ADAL" clId="{3E744281-C4C3-4577-B722-3F772D04B053}" dt="2026-03-12T13:51:50.388" v="1191" actId="478"/>
          <ac:picMkLst>
            <pc:docMk/>
            <pc:sldMk cId="877905061" sldId="442"/>
            <ac:picMk id="20" creationId="{EBC00B29-A1A0-BC10-C5EE-1D013F8CE0C2}"/>
          </ac:picMkLst>
        </pc:picChg>
        <pc:picChg chg="del">
          <ac:chgData name="Paul Flintham" userId="9c667512-4df2-4cd6-a38a-97a5a69da614" providerId="ADAL" clId="{3E744281-C4C3-4577-B722-3F772D04B053}" dt="2026-03-12T13:51:10.348" v="1163" actId="478"/>
          <ac:picMkLst>
            <pc:docMk/>
            <pc:sldMk cId="877905061" sldId="442"/>
            <ac:picMk id="21" creationId="{E7E782C2-08E5-8F9D-47C4-AF49AAE3F493}"/>
          </ac:picMkLst>
        </pc:picChg>
        <pc:picChg chg="del">
          <ac:chgData name="Paul Flintham" userId="9c667512-4df2-4cd6-a38a-97a5a69da614" providerId="ADAL" clId="{3E744281-C4C3-4577-B722-3F772D04B053}" dt="2026-03-12T13:51:08.242" v="1159" actId="478"/>
          <ac:picMkLst>
            <pc:docMk/>
            <pc:sldMk cId="877905061" sldId="442"/>
            <ac:picMk id="23" creationId="{5DB73192-996D-02FC-E256-4521620B7DD9}"/>
          </ac:picMkLst>
        </pc:picChg>
        <pc:picChg chg="add del mod">
          <ac:chgData name="Paul Flintham" userId="9c667512-4df2-4cd6-a38a-97a5a69da614" providerId="ADAL" clId="{3E744281-C4C3-4577-B722-3F772D04B053}" dt="2026-03-12T13:51:49.497" v="1190" actId="478"/>
          <ac:picMkLst>
            <pc:docMk/>
            <pc:sldMk cId="877905061" sldId="442"/>
            <ac:picMk id="24" creationId="{359917B0-1DF6-D481-4B2C-B391DF0E7369}"/>
          </ac:picMkLst>
        </pc:picChg>
        <pc:picChg chg="add del mod">
          <ac:chgData name="Paul Flintham" userId="9c667512-4df2-4cd6-a38a-97a5a69da614" providerId="ADAL" clId="{3E744281-C4C3-4577-B722-3F772D04B053}" dt="2026-03-12T13:51:48.630" v="1189" actId="478"/>
          <ac:picMkLst>
            <pc:docMk/>
            <pc:sldMk cId="877905061" sldId="442"/>
            <ac:picMk id="26" creationId="{EC10729D-DC44-B374-942B-A7E12D137EE5}"/>
          </ac:picMkLst>
        </pc:picChg>
        <pc:picChg chg="add del mod">
          <ac:chgData name="Paul Flintham" userId="9c667512-4df2-4cd6-a38a-97a5a69da614" providerId="ADAL" clId="{3E744281-C4C3-4577-B722-3F772D04B053}" dt="2026-03-12T13:51:48.098" v="1188" actId="478"/>
          <ac:picMkLst>
            <pc:docMk/>
            <pc:sldMk cId="877905061" sldId="442"/>
            <ac:picMk id="28" creationId="{639244E8-1744-BBB0-0B52-9C81B37F759C}"/>
          </ac:picMkLst>
        </pc:picChg>
        <pc:picChg chg="add del mod">
          <ac:chgData name="Paul Flintham" userId="9c667512-4df2-4cd6-a38a-97a5a69da614" providerId="ADAL" clId="{3E744281-C4C3-4577-B722-3F772D04B053}" dt="2026-03-12T13:51:47.518" v="1187" actId="478"/>
          <ac:picMkLst>
            <pc:docMk/>
            <pc:sldMk cId="877905061" sldId="442"/>
            <ac:picMk id="30" creationId="{F4B1A966-42FA-CF14-9C10-ABFAF5E39C46}"/>
          </ac:picMkLst>
        </pc:picChg>
        <pc:picChg chg="add del mod">
          <ac:chgData name="Paul Flintham" userId="9c667512-4df2-4cd6-a38a-97a5a69da614" providerId="ADAL" clId="{3E744281-C4C3-4577-B722-3F772D04B053}" dt="2026-03-12T13:51:47.123" v="1186" actId="478"/>
          <ac:picMkLst>
            <pc:docMk/>
            <pc:sldMk cId="877905061" sldId="442"/>
            <ac:picMk id="32" creationId="{BF99E60F-687C-739E-AEBA-6F151DF93F01}"/>
          </ac:picMkLst>
        </pc:picChg>
        <pc:picChg chg="add mod">
          <ac:chgData name="Paul Flintham" userId="9c667512-4df2-4cd6-a38a-97a5a69da614" providerId="ADAL" clId="{3E744281-C4C3-4577-B722-3F772D04B053}" dt="2026-03-12T14:13:17.204" v="1257" actId="1076"/>
          <ac:picMkLst>
            <pc:docMk/>
            <pc:sldMk cId="877905061" sldId="442"/>
            <ac:picMk id="34" creationId="{6FF4BA2B-ACA2-3D78-3BBE-9E5BAE941450}"/>
          </ac:picMkLst>
        </pc:picChg>
        <pc:picChg chg="add mod">
          <ac:chgData name="Paul Flintham" userId="9c667512-4df2-4cd6-a38a-97a5a69da614" providerId="ADAL" clId="{3E744281-C4C3-4577-B722-3F772D04B053}" dt="2026-03-12T14:13:17.204" v="1257" actId="1076"/>
          <ac:picMkLst>
            <pc:docMk/>
            <pc:sldMk cId="877905061" sldId="442"/>
            <ac:picMk id="36" creationId="{761984A8-FDD4-FA9F-FA6B-8B0DE444F1EE}"/>
          </ac:picMkLst>
        </pc:picChg>
        <pc:picChg chg="add mod">
          <ac:chgData name="Paul Flintham" userId="9c667512-4df2-4cd6-a38a-97a5a69da614" providerId="ADAL" clId="{3E744281-C4C3-4577-B722-3F772D04B053}" dt="2026-03-12T14:13:21.337" v="1259" actId="1076"/>
          <ac:picMkLst>
            <pc:docMk/>
            <pc:sldMk cId="877905061" sldId="442"/>
            <ac:picMk id="38" creationId="{AE1AB101-B3FD-2876-093E-2A30FD8BC6CB}"/>
          </ac:picMkLst>
        </pc:picChg>
        <pc:picChg chg="add mod">
          <ac:chgData name="Paul Flintham" userId="9c667512-4df2-4cd6-a38a-97a5a69da614" providerId="ADAL" clId="{3E744281-C4C3-4577-B722-3F772D04B053}" dt="2026-03-12T14:13:19.937" v="1258" actId="1076"/>
          <ac:picMkLst>
            <pc:docMk/>
            <pc:sldMk cId="877905061" sldId="442"/>
            <ac:picMk id="40" creationId="{66F6C68C-3A54-B895-91AF-EA2D4E34149E}"/>
          </ac:picMkLst>
        </pc:picChg>
      </pc:sldChg>
      <pc:sldChg chg="addSp delSp modSp mod">
        <pc:chgData name="Paul Flintham" userId="9c667512-4df2-4cd6-a38a-97a5a69da614" providerId="ADAL" clId="{3E744281-C4C3-4577-B722-3F772D04B053}" dt="2026-03-12T14:13:07.017" v="1255" actId="1440"/>
        <pc:sldMkLst>
          <pc:docMk/>
          <pc:sldMk cId="3104270401" sldId="443"/>
        </pc:sldMkLst>
        <pc:picChg chg="add del mod">
          <ac:chgData name="Paul Flintham" userId="9c667512-4df2-4cd6-a38a-97a5a69da614" providerId="ADAL" clId="{3E744281-C4C3-4577-B722-3F772D04B053}" dt="2026-03-12T14:11:40.764" v="1221" actId="478"/>
          <ac:picMkLst>
            <pc:docMk/>
            <pc:sldMk cId="3104270401" sldId="443"/>
            <ac:picMk id="2" creationId="{D5B5BEF0-B77A-5ABD-4079-DFB3D8E71278}"/>
          </ac:picMkLst>
        </pc:picChg>
        <pc:picChg chg="add del">
          <ac:chgData name="Paul Flintham" userId="9c667512-4df2-4cd6-a38a-97a5a69da614" providerId="ADAL" clId="{3E744281-C4C3-4577-B722-3F772D04B053}" dt="2026-03-12T13:51:17.832" v="1167" actId="478"/>
          <ac:picMkLst>
            <pc:docMk/>
            <pc:sldMk cId="3104270401" sldId="443"/>
            <ac:picMk id="4" creationId="{F8E129DD-91A5-DDF4-62E3-0AAD489AA92D}"/>
          </ac:picMkLst>
        </pc:picChg>
        <pc:picChg chg="del">
          <ac:chgData name="Paul Flintham" userId="9c667512-4df2-4cd6-a38a-97a5a69da614" providerId="ADAL" clId="{3E744281-C4C3-4577-B722-3F772D04B053}" dt="2026-03-12T13:51:19.018" v="1169" actId="478"/>
          <ac:picMkLst>
            <pc:docMk/>
            <pc:sldMk cId="3104270401" sldId="443"/>
            <ac:picMk id="5" creationId="{AF265ED7-5B96-6D98-F0EB-44051D4D6232}"/>
          </ac:picMkLst>
        </pc:picChg>
        <pc:picChg chg="add mod">
          <ac:chgData name="Paul Flintham" userId="9c667512-4df2-4cd6-a38a-97a5a69da614" providerId="ADAL" clId="{3E744281-C4C3-4577-B722-3F772D04B053}" dt="2026-03-12T14:13:07.017" v="1255" actId="1440"/>
          <ac:picMkLst>
            <pc:docMk/>
            <pc:sldMk cId="3104270401" sldId="443"/>
            <ac:picMk id="7" creationId="{D6CC9B1C-37F3-3720-2C00-193B1D7F2784}"/>
          </ac:picMkLst>
        </pc:picChg>
        <pc:picChg chg="add del mod">
          <ac:chgData name="Paul Flintham" userId="9c667512-4df2-4cd6-a38a-97a5a69da614" providerId="ADAL" clId="{3E744281-C4C3-4577-B722-3F772D04B053}" dt="2026-03-12T14:12:27.146" v="1239" actId="478"/>
          <ac:picMkLst>
            <pc:docMk/>
            <pc:sldMk cId="3104270401" sldId="443"/>
            <ac:picMk id="9" creationId="{B6B4C8CB-BF50-C0C5-6947-8F710EF5D403}"/>
          </ac:picMkLst>
        </pc:picChg>
        <pc:picChg chg="add mod">
          <ac:chgData name="Paul Flintham" userId="9c667512-4df2-4cd6-a38a-97a5a69da614" providerId="ADAL" clId="{3E744281-C4C3-4577-B722-3F772D04B053}" dt="2026-03-12T14:13:07.017" v="1255" actId="1440"/>
          <ac:picMkLst>
            <pc:docMk/>
            <pc:sldMk cId="3104270401" sldId="443"/>
            <ac:picMk id="11" creationId="{6FB7A7BB-3FAB-A07B-FFD9-1EF801E8C3A1}"/>
          </ac:picMkLst>
        </pc:picChg>
        <pc:picChg chg="add mod">
          <ac:chgData name="Paul Flintham" userId="9c667512-4df2-4cd6-a38a-97a5a69da614" providerId="ADAL" clId="{3E744281-C4C3-4577-B722-3F772D04B053}" dt="2026-03-12T14:13:07.017" v="1255" actId="1440"/>
          <ac:picMkLst>
            <pc:docMk/>
            <pc:sldMk cId="3104270401" sldId="443"/>
            <ac:picMk id="13" creationId="{45AAABC0-8327-1FAF-9E41-486F11066AD1}"/>
          </ac:picMkLst>
        </pc:picChg>
        <pc:picChg chg="add mod">
          <ac:chgData name="Paul Flintham" userId="9c667512-4df2-4cd6-a38a-97a5a69da614" providerId="ADAL" clId="{3E744281-C4C3-4577-B722-3F772D04B053}" dt="2026-03-12T14:13:07.017" v="1255" actId="1440"/>
          <ac:picMkLst>
            <pc:docMk/>
            <pc:sldMk cId="3104270401" sldId="443"/>
            <ac:picMk id="15" creationId="{850504C9-BF7F-60F1-49BE-A519119C0F82}"/>
          </ac:picMkLst>
        </pc:picChg>
        <pc:picChg chg="del">
          <ac:chgData name="Paul Flintham" userId="9c667512-4df2-4cd6-a38a-97a5a69da614" providerId="ADAL" clId="{3E744281-C4C3-4577-B722-3F772D04B053}" dt="2026-03-12T13:51:18.424" v="1168" actId="478"/>
          <ac:picMkLst>
            <pc:docMk/>
            <pc:sldMk cId="3104270401" sldId="443"/>
            <ac:picMk id="17" creationId="{B6EFF937-16B3-77CD-683E-67D1DA080B5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711200" y="744538"/>
            <a:ext cx="537527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643"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1505aea113_0_68:notes"/>
          <p:cNvSpPr>
            <a:spLocks noGrp="1" noRot="1" noChangeAspect="1"/>
          </p:cNvSpPr>
          <p:nvPr>
            <p:ph type="sldImg" idx="2"/>
          </p:nvPr>
        </p:nvSpPr>
        <p:spPr>
          <a:xfrm>
            <a:off x="711200" y="744538"/>
            <a:ext cx="5375275"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1505aea113_0_68: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4839294405_0_81:notes"/>
          <p:cNvSpPr>
            <a:spLocks noGrp="1" noRot="1" noChangeAspect="1"/>
          </p:cNvSpPr>
          <p:nvPr>
            <p:ph type="sldImg" idx="2"/>
          </p:nvPr>
        </p:nvSpPr>
        <p:spPr>
          <a:xfrm>
            <a:off x="711200" y="744538"/>
            <a:ext cx="5375275"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4839294405_0_8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30364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77569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757662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37684" y="992767"/>
            <a:ext cx="923065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633"/>
            </a:lvl1pPr>
            <a:lvl2pPr lvl="1" algn="ctr">
              <a:spcBef>
                <a:spcPts val="0"/>
              </a:spcBef>
              <a:spcAft>
                <a:spcPts val="0"/>
              </a:spcAft>
              <a:buSzPts val="5200"/>
              <a:buNone/>
              <a:defRPr sz="5633"/>
            </a:lvl2pPr>
            <a:lvl3pPr lvl="2" algn="ctr">
              <a:spcBef>
                <a:spcPts val="0"/>
              </a:spcBef>
              <a:spcAft>
                <a:spcPts val="0"/>
              </a:spcAft>
              <a:buSzPts val="5200"/>
              <a:buNone/>
              <a:defRPr sz="5633"/>
            </a:lvl3pPr>
            <a:lvl4pPr lvl="3" algn="ctr">
              <a:spcBef>
                <a:spcPts val="0"/>
              </a:spcBef>
              <a:spcAft>
                <a:spcPts val="0"/>
              </a:spcAft>
              <a:buSzPts val="5200"/>
              <a:buNone/>
              <a:defRPr sz="5633"/>
            </a:lvl4pPr>
            <a:lvl5pPr lvl="4" algn="ctr">
              <a:spcBef>
                <a:spcPts val="0"/>
              </a:spcBef>
              <a:spcAft>
                <a:spcPts val="0"/>
              </a:spcAft>
              <a:buSzPts val="5200"/>
              <a:buNone/>
              <a:defRPr sz="5633"/>
            </a:lvl5pPr>
            <a:lvl6pPr lvl="5" algn="ctr">
              <a:spcBef>
                <a:spcPts val="0"/>
              </a:spcBef>
              <a:spcAft>
                <a:spcPts val="0"/>
              </a:spcAft>
              <a:buSzPts val="5200"/>
              <a:buNone/>
              <a:defRPr sz="5633"/>
            </a:lvl6pPr>
            <a:lvl7pPr lvl="6" algn="ctr">
              <a:spcBef>
                <a:spcPts val="0"/>
              </a:spcBef>
              <a:spcAft>
                <a:spcPts val="0"/>
              </a:spcAft>
              <a:buSzPts val="5200"/>
              <a:buNone/>
              <a:defRPr sz="5633"/>
            </a:lvl7pPr>
            <a:lvl8pPr lvl="7" algn="ctr">
              <a:spcBef>
                <a:spcPts val="0"/>
              </a:spcBef>
              <a:spcAft>
                <a:spcPts val="0"/>
              </a:spcAft>
              <a:buSzPts val="5200"/>
              <a:buNone/>
              <a:defRPr sz="5633"/>
            </a:lvl8pPr>
            <a:lvl9pPr lvl="8" algn="ctr">
              <a:spcBef>
                <a:spcPts val="0"/>
              </a:spcBef>
              <a:spcAft>
                <a:spcPts val="0"/>
              </a:spcAft>
              <a:buSzPts val="5200"/>
              <a:buNone/>
              <a:defRPr sz="5633"/>
            </a:lvl9pPr>
          </a:lstStyle>
          <a:p>
            <a:endParaRPr/>
          </a:p>
        </p:txBody>
      </p:sp>
      <p:sp>
        <p:nvSpPr>
          <p:cNvPr id="11" name="Google Shape;11;p2"/>
          <p:cNvSpPr txBox="1">
            <a:spLocks noGrp="1"/>
          </p:cNvSpPr>
          <p:nvPr>
            <p:ph type="subTitle" idx="1"/>
          </p:nvPr>
        </p:nvSpPr>
        <p:spPr>
          <a:xfrm>
            <a:off x="337675" y="3778833"/>
            <a:ext cx="923065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033"/>
            </a:lvl1pPr>
            <a:lvl2pPr lvl="1" algn="ctr">
              <a:lnSpc>
                <a:spcPct val="100000"/>
              </a:lnSpc>
              <a:spcBef>
                <a:spcPts val="0"/>
              </a:spcBef>
              <a:spcAft>
                <a:spcPts val="0"/>
              </a:spcAft>
              <a:buSzPts val="2800"/>
              <a:buNone/>
              <a:defRPr sz="3033"/>
            </a:lvl2pPr>
            <a:lvl3pPr lvl="2" algn="ctr">
              <a:lnSpc>
                <a:spcPct val="100000"/>
              </a:lnSpc>
              <a:spcBef>
                <a:spcPts val="0"/>
              </a:spcBef>
              <a:spcAft>
                <a:spcPts val="0"/>
              </a:spcAft>
              <a:buSzPts val="2800"/>
              <a:buNone/>
              <a:defRPr sz="3033"/>
            </a:lvl3pPr>
            <a:lvl4pPr lvl="3" algn="ctr">
              <a:lnSpc>
                <a:spcPct val="100000"/>
              </a:lnSpc>
              <a:spcBef>
                <a:spcPts val="0"/>
              </a:spcBef>
              <a:spcAft>
                <a:spcPts val="0"/>
              </a:spcAft>
              <a:buSzPts val="2800"/>
              <a:buNone/>
              <a:defRPr sz="3033"/>
            </a:lvl4pPr>
            <a:lvl5pPr lvl="4" algn="ctr">
              <a:lnSpc>
                <a:spcPct val="100000"/>
              </a:lnSpc>
              <a:spcBef>
                <a:spcPts val="0"/>
              </a:spcBef>
              <a:spcAft>
                <a:spcPts val="0"/>
              </a:spcAft>
              <a:buSzPts val="2800"/>
              <a:buNone/>
              <a:defRPr sz="3033"/>
            </a:lvl5pPr>
            <a:lvl6pPr lvl="5" algn="ctr">
              <a:lnSpc>
                <a:spcPct val="100000"/>
              </a:lnSpc>
              <a:spcBef>
                <a:spcPts val="0"/>
              </a:spcBef>
              <a:spcAft>
                <a:spcPts val="0"/>
              </a:spcAft>
              <a:buSzPts val="2800"/>
              <a:buNone/>
              <a:defRPr sz="3033"/>
            </a:lvl6pPr>
            <a:lvl7pPr lvl="6" algn="ctr">
              <a:lnSpc>
                <a:spcPct val="100000"/>
              </a:lnSpc>
              <a:spcBef>
                <a:spcPts val="0"/>
              </a:spcBef>
              <a:spcAft>
                <a:spcPts val="0"/>
              </a:spcAft>
              <a:buSzPts val="2800"/>
              <a:buNone/>
              <a:defRPr sz="3033"/>
            </a:lvl7pPr>
            <a:lvl8pPr lvl="7" algn="ctr">
              <a:lnSpc>
                <a:spcPct val="100000"/>
              </a:lnSpc>
              <a:spcBef>
                <a:spcPts val="0"/>
              </a:spcBef>
              <a:spcAft>
                <a:spcPts val="0"/>
              </a:spcAft>
              <a:buSzPts val="2800"/>
              <a:buNone/>
              <a:defRPr sz="3033"/>
            </a:lvl8pPr>
            <a:lvl9pPr lvl="8" algn="ctr">
              <a:lnSpc>
                <a:spcPct val="100000"/>
              </a:lnSpc>
              <a:spcBef>
                <a:spcPts val="0"/>
              </a:spcBef>
              <a:spcAft>
                <a:spcPts val="0"/>
              </a:spcAft>
              <a:buSzPts val="2800"/>
              <a:buNone/>
              <a:defRPr sz="3033"/>
            </a:lvl9pPr>
          </a:lstStyle>
          <a:p>
            <a:endParaRPr/>
          </a:p>
        </p:txBody>
      </p:sp>
      <p:sp>
        <p:nvSpPr>
          <p:cNvPr id="12" name="Google Shape;12;p2"/>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37675" y="2867800"/>
            <a:ext cx="923065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900"/>
            </a:lvl1pPr>
            <a:lvl2pPr lvl="1" algn="ctr">
              <a:spcBef>
                <a:spcPts val="0"/>
              </a:spcBef>
              <a:spcAft>
                <a:spcPts val="0"/>
              </a:spcAft>
              <a:buSzPts val="3600"/>
              <a:buNone/>
              <a:defRPr sz="3900"/>
            </a:lvl2pPr>
            <a:lvl3pPr lvl="2" algn="ctr">
              <a:spcBef>
                <a:spcPts val="0"/>
              </a:spcBef>
              <a:spcAft>
                <a:spcPts val="0"/>
              </a:spcAft>
              <a:buSzPts val="3600"/>
              <a:buNone/>
              <a:defRPr sz="3900"/>
            </a:lvl3pPr>
            <a:lvl4pPr lvl="3" algn="ctr">
              <a:spcBef>
                <a:spcPts val="0"/>
              </a:spcBef>
              <a:spcAft>
                <a:spcPts val="0"/>
              </a:spcAft>
              <a:buSzPts val="3600"/>
              <a:buNone/>
              <a:defRPr sz="3900"/>
            </a:lvl4pPr>
            <a:lvl5pPr lvl="4" algn="ctr">
              <a:spcBef>
                <a:spcPts val="0"/>
              </a:spcBef>
              <a:spcAft>
                <a:spcPts val="0"/>
              </a:spcAft>
              <a:buSzPts val="3600"/>
              <a:buNone/>
              <a:defRPr sz="3900"/>
            </a:lvl5pPr>
            <a:lvl6pPr lvl="5" algn="ctr">
              <a:spcBef>
                <a:spcPts val="0"/>
              </a:spcBef>
              <a:spcAft>
                <a:spcPts val="0"/>
              </a:spcAft>
              <a:buSzPts val="3600"/>
              <a:buNone/>
              <a:defRPr sz="3900"/>
            </a:lvl6pPr>
            <a:lvl7pPr lvl="6" algn="ctr">
              <a:spcBef>
                <a:spcPts val="0"/>
              </a:spcBef>
              <a:spcAft>
                <a:spcPts val="0"/>
              </a:spcAft>
              <a:buSzPts val="3600"/>
              <a:buNone/>
              <a:defRPr sz="3900"/>
            </a:lvl7pPr>
            <a:lvl8pPr lvl="7" algn="ctr">
              <a:spcBef>
                <a:spcPts val="0"/>
              </a:spcBef>
              <a:spcAft>
                <a:spcPts val="0"/>
              </a:spcAft>
              <a:buSzPts val="3600"/>
              <a:buNone/>
              <a:defRPr sz="3900"/>
            </a:lvl8pPr>
            <a:lvl9pPr lvl="8" algn="ctr">
              <a:spcBef>
                <a:spcPts val="0"/>
              </a:spcBef>
              <a:spcAft>
                <a:spcPts val="0"/>
              </a:spcAft>
              <a:buSzPts val="3600"/>
              <a:buNone/>
              <a:defRPr sz="3900"/>
            </a:lvl9pPr>
          </a:lstStyle>
          <a:p>
            <a:endParaRPr/>
          </a:p>
        </p:txBody>
      </p:sp>
      <p:sp>
        <p:nvSpPr>
          <p:cNvPr id="15" name="Google Shape;15;p3"/>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37675" y="1536633"/>
            <a:ext cx="9230650" cy="4555200"/>
          </a:xfrm>
          <a:prstGeom prst="rect">
            <a:avLst/>
          </a:prstGeom>
        </p:spPr>
        <p:txBody>
          <a:bodyPr spcFirstLastPara="1" wrap="square" lIns="91425" tIns="91425" rIns="91425" bIns="91425" anchor="t" anchorCtr="0">
            <a:normAutofit/>
          </a:bodyPr>
          <a:lstStyle>
            <a:lvl1pPr marL="495285" lvl="0" indent="-371464">
              <a:spcBef>
                <a:spcPts val="0"/>
              </a:spcBef>
              <a:spcAft>
                <a:spcPts val="0"/>
              </a:spcAft>
              <a:buSzPts val="1800"/>
              <a:buChar char="●"/>
              <a:defRPr/>
            </a:lvl1pPr>
            <a:lvl2pPr marL="990570" lvl="1" indent="-343948">
              <a:spcBef>
                <a:spcPts val="0"/>
              </a:spcBef>
              <a:spcAft>
                <a:spcPts val="0"/>
              </a:spcAft>
              <a:buSzPts val="1400"/>
              <a:buChar char="○"/>
              <a:defRPr/>
            </a:lvl2pPr>
            <a:lvl3pPr marL="1485854" lvl="2" indent="-343948">
              <a:spcBef>
                <a:spcPts val="0"/>
              </a:spcBef>
              <a:spcAft>
                <a:spcPts val="0"/>
              </a:spcAft>
              <a:buSzPts val="1400"/>
              <a:buChar char="■"/>
              <a:defRPr/>
            </a:lvl3pPr>
            <a:lvl4pPr marL="1981139" lvl="3" indent="-343948">
              <a:spcBef>
                <a:spcPts val="0"/>
              </a:spcBef>
              <a:spcAft>
                <a:spcPts val="0"/>
              </a:spcAft>
              <a:buSzPts val="1400"/>
              <a:buChar char="●"/>
              <a:defRPr/>
            </a:lvl4pPr>
            <a:lvl5pPr marL="2476424" lvl="4" indent="-343948">
              <a:spcBef>
                <a:spcPts val="0"/>
              </a:spcBef>
              <a:spcAft>
                <a:spcPts val="0"/>
              </a:spcAft>
              <a:buSzPts val="1400"/>
              <a:buChar char="○"/>
              <a:defRPr/>
            </a:lvl5pPr>
            <a:lvl6pPr marL="2971709" lvl="5" indent="-343948">
              <a:spcBef>
                <a:spcPts val="0"/>
              </a:spcBef>
              <a:spcAft>
                <a:spcPts val="0"/>
              </a:spcAft>
              <a:buSzPts val="1400"/>
              <a:buChar char="■"/>
              <a:defRPr/>
            </a:lvl6pPr>
            <a:lvl7pPr marL="3466993" lvl="6" indent="-343948">
              <a:spcBef>
                <a:spcPts val="0"/>
              </a:spcBef>
              <a:spcAft>
                <a:spcPts val="0"/>
              </a:spcAft>
              <a:buSzPts val="1400"/>
              <a:buChar char="●"/>
              <a:defRPr/>
            </a:lvl7pPr>
            <a:lvl8pPr marL="3962278" lvl="7" indent="-343948">
              <a:spcBef>
                <a:spcPts val="0"/>
              </a:spcBef>
              <a:spcAft>
                <a:spcPts val="0"/>
              </a:spcAft>
              <a:buSzPts val="1400"/>
              <a:buChar char="○"/>
              <a:defRPr/>
            </a:lvl8pPr>
            <a:lvl9pPr marL="4457563" lvl="8" indent="-34394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37675" y="740800"/>
            <a:ext cx="3042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600"/>
            </a:lvl1pPr>
            <a:lvl2pPr lvl="1">
              <a:spcBef>
                <a:spcPts val="0"/>
              </a:spcBef>
              <a:spcAft>
                <a:spcPts val="0"/>
              </a:spcAft>
              <a:buSzPts val="2400"/>
              <a:buNone/>
              <a:defRPr sz="2600"/>
            </a:lvl2pPr>
            <a:lvl3pPr lvl="2">
              <a:spcBef>
                <a:spcPts val="0"/>
              </a:spcBef>
              <a:spcAft>
                <a:spcPts val="0"/>
              </a:spcAft>
              <a:buSzPts val="2400"/>
              <a:buNone/>
              <a:defRPr sz="2600"/>
            </a:lvl3pPr>
            <a:lvl4pPr lvl="3">
              <a:spcBef>
                <a:spcPts val="0"/>
              </a:spcBef>
              <a:spcAft>
                <a:spcPts val="0"/>
              </a:spcAft>
              <a:buSzPts val="2400"/>
              <a:buNone/>
              <a:defRPr sz="2600"/>
            </a:lvl4pPr>
            <a:lvl5pPr lvl="4">
              <a:spcBef>
                <a:spcPts val="0"/>
              </a:spcBef>
              <a:spcAft>
                <a:spcPts val="0"/>
              </a:spcAft>
              <a:buSzPts val="2400"/>
              <a:buNone/>
              <a:defRPr sz="2600"/>
            </a:lvl5pPr>
            <a:lvl6pPr lvl="5">
              <a:spcBef>
                <a:spcPts val="0"/>
              </a:spcBef>
              <a:spcAft>
                <a:spcPts val="0"/>
              </a:spcAft>
              <a:buSzPts val="2400"/>
              <a:buNone/>
              <a:defRPr sz="2600"/>
            </a:lvl6pPr>
            <a:lvl7pPr lvl="6">
              <a:spcBef>
                <a:spcPts val="0"/>
              </a:spcBef>
              <a:spcAft>
                <a:spcPts val="0"/>
              </a:spcAft>
              <a:buSzPts val="2400"/>
              <a:buNone/>
              <a:defRPr sz="2600"/>
            </a:lvl7pPr>
            <a:lvl8pPr lvl="7">
              <a:spcBef>
                <a:spcPts val="0"/>
              </a:spcBef>
              <a:spcAft>
                <a:spcPts val="0"/>
              </a:spcAft>
              <a:buSzPts val="2400"/>
              <a:buNone/>
              <a:defRPr sz="2600"/>
            </a:lvl8pPr>
            <a:lvl9pPr lvl="8">
              <a:spcBef>
                <a:spcPts val="0"/>
              </a:spcBef>
              <a:spcAft>
                <a:spcPts val="0"/>
              </a:spcAft>
              <a:buSzPts val="2400"/>
              <a:buNone/>
              <a:defRPr sz="2600"/>
            </a:lvl9pPr>
          </a:lstStyle>
          <a:p>
            <a:endParaRPr/>
          </a:p>
        </p:txBody>
      </p:sp>
      <p:sp>
        <p:nvSpPr>
          <p:cNvPr id="30" name="Google Shape;30;p7"/>
          <p:cNvSpPr txBox="1">
            <a:spLocks noGrp="1"/>
          </p:cNvSpPr>
          <p:nvPr>
            <p:ph type="body" idx="1"/>
          </p:nvPr>
        </p:nvSpPr>
        <p:spPr>
          <a:xfrm>
            <a:off x="337675" y="1852800"/>
            <a:ext cx="3042000" cy="4239200"/>
          </a:xfrm>
          <a:prstGeom prst="rect">
            <a:avLst/>
          </a:prstGeom>
        </p:spPr>
        <p:txBody>
          <a:bodyPr spcFirstLastPara="1" wrap="square" lIns="91425" tIns="91425" rIns="91425" bIns="91425" anchor="t" anchorCtr="0">
            <a:normAutofit/>
          </a:bodyPr>
          <a:lstStyle>
            <a:lvl1pPr marL="495285" lvl="0" indent="-330190">
              <a:spcBef>
                <a:spcPts val="0"/>
              </a:spcBef>
              <a:spcAft>
                <a:spcPts val="0"/>
              </a:spcAft>
              <a:buSzPts val="1200"/>
              <a:buChar char="●"/>
              <a:defRPr sz="1300"/>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31" name="Google Shape;31;p7"/>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31104" y="600200"/>
            <a:ext cx="689845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5200"/>
            </a:lvl1pPr>
            <a:lvl2pPr lvl="1">
              <a:spcBef>
                <a:spcPts val="0"/>
              </a:spcBef>
              <a:spcAft>
                <a:spcPts val="0"/>
              </a:spcAft>
              <a:buSzPts val="4800"/>
              <a:buNone/>
              <a:defRPr sz="5200"/>
            </a:lvl2pPr>
            <a:lvl3pPr lvl="2">
              <a:spcBef>
                <a:spcPts val="0"/>
              </a:spcBef>
              <a:spcAft>
                <a:spcPts val="0"/>
              </a:spcAft>
              <a:buSzPts val="4800"/>
              <a:buNone/>
              <a:defRPr sz="5200"/>
            </a:lvl3pPr>
            <a:lvl4pPr lvl="3">
              <a:spcBef>
                <a:spcPts val="0"/>
              </a:spcBef>
              <a:spcAft>
                <a:spcPts val="0"/>
              </a:spcAft>
              <a:buSzPts val="4800"/>
              <a:buNone/>
              <a:defRPr sz="5200"/>
            </a:lvl4pPr>
            <a:lvl5pPr lvl="4">
              <a:spcBef>
                <a:spcPts val="0"/>
              </a:spcBef>
              <a:spcAft>
                <a:spcPts val="0"/>
              </a:spcAft>
              <a:buSzPts val="4800"/>
              <a:buNone/>
              <a:defRPr sz="5200"/>
            </a:lvl5pPr>
            <a:lvl6pPr lvl="5">
              <a:spcBef>
                <a:spcPts val="0"/>
              </a:spcBef>
              <a:spcAft>
                <a:spcPts val="0"/>
              </a:spcAft>
              <a:buSzPts val="4800"/>
              <a:buNone/>
              <a:defRPr sz="5200"/>
            </a:lvl6pPr>
            <a:lvl7pPr lvl="6">
              <a:spcBef>
                <a:spcPts val="0"/>
              </a:spcBef>
              <a:spcAft>
                <a:spcPts val="0"/>
              </a:spcAft>
              <a:buSzPts val="4800"/>
              <a:buNone/>
              <a:defRPr sz="5200"/>
            </a:lvl7pPr>
            <a:lvl8pPr lvl="7">
              <a:spcBef>
                <a:spcPts val="0"/>
              </a:spcBef>
              <a:spcAft>
                <a:spcPts val="0"/>
              </a:spcAft>
              <a:buSzPts val="4800"/>
              <a:buNone/>
              <a:defRPr sz="5200"/>
            </a:lvl8pPr>
            <a:lvl9pPr lvl="8">
              <a:spcBef>
                <a:spcPts val="0"/>
              </a:spcBef>
              <a:spcAft>
                <a:spcPts val="0"/>
              </a:spcAft>
              <a:buSzPts val="4800"/>
              <a:buNone/>
              <a:defRPr sz="5200"/>
            </a:lvl9pPr>
          </a:lstStyle>
          <a:p>
            <a:endParaRPr/>
          </a:p>
        </p:txBody>
      </p:sp>
      <p:sp>
        <p:nvSpPr>
          <p:cNvPr id="34" name="Google Shape;34;p8"/>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953000" y="-167"/>
            <a:ext cx="4953000" cy="6858000"/>
          </a:xfrm>
          <a:prstGeom prst="rect">
            <a:avLst/>
          </a:prstGeom>
          <a:solidFill>
            <a:schemeClr val="lt2"/>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780"/>
          </a:p>
        </p:txBody>
      </p:sp>
      <p:sp>
        <p:nvSpPr>
          <p:cNvPr id="37" name="Google Shape;37;p9"/>
          <p:cNvSpPr txBox="1">
            <a:spLocks noGrp="1"/>
          </p:cNvSpPr>
          <p:nvPr>
            <p:ph type="title"/>
          </p:nvPr>
        </p:nvSpPr>
        <p:spPr>
          <a:xfrm>
            <a:off x="287625" y="1644233"/>
            <a:ext cx="43823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550"/>
            </a:lvl1pPr>
            <a:lvl2pPr lvl="1" algn="ctr">
              <a:spcBef>
                <a:spcPts val="0"/>
              </a:spcBef>
              <a:spcAft>
                <a:spcPts val="0"/>
              </a:spcAft>
              <a:buSzPts val="4200"/>
              <a:buNone/>
              <a:defRPr sz="4550"/>
            </a:lvl2pPr>
            <a:lvl3pPr lvl="2" algn="ctr">
              <a:spcBef>
                <a:spcPts val="0"/>
              </a:spcBef>
              <a:spcAft>
                <a:spcPts val="0"/>
              </a:spcAft>
              <a:buSzPts val="4200"/>
              <a:buNone/>
              <a:defRPr sz="4550"/>
            </a:lvl3pPr>
            <a:lvl4pPr lvl="3" algn="ctr">
              <a:spcBef>
                <a:spcPts val="0"/>
              </a:spcBef>
              <a:spcAft>
                <a:spcPts val="0"/>
              </a:spcAft>
              <a:buSzPts val="4200"/>
              <a:buNone/>
              <a:defRPr sz="4550"/>
            </a:lvl4pPr>
            <a:lvl5pPr lvl="4" algn="ctr">
              <a:spcBef>
                <a:spcPts val="0"/>
              </a:spcBef>
              <a:spcAft>
                <a:spcPts val="0"/>
              </a:spcAft>
              <a:buSzPts val="4200"/>
              <a:buNone/>
              <a:defRPr sz="4550"/>
            </a:lvl5pPr>
            <a:lvl6pPr lvl="5" algn="ctr">
              <a:spcBef>
                <a:spcPts val="0"/>
              </a:spcBef>
              <a:spcAft>
                <a:spcPts val="0"/>
              </a:spcAft>
              <a:buSzPts val="4200"/>
              <a:buNone/>
              <a:defRPr sz="4550"/>
            </a:lvl6pPr>
            <a:lvl7pPr lvl="6" algn="ctr">
              <a:spcBef>
                <a:spcPts val="0"/>
              </a:spcBef>
              <a:spcAft>
                <a:spcPts val="0"/>
              </a:spcAft>
              <a:buSzPts val="4200"/>
              <a:buNone/>
              <a:defRPr sz="4550"/>
            </a:lvl7pPr>
            <a:lvl8pPr lvl="7" algn="ctr">
              <a:spcBef>
                <a:spcPts val="0"/>
              </a:spcBef>
              <a:spcAft>
                <a:spcPts val="0"/>
              </a:spcAft>
              <a:buSzPts val="4200"/>
              <a:buNone/>
              <a:defRPr sz="4550"/>
            </a:lvl8pPr>
            <a:lvl9pPr lvl="8" algn="ctr">
              <a:spcBef>
                <a:spcPts val="0"/>
              </a:spcBef>
              <a:spcAft>
                <a:spcPts val="0"/>
              </a:spcAft>
              <a:buSzPts val="4200"/>
              <a:buNone/>
              <a:defRPr sz="4550"/>
            </a:lvl9pPr>
          </a:lstStyle>
          <a:p>
            <a:endParaRPr/>
          </a:p>
        </p:txBody>
      </p:sp>
      <p:sp>
        <p:nvSpPr>
          <p:cNvPr id="38" name="Google Shape;38;p9"/>
          <p:cNvSpPr txBox="1">
            <a:spLocks noGrp="1"/>
          </p:cNvSpPr>
          <p:nvPr>
            <p:ph type="subTitle" idx="1"/>
          </p:nvPr>
        </p:nvSpPr>
        <p:spPr>
          <a:xfrm>
            <a:off x="287625" y="3737433"/>
            <a:ext cx="43823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275"/>
            </a:lvl1pPr>
            <a:lvl2pPr lvl="1" algn="ctr">
              <a:lnSpc>
                <a:spcPct val="100000"/>
              </a:lnSpc>
              <a:spcBef>
                <a:spcPts val="0"/>
              </a:spcBef>
              <a:spcAft>
                <a:spcPts val="0"/>
              </a:spcAft>
              <a:buSzPts val="2100"/>
              <a:buNone/>
              <a:defRPr sz="2275"/>
            </a:lvl2pPr>
            <a:lvl3pPr lvl="2" algn="ctr">
              <a:lnSpc>
                <a:spcPct val="100000"/>
              </a:lnSpc>
              <a:spcBef>
                <a:spcPts val="0"/>
              </a:spcBef>
              <a:spcAft>
                <a:spcPts val="0"/>
              </a:spcAft>
              <a:buSzPts val="2100"/>
              <a:buNone/>
              <a:defRPr sz="2275"/>
            </a:lvl3pPr>
            <a:lvl4pPr lvl="3" algn="ctr">
              <a:lnSpc>
                <a:spcPct val="100000"/>
              </a:lnSpc>
              <a:spcBef>
                <a:spcPts val="0"/>
              </a:spcBef>
              <a:spcAft>
                <a:spcPts val="0"/>
              </a:spcAft>
              <a:buSzPts val="2100"/>
              <a:buNone/>
              <a:defRPr sz="2275"/>
            </a:lvl4pPr>
            <a:lvl5pPr lvl="4" algn="ctr">
              <a:lnSpc>
                <a:spcPct val="100000"/>
              </a:lnSpc>
              <a:spcBef>
                <a:spcPts val="0"/>
              </a:spcBef>
              <a:spcAft>
                <a:spcPts val="0"/>
              </a:spcAft>
              <a:buSzPts val="2100"/>
              <a:buNone/>
              <a:defRPr sz="2275"/>
            </a:lvl5pPr>
            <a:lvl6pPr lvl="5" algn="ctr">
              <a:lnSpc>
                <a:spcPct val="100000"/>
              </a:lnSpc>
              <a:spcBef>
                <a:spcPts val="0"/>
              </a:spcBef>
              <a:spcAft>
                <a:spcPts val="0"/>
              </a:spcAft>
              <a:buSzPts val="2100"/>
              <a:buNone/>
              <a:defRPr sz="2275"/>
            </a:lvl6pPr>
            <a:lvl7pPr lvl="6" algn="ctr">
              <a:lnSpc>
                <a:spcPct val="100000"/>
              </a:lnSpc>
              <a:spcBef>
                <a:spcPts val="0"/>
              </a:spcBef>
              <a:spcAft>
                <a:spcPts val="0"/>
              </a:spcAft>
              <a:buSzPts val="2100"/>
              <a:buNone/>
              <a:defRPr sz="2275"/>
            </a:lvl7pPr>
            <a:lvl8pPr lvl="7" algn="ctr">
              <a:lnSpc>
                <a:spcPct val="100000"/>
              </a:lnSpc>
              <a:spcBef>
                <a:spcPts val="0"/>
              </a:spcBef>
              <a:spcAft>
                <a:spcPts val="0"/>
              </a:spcAft>
              <a:buSzPts val="2100"/>
              <a:buNone/>
              <a:defRPr sz="2275"/>
            </a:lvl8pPr>
            <a:lvl9pPr lvl="8" algn="ctr">
              <a:lnSpc>
                <a:spcPct val="100000"/>
              </a:lnSpc>
              <a:spcBef>
                <a:spcPts val="0"/>
              </a:spcBef>
              <a:spcAft>
                <a:spcPts val="0"/>
              </a:spcAft>
              <a:buSzPts val="2100"/>
              <a:buNone/>
              <a:defRPr sz="2275"/>
            </a:lvl9pPr>
          </a:lstStyle>
          <a:p>
            <a:endParaRPr/>
          </a:p>
        </p:txBody>
      </p:sp>
      <p:sp>
        <p:nvSpPr>
          <p:cNvPr id="39" name="Google Shape;39;p9"/>
          <p:cNvSpPr txBox="1">
            <a:spLocks noGrp="1"/>
          </p:cNvSpPr>
          <p:nvPr>
            <p:ph type="body" idx="2"/>
          </p:nvPr>
        </p:nvSpPr>
        <p:spPr>
          <a:xfrm>
            <a:off x="5351125" y="965433"/>
            <a:ext cx="4156750" cy="4926800"/>
          </a:xfrm>
          <a:prstGeom prst="rect">
            <a:avLst/>
          </a:prstGeom>
        </p:spPr>
        <p:txBody>
          <a:bodyPr spcFirstLastPara="1" wrap="square" lIns="91425" tIns="91425" rIns="91425" bIns="91425" anchor="ctr" anchorCtr="0">
            <a:normAutofit/>
          </a:bodyPr>
          <a:lstStyle>
            <a:lvl1pPr marL="495285" lvl="0" indent="-371464">
              <a:spcBef>
                <a:spcPts val="0"/>
              </a:spcBef>
              <a:spcAft>
                <a:spcPts val="0"/>
              </a:spcAft>
              <a:buSzPts val="1800"/>
              <a:buChar char="●"/>
              <a:defRPr/>
            </a:lvl1pPr>
            <a:lvl2pPr marL="990570" lvl="1" indent="-343948">
              <a:spcBef>
                <a:spcPts val="0"/>
              </a:spcBef>
              <a:spcAft>
                <a:spcPts val="0"/>
              </a:spcAft>
              <a:buSzPts val="1400"/>
              <a:buChar char="○"/>
              <a:defRPr/>
            </a:lvl2pPr>
            <a:lvl3pPr marL="1485854" lvl="2" indent="-343948">
              <a:spcBef>
                <a:spcPts val="0"/>
              </a:spcBef>
              <a:spcAft>
                <a:spcPts val="0"/>
              </a:spcAft>
              <a:buSzPts val="1400"/>
              <a:buChar char="■"/>
              <a:defRPr/>
            </a:lvl3pPr>
            <a:lvl4pPr marL="1981139" lvl="3" indent="-343948">
              <a:spcBef>
                <a:spcPts val="0"/>
              </a:spcBef>
              <a:spcAft>
                <a:spcPts val="0"/>
              </a:spcAft>
              <a:buSzPts val="1400"/>
              <a:buChar char="●"/>
              <a:defRPr/>
            </a:lvl4pPr>
            <a:lvl5pPr marL="2476424" lvl="4" indent="-343948">
              <a:spcBef>
                <a:spcPts val="0"/>
              </a:spcBef>
              <a:spcAft>
                <a:spcPts val="0"/>
              </a:spcAft>
              <a:buSzPts val="1400"/>
              <a:buChar char="○"/>
              <a:defRPr/>
            </a:lvl5pPr>
            <a:lvl6pPr marL="2971709" lvl="5" indent="-343948">
              <a:spcBef>
                <a:spcPts val="0"/>
              </a:spcBef>
              <a:spcAft>
                <a:spcPts val="0"/>
              </a:spcAft>
              <a:buSzPts val="1400"/>
              <a:buChar char="■"/>
              <a:defRPr/>
            </a:lvl6pPr>
            <a:lvl7pPr marL="3466993" lvl="6" indent="-343948">
              <a:spcBef>
                <a:spcPts val="0"/>
              </a:spcBef>
              <a:spcAft>
                <a:spcPts val="0"/>
              </a:spcAft>
              <a:buSzPts val="1400"/>
              <a:buChar char="●"/>
              <a:defRPr/>
            </a:lvl7pPr>
            <a:lvl8pPr marL="3962278" lvl="7" indent="-343948">
              <a:spcBef>
                <a:spcPts val="0"/>
              </a:spcBef>
              <a:spcAft>
                <a:spcPts val="0"/>
              </a:spcAft>
              <a:buSzPts val="1400"/>
              <a:buChar char="○"/>
              <a:defRPr/>
            </a:lvl8pPr>
            <a:lvl9pPr marL="4457563" lvl="8" indent="-343948">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37675" y="5640767"/>
            <a:ext cx="6498700" cy="806800"/>
          </a:xfrm>
          <a:prstGeom prst="rect">
            <a:avLst/>
          </a:prstGeom>
        </p:spPr>
        <p:txBody>
          <a:bodyPr spcFirstLastPara="1" wrap="square" lIns="91425" tIns="91425" rIns="91425" bIns="91425" anchor="ctr" anchorCtr="0">
            <a:normAutofit/>
          </a:bodyPr>
          <a:lstStyle>
            <a:lvl1pPr marL="495285" lvl="0" indent="-24764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37675" y="1474833"/>
            <a:ext cx="923065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3000"/>
            </a:lvl1pPr>
            <a:lvl2pPr lvl="1" algn="ctr">
              <a:spcBef>
                <a:spcPts val="0"/>
              </a:spcBef>
              <a:spcAft>
                <a:spcPts val="0"/>
              </a:spcAft>
              <a:buSzPts val="12000"/>
              <a:buNone/>
              <a:defRPr sz="13000"/>
            </a:lvl2pPr>
            <a:lvl3pPr lvl="2" algn="ctr">
              <a:spcBef>
                <a:spcPts val="0"/>
              </a:spcBef>
              <a:spcAft>
                <a:spcPts val="0"/>
              </a:spcAft>
              <a:buSzPts val="12000"/>
              <a:buNone/>
              <a:defRPr sz="13000"/>
            </a:lvl3pPr>
            <a:lvl4pPr lvl="3" algn="ctr">
              <a:spcBef>
                <a:spcPts val="0"/>
              </a:spcBef>
              <a:spcAft>
                <a:spcPts val="0"/>
              </a:spcAft>
              <a:buSzPts val="12000"/>
              <a:buNone/>
              <a:defRPr sz="13000"/>
            </a:lvl4pPr>
            <a:lvl5pPr lvl="4" algn="ctr">
              <a:spcBef>
                <a:spcPts val="0"/>
              </a:spcBef>
              <a:spcAft>
                <a:spcPts val="0"/>
              </a:spcAft>
              <a:buSzPts val="12000"/>
              <a:buNone/>
              <a:defRPr sz="13000"/>
            </a:lvl5pPr>
            <a:lvl6pPr lvl="5" algn="ctr">
              <a:spcBef>
                <a:spcPts val="0"/>
              </a:spcBef>
              <a:spcAft>
                <a:spcPts val="0"/>
              </a:spcAft>
              <a:buSzPts val="12000"/>
              <a:buNone/>
              <a:defRPr sz="13000"/>
            </a:lvl6pPr>
            <a:lvl7pPr lvl="6" algn="ctr">
              <a:spcBef>
                <a:spcPts val="0"/>
              </a:spcBef>
              <a:spcAft>
                <a:spcPts val="0"/>
              </a:spcAft>
              <a:buSzPts val="12000"/>
              <a:buNone/>
              <a:defRPr sz="13000"/>
            </a:lvl7pPr>
            <a:lvl8pPr lvl="7" algn="ctr">
              <a:spcBef>
                <a:spcPts val="0"/>
              </a:spcBef>
              <a:spcAft>
                <a:spcPts val="0"/>
              </a:spcAft>
              <a:buSzPts val="12000"/>
              <a:buNone/>
              <a:defRPr sz="13000"/>
            </a:lvl8pPr>
            <a:lvl9pPr lvl="8" algn="ctr">
              <a:spcBef>
                <a:spcPts val="0"/>
              </a:spcBef>
              <a:spcAft>
                <a:spcPts val="0"/>
              </a:spcAft>
              <a:buSzPts val="12000"/>
              <a:buNone/>
              <a:defRPr sz="13000"/>
            </a:lvl9pPr>
          </a:lstStyle>
          <a:p>
            <a:r>
              <a:t>xx%</a:t>
            </a:r>
          </a:p>
        </p:txBody>
      </p:sp>
      <p:sp>
        <p:nvSpPr>
          <p:cNvPr id="46" name="Google Shape;46;p11"/>
          <p:cNvSpPr txBox="1">
            <a:spLocks noGrp="1"/>
          </p:cNvSpPr>
          <p:nvPr>
            <p:ph type="body" idx="1"/>
          </p:nvPr>
        </p:nvSpPr>
        <p:spPr>
          <a:xfrm>
            <a:off x="337675" y="4202967"/>
            <a:ext cx="9230650" cy="1734400"/>
          </a:xfrm>
          <a:prstGeom prst="rect">
            <a:avLst/>
          </a:prstGeom>
        </p:spPr>
        <p:txBody>
          <a:bodyPr spcFirstLastPara="1" wrap="square" lIns="91425" tIns="91425" rIns="91425" bIns="91425" anchor="t" anchorCtr="0">
            <a:normAutofit/>
          </a:bodyPr>
          <a:lstStyle>
            <a:lvl1pPr marL="495285" lvl="0" indent="-371464" algn="ctr">
              <a:spcBef>
                <a:spcPts val="0"/>
              </a:spcBef>
              <a:spcAft>
                <a:spcPts val="0"/>
              </a:spcAft>
              <a:buSzPts val="1800"/>
              <a:buChar char="●"/>
              <a:defRPr/>
            </a:lvl1pPr>
            <a:lvl2pPr marL="990570" lvl="1" indent="-343948" algn="ctr">
              <a:spcBef>
                <a:spcPts val="0"/>
              </a:spcBef>
              <a:spcAft>
                <a:spcPts val="0"/>
              </a:spcAft>
              <a:buSzPts val="1400"/>
              <a:buChar char="○"/>
              <a:defRPr/>
            </a:lvl2pPr>
            <a:lvl3pPr marL="1485854" lvl="2" indent="-343948" algn="ctr">
              <a:spcBef>
                <a:spcPts val="0"/>
              </a:spcBef>
              <a:spcAft>
                <a:spcPts val="0"/>
              </a:spcAft>
              <a:buSzPts val="1400"/>
              <a:buChar char="■"/>
              <a:defRPr/>
            </a:lvl3pPr>
            <a:lvl4pPr marL="1981139" lvl="3" indent="-343948" algn="ctr">
              <a:spcBef>
                <a:spcPts val="0"/>
              </a:spcBef>
              <a:spcAft>
                <a:spcPts val="0"/>
              </a:spcAft>
              <a:buSzPts val="1400"/>
              <a:buChar char="●"/>
              <a:defRPr/>
            </a:lvl4pPr>
            <a:lvl5pPr marL="2476424" lvl="4" indent="-343948" algn="ctr">
              <a:spcBef>
                <a:spcPts val="0"/>
              </a:spcBef>
              <a:spcAft>
                <a:spcPts val="0"/>
              </a:spcAft>
              <a:buSzPts val="1400"/>
              <a:buChar char="○"/>
              <a:defRPr/>
            </a:lvl5pPr>
            <a:lvl6pPr marL="2971709" lvl="5" indent="-343948" algn="ctr">
              <a:spcBef>
                <a:spcPts val="0"/>
              </a:spcBef>
              <a:spcAft>
                <a:spcPts val="0"/>
              </a:spcAft>
              <a:buSzPts val="1400"/>
              <a:buChar char="■"/>
              <a:defRPr/>
            </a:lvl6pPr>
            <a:lvl7pPr marL="3466993" lvl="6" indent="-343948" algn="ctr">
              <a:spcBef>
                <a:spcPts val="0"/>
              </a:spcBef>
              <a:spcAft>
                <a:spcPts val="0"/>
              </a:spcAft>
              <a:buSzPts val="1400"/>
              <a:buChar char="●"/>
              <a:defRPr/>
            </a:lvl7pPr>
            <a:lvl8pPr marL="3962278" lvl="7" indent="-343948" algn="ctr">
              <a:spcBef>
                <a:spcPts val="0"/>
              </a:spcBef>
              <a:spcAft>
                <a:spcPts val="0"/>
              </a:spcAft>
              <a:buSzPts val="1400"/>
              <a:buChar char="○"/>
              <a:defRPr/>
            </a:lvl8pPr>
            <a:lvl9pPr marL="4457563" lvl="8" indent="-343948"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37675" y="593367"/>
            <a:ext cx="923065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37675" y="1536633"/>
            <a:ext cx="4333225" cy="4555200"/>
          </a:xfrm>
          <a:prstGeom prst="rect">
            <a:avLst/>
          </a:prstGeom>
        </p:spPr>
        <p:txBody>
          <a:bodyPr spcFirstLastPara="1" wrap="square" lIns="91425" tIns="91425" rIns="91425" bIns="91425" anchor="t" anchorCtr="0">
            <a:normAutofit/>
          </a:bodyPr>
          <a:lstStyle>
            <a:lvl1pPr marL="495285" lvl="0" indent="-343948">
              <a:spcBef>
                <a:spcPts val="0"/>
              </a:spcBef>
              <a:spcAft>
                <a:spcPts val="0"/>
              </a:spcAft>
              <a:buSzPts val="1400"/>
              <a:buChar char="●"/>
              <a:defRPr sz="1517"/>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23" name="Google Shape;23;p5"/>
          <p:cNvSpPr txBox="1">
            <a:spLocks noGrp="1"/>
          </p:cNvSpPr>
          <p:nvPr>
            <p:ph type="body" idx="2"/>
          </p:nvPr>
        </p:nvSpPr>
        <p:spPr>
          <a:xfrm>
            <a:off x="5235100" y="1536633"/>
            <a:ext cx="4333225" cy="4555200"/>
          </a:xfrm>
          <a:prstGeom prst="rect">
            <a:avLst/>
          </a:prstGeom>
        </p:spPr>
        <p:txBody>
          <a:bodyPr spcFirstLastPara="1" wrap="square" lIns="91425" tIns="91425" rIns="91425" bIns="91425" anchor="t" anchorCtr="0">
            <a:normAutofit/>
          </a:bodyPr>
          <a:lstStyle>
            <a:lvl1pPr marL="495285" lvl="0" indent="-343948">
              <a:spcBef>
                <a:spcPts val="0"/>
              </a:spcBef>
              <a:spcAft>
                <a:spcPts val="0"/>
              </a:spcAft>
              <a:buSzPts val="1400"/>
              <a:buChar char="●"/>
              <a:defRPr sz="1517"/>
            </a:lvl1pPr>
            <a:lvl2pPr marL="990570" lvl="1" indent="-330190">
              <a:spcBef>
                <a:spcPts val="0"/>
              </a:spcBef>
              <a:spcAft>
                <a:spcPts val="0"/>
              </a:spcAft>
              <a:buSzPts val="1200"/>
              <a:buChar char="○"/>
              <a:defRPr sz="1300"/>
            </a:lvl2pPr>
            <a:lvl3pPr marL="1485854" lvl="2" indent="-330190">
              <a:spcBef>
                <a:spcPts val="0"/>
              </a:spcBef>
              <a:spcAft>
                <a:spcPts val="0"/>
              </a:spcAft>
              <a:buSzPts val="1200"/>
              <a:buChar char="■"/>
              <a:defRPr sz="1300"/>
            </a:lvl3pPr>
            <a:lvl4pPr marL="1981139" lvl="3" indent="-330190">
              <a:spcBef>
                <a:spcPts val="0"/>
              </a:spcBef>
              <a:spcAft>
                <a:spcPts val="0"/>
              </a:spcAft>
              <a:buSzPts val="1200"/>
              <a:buChar char="●"/>
              <a:defRPr sz="1300"/>
            </a:lvl4pPr>
            <a:lvl5pPr marL="2476424" lvl="4" indent="-330190">
              <a:spcBef>
                <a:spcPts val="0"/>
              </a:spcBef>
              <a:spcAft>
                <a:spcPts val="0"/>
              </a:spcAft>
              <a:buSzPts val="1200"/>
              <a:buChar char="○"/>
              <a:defRPr sz="1300"/>
            </a:lvl5pPr>
            <a:lvl6pPr marL="2971709" lvl="5" indent="-330190">
              <a:spcBef>
                <a:spcPts val="0"/>
              </a:spcBef>
              <a:spcAft>
                <a:spcPts val="0"/>
              </a:spcAft>
              <a:buSzPts val="1200"/>
              <a:buChar char="■"/>
              <a:defRPr sz="1300"/>
            </a:lvl6pPr>
            <a:lvl7pPr marL="3466993" lvl="6" indent="-330190">
              <a:spcBef>
                <a:spcPts val="0"/>
              </a:spcBef>
              <a:spcAft>
                <a:spcPts val="0"/>
              </a:spcAft>
              <a:buSzPts val="1200"/>
              <a:buChar char="●"/>
              <a:defRPr sz="1300"/>
            </a:lvl7pPr>
            <a:lvl8pPr marL="3962278" lvl="7" indent="-330190">
              <a:spcBef>
                <a:spcPts val="0"/>
              </a:spcBef>
              <a:spcAft>
                <a:spcPts val="0"/>
              </a:spcAft>
              <a:buSzPts val="1200"/>
              <a:buChar char="○"/>
              <a:defRPr sz="1300"/>
            </a:lvl8pPr>
            <a:lvl9pPr marL="4457563" lvl="8" indent="-330190">
              <a:spcBef>
                <a:spcPts val="0"/>
              </a:spcBef>
              <a:spcAft>
                <a:spcPts val="0"/>
              </a:spcAft>
              <a:buSzPts val="1200"/>
              <a:buChar char="■"/>
              <a:defRPr sz="1300"/>
            </a:lvl9pPr>
          </a:lstStyle>
          <a:p>
            <a:endParaRPr/>
          </a:p>
        </p:txBody>
      </p:sp>
      <p:sp>
        <p:nvSpPr>
          <p:cNvPr id="24" name="Google Shape;24;p5"/>
          <p:cNvSpPr txBox="1">
            <a:spLocks noGrp="1"/>
          </p:cNvSpPr>
          <p:nvPr>
            <p:ph type="sldNum" idx="12"/>
          </p:nvPr>
        </p:nvSpPr>
        <p:spPr>
          <a:xfrm>
            <a:off x="9178496" y="6217623"/>
            <a:ext cx="594425"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41766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37675" y="593367"/>
            <a:ext cx="923065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37675" y="1536633"/>
            <a:ext cx="923065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9178496" y="6217623"/>
            <a:ext cx="594425" cy="524800"/>
          </a:xfrm>
          <a:prstGeom prst="rect">
            <a:avLst/>
          </a:prstGeom>
          <a:noFill/>
          <a:ln>
            <a:noFill/>
          </a:ln>
        </p:spPr>
        <p:txBody>
          <a:bodyPr spcFirstLastPara="1" wrap="square" lIns="91425" tIns="91425" rIns="91425" bIns="91425" anchor="ctr" anchorCtr="0">
            <a:normAutofit/>
          </a:bodyPr>
          <a:lstStyle>
            <a:lvl1pPr lvl="0" algn="r">
              <a:buNone/>
              <a:defRPr sz="1083">
                <a:solidFill>
                  <a:schemeClr val="dk2"/>
                </a:solidFill>
              </a:defRPr>
            </a:lvl1pPr>
            <a:lvl2pPr lvl="1" algn="r">
              <a:buNone/>
              <a:defRPr sz="1083">
                <a:solidFill>
                  <a:schemeClr val="dk2"/>
                </a:solidFill>
              </a:defRPr>
            </a:lvl2pPr>
            <a:lvl3pPr lvl="2" algn="r">
              <a:buNone/>
              <a:defRPr sz="1083">
                <a:solidFill>
                  <a:schemeClr val="dk2"/>
                </a:solidFill>
              </a:defRPr>
            </a:lvl3pPr>
            <a:lvl4pPr lvl="3" algn="r">
              <a:buNone/>
              <a:defRPr sz="1083">
                <a:solidFill>
                  <a:schemeClr val="dk2"/>
                </a:solidFill>
              </a:defRPr>
            </a:lvl4pPr>
            <a:lvl5pPr lvl="4" algn="r">
              <a:buNone/>
              <a:defRPr sz="1083">
                <a:solidFill>
                  <a:schemeClr val="dk2"/>
                </a:solidFill>
              </a:defRPr>
            </a:lvl5pPr>
            <a:lvl6pPr lvl="5" algn="r">
              <a:buNone/>
              <a:defRPr sz="1083">
                <a:solidFill>
                  <a:schemeClr val="dk2"/>
                </a:solidFill>
              </a:defRPr>
            </a:lvl6pPr>
            <a:lvl7pPr lvl="6" algn="r">
              <a:buNone/>
              <a:defRPr sz="1083">
                <a:solidFill>
                  <a:schemeClr val="dk2"/>
                </a:solidFill>
              </a:defRPr>
            </a:lvl7pPr>
            <a:lvl8pPr lvl="7" algn="r">
              <a:buNone/>
              <a:defRPr sz="1083">
                <a:solidFill>
                  <a:schemeClr val="dk2"/>
                </a:solidFill>
              </a:defRPr>
            </a:lvl8pPr>
            <a:lvl9pPr lvl="8" algn="r">
              <a:buNone/>
              <a:defRPr sz="1083">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6" r:id="rId7"/>
    <p:sldLayoutId id="2147483657" r:id="rId8"/>
    <p:sldLayoutId id="2147483658"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jpeg"/><Relationship Id="rId7"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hyperlink" Target="https://www.scotlandshop.com/tartan-finder" TargetMode="External"/><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3.png"/><Relationship Id="rId7"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36.png"/><Relationship Id="rId7" Type="http://schemas.openxmlformats.org/officeDocument/2006/relationships/image" Target="../media/image39.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3.png"/><Relationship Id="rId7" Type="http://schemas.openxmlformats.org/officeDocument/2006/relationships/image" Target="../media/image38.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41.png"/><Relationship Id="rId4" Type="http://schemas.openxmlformats.org/officeDocument/2006/relationships/image" Target="../media/image40.jpeg"/><Relationship Id="rId9" Type="http://schemas.openxmlformats.org/officeDocument/2006/relationships/image" Target="../media/image31.jpeg"/></Relationships>
</file>

<file path=ppt/slides/_rels/slide9.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6.jpeg"/><Relationship Id="rId3" Type="http://schemas.openxmlformats.org/officeDocument/2006/relationships/hyperlink" Target="https://www.bbc.co.uk/bitesize/articles/z4wjxg8#z9jq6rd" TargetMode="External"/><Relationship Id="rId7" Type="http://schemas.openxmlformats.org/officeDocument/2006/relationships/image" Target="../media/image26.png"/><Relationship Id="rId12" Type="http://schemas.openxmlformats.org/officeDocument/2006/relationships/image" Target="../media/image45.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hyperlink" Target="https://kids.kiddle.co/Rachel_Whiteread" TargetMode="External"/><Relationship Id="rId11" Type="http://schemas.openxmlformats.org/officeDocument/2006/relationships/image" Target="../media/image44.jpeg"/><Relationship Id="rId5" Type="http://schemas.openxmlformats.org/officeDocument/2006/relationships/hyperlink" Target="https://www.tate.org.uk/kids/explore/who-is/who-rachel-whiteread" TargetMode="External"/><Relationship Id="rId10" Type="http://schemas.openxmlformats.org/officeDocument/2006/relationships/image" Target="../media/image43.jpeg"/><Relationship Id="rId4" Type="http://schemas.openxmlformats.org/officeDocument/2006/relationships/hyperlink" Target="https://youtu.be/h3BqweEOGm4?si=69yjHndARjNihJfh" TargetMode="External"/><Relationship Id="rId9" Type="http://schemas.openxmlformats.org/officeDocument/2006/relationships/image" Target="../media/image42.jpe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s://youtu.be/o2ammJpSiaY?si=G_vwsy0JY2cCgRKr" TargetMode="External"/><Relationship Id="rId7" Type="http://schemas.openxmlformats.org/officeDocument/2006/relationships/image" Target="../media/image49.png"/><Relationship Id="rId12" Type="http://schemas.openxmlformats.org/officeDocument/2006/relationships/image" Target="../media/image54.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jpeg"/><Relationship Id="rId10" Type="http://schemas.openxmlformats.org/officeDocument/2006/relationships/image" Target="../media/image52.png"/><Relationship Id="rId4" Type="http://schemas.openxmlformats.org/officeDocument/2006/relationships/image" Target="../media/image26.png"/><Relationship Id="rId9"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3.jpeg"/><Relationship Id="rId3" Type="http://schemas.openxmlformats.org/officeDocument/2006/relationships/image" Target="../media/image26.png"/><Relationship Id="rId7" Type="http://schemas.openxmlformats.org/officeDocument/2006/relationships/image" Target="../media/image58.jpeg"/><Relationship Id="rId12" Type="http://schemas.openxmlformats.org/officeDocument/2006/relationships/image" Target="../media/image39.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jpeg"/></Relationships>
</file>

<file path=ppt/slides/_rels/slide1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6.png"/><Relationship Id="rId7" Type="http://schemas.openxmlformats.org/officeDocument/2006/relationships/image" Target="../media/image66.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38.jpeg"/><Relationship Id="rId9" Type="http://schemas.openxmlformats.org/officeDocument/2006/relationships/image" Target="../media/image68.png"/></Relationships>
</file>

<file path=ppt/slides/_rels/slide13.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32.jpeg"/><Relationship Id="rId7" Type="http://schemas.openxmlformats.org/officeDocument/2006/relationships/image" Target="../media/image31.jpeg"/><Relationship Id="rId12" Type="http://schemas.openxmlformats.org/officeDocument/2006/relationships/image" Target="../media/image26.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71.jpeg"/><Relationship Id="rId11" Type="http://schemas.openxmlformats.org/officeDocument/2006/relationships/image" Target="../media/image75.png"/><Relationship Id="rId5" Type="http://schemas.openxmlformats.org/officeDocument/2006/relationships/image" Target="../media/image70.jpeg"/><Relationship Id="rId10" Type="http://schemas.openxmlformats.org/officeDocument/2006/relationships/image" Target="../media/image74.png"/><Relationship Id="rId4" Type="http://schemas.openxmlformats.org/officeDocument/2006/relationships/image" Target="../media/image69.jpeg"/><Relationship Id="rId9" Type="http://schemas.openxmlformats.org/officeDocument/2006/relationships/image" Target="../media/image73.jpe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77.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31.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jpeg"/><Relationship Id="rId2" Type="http://schemas.openxmlformats.org/officeDocument/2006/relationships/image" Target="../media/image78.jpeg"/><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png"/></Relationships>
</file>

<file path=ppt/slides/_rels/slide16.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26.png"/><Relationship Id="rId7" Type="http://schemas.openxmlformats.org/officeDocument/2006/relationships/image" Target="../media/image82.jpeg"/><Relationship Id="rId2" Type="http://schemas.openxmlformats.org/officeDocument/2006/relationships/image" Target="../media/image78.jpe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 Id="rId9" Type="http://schemas.openxmlformats.org/officeDocument/2006/relationships/image" Target="../media/image88.jpeg"/></Relationships>
</file>

<file path=ppt/slides/_rels/slide17.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78.jpeg"/><Relationship Id="rId7" Type="http://schemas.openxmlformats.org/officeDocument/2006/relationships/image" Target="../media/image8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93.jpeg"/><Relationship Id="rId5" Type="http://schemas.openxmlformats.org/officeDocument/2006/relationships/hyperlink" Target="https://youtu.be/F8OPQ_28mdo?si=an2BRtQvPumGGDLi" TargetMode="External"/><Relationship Id="rId10" Type="http://schemas.openxmlformats.org/officeDocument/2006/relationships/image" Target="../media/image92.jpeg"/><Relationship Id="rId4" Type="http://schemas.openxmlformats.org/officeDocument/2006/relationships/hyperlink" Target="https://www.twinkl.co.uk/resource/ks2-all-about-the-bayeux-tapestry-powerpoint-t2-h-5773" TargetMode="External"/><Relationship Id="rId9" Type="http://schemas.openxmlformats.org/officeDocument/2006/relationships/image" Target="../media/image91.jpeg"/></Relationships>
</file>

<file path=ppt/slides/_rels/slide18.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8" Type="http://schemas.openxmlformats.org/officeDocument/2006/relationships/image" Target="../media/image99.jpeg"/><Relationship Id="rId13" Type="http://schemas.openxmlformats.org/officeDocument/2006/relationships/image" Target="../media/image104.jpeg"/><Relationship Id="rId3" Type="http://schemas.openxmlformats.org/officeDocument/2006/relationships/image" Target="../media/image78.jpeg"/><Relationship Id="rId7" Type="http://schemas.microsoft.com/office/2007/relationships/hdphoto" Target="../media/hdphoto1.wdp"/><Relationship Id="rId12" Type="http://schemas.openxmlformats.org/officeDocument/2006/relationships/image" Target="../media/image10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image" Target="../media/image102.jpeg"/><Relationship Id="rId5" Type="http://schemas.openxmlformats.org/officeDocument/2006/relationships/image" Target="../media/image97.jpeg"/><Relationship Id="rId10" Type="http://schemas.openxmlformats.org/officeDocument/2006/relationships/image" Target="../media/image101.jpeg"/><Relationship Id="rId4" Type="http://schemas.openxmlformats.org/officeDocument/2006/relationships/image" Target="../media/image26.png"/><Relationship Id="rId9" Type="http://schemas.openxmlformats.org/officeDocument/2006/relationships/image" Target="../media/image100.png"/></Relationships>
</file>

<file path=ppt/slides/_rels/slide2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78.jpeg"/><Relationship Id="rId1" Type="http://schemas.openxmlformats.org/officeDocument/2006/relationships/slideLayout" Target="../slideLayouts/slideLayout9.xml"/><Relationship Id="rId5" Type="http://schemas.openxmlformats.org/officeDocument/2006/relationships/image" Target="../media/image106.jpeg"/><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78.jpeg"/><Relationship Id="rId1" Type="http://schemas.openxmlformats.org/officeDocument/2006/relationships/slideLayout" Target="../slideLayouts/slideLayout9.xml"/><Relationship Id="rId5" Type="http://schemas.microsoft.com/office/2007/relationships/hdphoto" Target="../media/hdphoto3.wdp"/><Relationship Id="rId4" Type="http://schemas.openxmlformats.org/officeDocument/2006/relationships/image" Target="../media/image108.png"/></Relationships>
</file>

<file path=ppt/slides/_rels/slide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78.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78.jpeg"/><Relationship Id="rId1" Type="http://schemas.openxmlformats.org/officeDocument/2006/relationships/slideLayout" Target="../slideLayouts/slideLayout9.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78.jpeg"/><Relationship Id="rId1" Type="http://schemas.openxmlformats.org/officeDocument/2006/relationships/slideLayout" Target="../slideLayouts/slideLayout9.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29.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8.jpeg"/><Relationship Id="rId7" Type="http://schemas.openxmlformats.org/officeDocument/2006/relationships/image" Target="../media/image11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121.jpeg"/><Relationship Id="rId5" Type="http://schemas.openxmlformats.org/officeDocument/2006/relationships/hyperlink" Target="https://historylearning.com/medieval-england/bayeux-tapestry/bayeux-tapestry-scene-by-scene/" TargetMode="External"/><Relationship Id="rId10" Type="http://schemas.openxmlformats.org/officeDocument/2006/relationships/image" Target="../media/image120.jpeg"/><Relationship Id="rId4" Type="http://schemas.openxmlformats.org/officeDocument/2006/relationships/hyperlink" Target="https://www.bayeuxmuseum.com/en/the-bayeux-tapestry/discover-the-bayeux-tapestry/explore-online/" TargetMode="External"/><Relationship Id="rId9" Type="http://schemas.openxmlformats.org/officeDocument/2006/relationships/image" Target="../media/image119.jpeg"/></Relationships>
</file>

<file path=ppt/slides/_rels/slide3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78.jpeg"/><Relationship Id="rId1" Type="http://schemas.openxmlformats.org/officeDocument/2006/relationships/slideLayout" Target="../slideLayouts/slideLayout9.xml"/><Relationship Id="rId4" Type="http://schemas.openxmlformats.org/officeDocument/2006/relationships/image" Target="../media/image82.jpeg"/></Relationships>
</file>

<file path=ppt/slides/_rels/slide3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78.jpeg"/><Relationship Id="rId1" Type="http://schemas.openxmlformats.org/officeDocument/2006/relationships/slideLayout" Target="../slideLayouts/slideLayout9.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_rels/slide3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78.jpeg"/><Relationship Id="rId1" Type="http://schemas.openxmlformats.org/officeDocument/2006/relationships/slideLayout" Target="../slideLayouts/slideLayout9.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jpeg"/></Relationships>
</file>

<file path=ppt/slides/_rels/slide33.xml.rels><?xml version="1.0" encoding="UTF-8" standalone="yes"?>
<Relationships xmlns="http://schemas.openxmlformats.org/package/2006/relationships"><Relationship Id="rId3" Type="http://schemas.openxmlformats.org/officeDocument/2006/relationships/image" Target="../media/image130.jpeg"/><Relationship Id="rId7" Type="http://schemas.openxmlformats.org/officeDocument/2006/relationships/image" Target="../media/image82.jpeg"/><Relationship Id="rId2" Type="http://schemas.openxmlformats.org/officeDocument/2006/relationships/image" Target="../media/image78.jpeg"/><Relationship Id="rId1" Type="http://schemas.openxmlformats.org/officeDocument/2006/relationships/slideLayout" Target="../slideLayouts/slideLayout9.xml"/><Relationship Id="rId6" Type="http://schemas.openxmlformats.org/officeDocument/2006/relationships/image" Target="../media/image133.jpeg"/><Relationship Id="rId5" Type="http://schemas.openxmlformats.org/officeDocument/2006/relationships/image" Target="../media/image132.jpeg"/><Relationship Id="rId4" Type="http://schemas.openxmlformats.org/officeDocument/2006/relationships/image" Target="../media/image131.jpeg"/></Relationships>
</file>

<file path=ppt/slides/_rels/slide34.xml.rels><?xml version="1.0" encoding="UTF-8" standalone="yes"?>
<Relationships xmlns="http://schemas.openxmlformats.org/package/2006/relationships"><Relationship Id="rId8" Type="http://schemas.openxmlformats.org/officeDocument/2006/relationships/image" Target="../media/image139.jpeg"/><Relationship Id="rId3" Type="http://schemas.openxmlformats.org/officeDocument/2006/relationships/image" Target="../media/image135.png"/><Relationship Id="rId7" Type="http://schemas.openxmlformats.org/officeDocument/2006/relationships/image" Target="../media/image138.png"/><Relationship Id="rId2" Type="http://schemas.openxmlformats.org/officeDocument/2006/relationships/image" Target="../media/image134.jpeg"/><Relationship Id="rId1" Type="http://schemas.openxmlformats.org/officeDocument/2006/relationships/slideLayout" Target="../slideLayouts/slideLayout2.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26.png"/><Relationship Id="rId7" Type="http://schemas.openxmlformats.org/officeDocument/2006/relationships/image" Target="../media/image142.png"/><Relationship Id="rId2" Type="http://schemas.openxmlformats.org/officeDocument/2006/relationships/image" Target="../media/image134.jpeg"/><Relationship Id="rId1" Type="http://schemas.openxmlformats.org/officeDocument/2006/relationships/slideLayout" Target="../slideLayouts/slideLayout2.xml"/><Relationship Id="rId6" Type="http://schemas.openxmlformats.org/officeDocument/2006/relationships/image" Target="../media/image141.jpeg"/><Relationship Id="rId11" Type="http://schemas.openxmlformats.org/officeDocument/2006/relationships/image" Target="../media/image146.jpeg"/><Relationship Id="rId5" Type="http://schemas.openxmlformats.org/officeDocument/2006/relationships/image" Target="../media/image140.jpeg"/><Relationship Id="rId10" Type="http://schemas.openxmlformats.org/officeDocument/2006/relationships/image" Target="../media/image145.jpeg"/><Relationship Id="rId4" Type="http://schemas.openxmlformats.org/officeDocument/2006/relationships/image" Target="../media/image139.jpeg"/><Relationship Id="rId9" Type="http://schemas.openxmlformats.org/officeDocument/2006/relationships/image" Target="../media/image144.jpeg"/></Relationships>
</file>

<file path=ppt/slides/_rels/slide36.xml.rels><?xml version="1.0" encoding="UTF-8" standalone="yes"?>
<Relationships xmlns="http://schemas.openxmlformats.org/package/2006/relationships"><Relationship Id="rId8" Type="http://schemas.openxmlformats.org/officeDocument/2006/relationships/image" Target="../media/image150.jpeg"/><Relationship Id="rId3" Type="http://schemas.openxmlformats.org/officeDocument/2006/relationships/hyperlink" Target="https://youtu.be/bg6FowI4h8o?si=576ooOBQMv0YFo0v" TargetMode="External"/><Relationship Id="rId7" Type="http://schemas.openxmlformats.org/officeDocument/2006/relationships/image" Target="../media/image149.jpeg"/><Relationship Id="rId12" Type="http://schemas.openxmlformats.org/officeDocument/2006/relationships/image" Target="../media/image153.jpeg"/><Relationship Id="rId2" Type="http://schemas.openxmlformats.org/officeDocument/2006/relationships/image" Target="../media/image134.jpeg"/><Relationship Id="rId1" Type="http://schemas.openxmlformats.org/officeDocument/2006/relationships/slideLayout" Target="../slideLayouts/slideLayout2.xml"/><Relationship Id="rId6" Type="http://schemas.openxmlformats.org/officeDocument/2006/relationships/image" Target="../media/image148.jpeg"/><Relationship Id="rId11" Type="http://schemas.openxmlformats.org/officeDocument/2006/relationships/image" Target="../media/image152.jpeg"/><Relationship Id="rId5" Type="http://schemas.openxmlformats.org/officeDocument/2006/relationships/image" Target="../media/image147.jpeg"/><Relationship Id="rId10" Type="http://schemas.openxmlformats.org/officeDocument/2006/relationships/image" Target="../media/image151.jpeg"/><Relationship Id="rId4" Type="http://schemas.openxmlformats.org/officeDocument/2006/relationships/hyperlink" Target="https://youtu.be/LHWq7r_V720?si=Kr2vQxJDg3y1ke2B" TargetMode="External"/><Relationship Id="rId9" Type="http://schemas.openxmlformats.org/officeDocument/2006/relationships/image" Target="../media/image26.png"/></Relationships>
</file>

<file path=ppt/slides/_rels/slide37.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26.png"/><Relationship Id="rId7" Type="http://schemas.openxmlformats.org/officeDocument/2006/relationships/image" Target="../media/image155.png"/><Relationship Id="rId12" Type="http://schemas.openxmlformats.org/officeDocument/2006/relationships/image" Target="../media/image160.jpeg"/><Relationship Id="rId2" Type="http://schemas.openxmlformats.org/officeDocument/2006/relationships/image" Target="../media/image134.jpeg"/><Relationship Id="rId1" Type="http://schemas.openxmlformats.org/officeDocument/2006/relationships/slideLayout" Target="../slideLayouts/slideLayout2.xml"/><Relationship Id="rId6" Type="http://schemas.openxmlformats.org/officeDocument/2006/relationships/image" Target="../media/image154.jpeg"/><Relationship Id="rId11" Type="http://schemas.openxmlformats.org/officeDocument/2006/relationships/image" Target="../media/image159.jpeg"/><Relationship Id="rId5" Type="http://schemas.openxmlformats.org/officeDocument/2006/relationships/hyperlink" Target="https://youtu.be/2PtUWMojapo?si=UCiGanpGuHcW5Fdx" TargetMode="External"/><Relationship Id="rId10" Type="http://schemas.openxmlformats.org/officeDocument/2006/relationships/image" Target="../media/image158.png"/><Relationship Id="rId4" Type="http://schemas.openxmlformats.org/officeDocument/2006/relationships/hyperlink" Target="https://youtu.be/enYSeVtcp_w?si=__fv6k07b7rhM1CR" TargetMode="External"/><Relationship Id="rId9" Type="http://schemas.openxmlformats.org/officeDocument/2006/relationships/image" Target="../media/image157.png"/></Relationships>
</file>

<file path=ppt/slides/_rels/slide38.xml.rels><?xml version="1.0" encoding="UTF-8" standalone="yes"?>
<Relationships xmlns="http://schemas.openxmlformats.org/package/2006/relationships"><Relationship Id="rId8" Type="http://schemas.openxmlformats.org/officeDocument/2006/relationships/image" Target="../media/image164.jpeg"/><Relationship Id="rId3" Type="http://schemas.openxmlformats.org/officeDocument/2006/relationships/image" Target="../media/image142.png"/><Relationship Id="rId7" Type="http://schemas.openxmlformats.org/officeDocument/2006/relationships/image" Target="../media/image163.jpeg"/><Relationship Id="rId2" Type="http://schemas.openxmlformats.org/officeDocument/2006/relationships/image" Target="../media/image134.jpeg"/><Relationship Id="rId1" Type="http://schemas.openxmlformats.org/officeDocument/2006/relationships/slideLayout" Target="../slideLayouts/slideLayout2.xml"/><Relationship Id="rId6" Type="http://schemas.openxmlformats.org/officeDocument/2006/relationships/image" Target="../media/image162.jpeg"/><Relationship Id="rId5" Type="http://schemas.openxmlformats.org/officeDocument/2006/relationships/image" Target="../media/image161.jpeg"/><Relationship Id="rId10" Type="http://schemas.openxmlformats.org/officeDocument/2006/relationships/image" Target="../media/image166.jpeg"/><Relationship Id="rId4" Type="http://schemas.openxmlformats.org/officeDocument/2006/relationships/image" Target="../media/image26.png"/><Relationship Id="rId9" Type="http://schemas.openxmlformats.org/officeDocument/2006/relationships/image" Target="../media/image16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11" name="Picture 10">
            <a:extLst>
              <a:ext uri="{FF2B5EF4-FFF2-40B4-BE49-F238E27FC236}">
                <a16:creationId xmlns:a16="http://schemas.microsoft.com/office/drawing/2014/main" id="{31B36FB2-7E94-47CC-B550-1AB63FB290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9" name="Google Shape;59;p13"/>
          <p:cNvSpPr txBox="1"/>
          <p:nvPr/>
        </p:nvSpPr>
        <p:spPr>
          <a:xfrm>
            <a:off x="685967" y="1137237"/>
            <a:ext cx="8574475" cy="473944"/>
          </a:xfrm>
          <a:prstGeom prst="rect">
            <a:avLst/>
          </a:prstGeom>
          <a:noFill/>
          <a:ln>
            <a:noFill/>
          </a:ln>
        </p:spPr>
        <p:txBody>
          <a:bodyPr spcFirstLastPara="1" wrap="square" lIns="99044" tIns="99044" rIns="99044" bIns="99044" anchor="t" anchorCtr="0">
            <a:spAutoFit/>
          </a:bodyPr>
          <a:lstStyle/>
          <a:p>
            <a:r>
              <a:rPr lang="en" sz="1780"/>
              <a:t>        </a:t>
            </a:r>
            <a:endParaRPr sz="1780"/>
          </a:p>
        </p:txBody>
      </p:sp>
      <p:sp>
        <p:nvSpPr>
          <p:cNvPr id="65" name="Google Shape;65;p13"/>
          <p:cNvSpPr/>
          <p:nvPr/>
        </p:nvSpPr>
        <p:spPr>
          <a:xfrm>
            <a:off x="1004736" y="5345116"/>
            <a:ext cx="8053137" cy="751293"/>
          </a:xfrm>
          <a:prstGeom prst="rect">
            <a:avLst/>
          </a:prstGeom>
        </p:spPr>
        <p:txBody>
          <a:bodyPr>
            <a:prstTxWarp prst="textPlain">
              <a:avLst/>
            </a:prstTxWarp>
          </a:bodyPr>
          <a:lstStyle/>
          <a:p>
            <a:pPr algn="ctr"/>
            <a:r>
              <a:rPr lang="en-GB" sz="1780" dirty="0">
                <a:ln w="19050" cap="flat" cmpd="sng">
                  <a:solidFill>
                    <a:sysClr val="windowText" lastClr="000000"/>
                  </a:solidFill>
                  <a:prstDash val="solid"/>
                  <a:round/>
                  <a:headEnd type="none" w="sm" len="sm"/>
                  <a:tailEnd type="none" w="sm" len="sm"/>
                </a:ln>
                <a:solidFill>
                  <a:srgbClr val="FFC000"/>
                </a:solidFill>
                <a:latin typeface="Coffee Extra" pitchFamily="50" charset="0"/>
              </a:rPr>
              <a:t>Summer 2 - Framework</a:t>
            </a:r>
          </a:p>
        </p:txBody>
      </p:sp>
      <p:sp>
        <p:nvSpPr>
          <p:cNvPr id="66" name="Google Shape;66;p13"/>
          <p:cNvSpPr/>
          <p:nvPr/>
        </p:nvSpPr>
        <p:spPr>
          <a:xfrm>
            <a:off x="1284633" y="953961"/>
            <a:ext cx="7493345" cy="771611"/>
          </a:xfrm>
          <a:prstGeom prst="rect">
            <a:avLst/>
          </a:prstGeom>
        </p:spPr>
        <p:txBody>
          <a:bodyPr>
            <a:prstTxWarp prst="textPlain">
              <a:avLst/>
            </a:prstTxWarp>
          </a:bodyPr>
          <a:lstStyle/>
          <a:p>
            <a:pPr lvl="0" algn="ctr"/>
            <a:r>
              <a:rPr sz="1050" dirty="0">
                <a:ln w="28575" cap="flat" cmpd="sng">
                  <a:solidFill>
                    <a:sysClr val="windowText" lastClr="000000"/>
                  </a:solidFill>
                  <a:prstDash val="solid"/>
                  <a:round/>
                  <a:headEnd type="none" w="sm" len="sm"/>
                  <a:tailEnd type="none" w="sm" len="sm"/>
                </a:ln>
                <a:solidFill>
                  <a:srgbClr val="92D050"/>
                </a:solidFill>
                <a:latin typeface="Coffee Extra" pitchFamily="50" charset="0"/>
              </a:rPr>
              <a:t>Newbald Primary School</a:t>
            </a:r>
          </a:p>
        </p:txBody>
      </p:sp>
      <p:sp>
        <p:nvSpPr>
          <p:cNvPr id="67" name="Google Shape;67;p13"/>
          <p:cNvSpPr/>
          <p:nvPr/>
        </p:nvSpPr>
        <p:spPr>
          <a:xfrm>
            <a:off x="3288871" y="3692336"/>
            <a:ext cx="3484866" cy="1259294"/>
          </a:xfrm>
          <a:prstGeom prst="rect">
            <a:avLst/>
          </a:prstGeom>
        </p:spPr>
        <p:txBody>
          <a:bodyPr>
            <a:prstTxWarp prst="textPlain">
              <a:avLst/>
            </a:prstTxWarp>
          </a:bodyPr>
          <a:lstStyle/>
          <a:p>
            <a:pPr lvl="0" algn="ctr"/>
            <a:r>
              <a:rPr sz="1780" dirty="0">
                <a:ln w="28575" cap="flat" cmpd="sng">
                  <a:solidFill>
                    <a:sysClr val="windowText" lastClr="000000"/>
                  </a:solidFill>
                  <a:prstDash val="solid"/>
                  <a:round/>
                  <a:headEnd type="none" w="sm" len="sm"/>
                  <a:tailEnd type="none" w="sm" len="sm"/>
                </a:ln>
                <a:solidFill>
                  <a:srgbClr val="00B050"/>
                </a:solidFill>
                <a:latin typeface="Coffee Extra" pitchFamily="50" charset="0"/>
              </a:rPr>
              <a:t>ART</a:t>
            </a:r>
          </a:p>
        </p:txBody>
      </p:sp>
      <p:pic>
        <p:nvPicPr>
          <p:cNvPr id="4" name="Picture 3">
            <a:extLst>
              <a:ext uri="{FF2B5EF4-FFF2-40B4-BE49-F238E27FC236}">
                <a16:creationId xmlns:a16="http://schemas.microsoft.com/office/drawing/2014/main" id="{C91C80B0-0903-42FE-99A5-0F0C7F3B7DC3}"/>
              </a:ext>
            </a:extLst>
          </p:cNvPr>
          <p:cNvPicPr>
            <a:picLocks noChangeAspect="1"/>
          </p:cNvPicPr>
          <p:nvPr/>
        </p:nvPicPr>
        <p:blipFill>
          <a:blip r:embed="rId4"/>
          <a:stretch>
            <a:fillRect/>
          </a:stretch>
        </p:blipFill>
        <p:spPr>
          <a:xfrm>
            <a:off x="4218605" y="1885241"/>
            <a:ext cx="1625397" cy="1625397"/>
          </a:xfrm>
          <a:prstGeom prst="ellipse">
            <a:avLst/>
          </a:prstGeom>
          <a:ln w="25400" cap="rnd">
            <a:solidFill>
              <a:srgbClr val="333333"/>
            </a:solidFill>
          </a:ln>
          <a:effectLst>
            <a:glow rad="228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B40C4D-72A0-4B30-81C9-F579B7AC6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3" name="Title 2">
            <a:extLst>
              <a:ext uri="{FF2B5EF4-FFF2-40B4-BE49-F238E27FC236}">
                <a16:creationId xmlns:a16="http://schemas.microsoft.com/office/drawing/2014/main" id="{251C844C-C7E1-4D05-9225-D0A1CE8F39D2}"/>
              </a:ext>
            </a:extLst>
          </p:cNvPr>
          <p:cNvSpPr>
            <a:spLocks noGrp="1"/>
          </p:cNvSpPr>
          <p:nvPr>
            <p:ph type="title"/>
          </p:nvPr>
        </p:nvSpPr>
        <p:spPr>
          <a:xfrm>
            <a:off x="675350" y="688812"/>
            <a:ext cx="9230650" cy="763600"/>
          </a:xfrm>
        </p:spPr>
        <p:txBody>
          <a:bodyPr/>
          <a:lstStyle/>
          <a:p>
            <a:r>
              <a:rPr lang="en-GB">
                <a:latin typeface="Coffee Extra" pitchFamily="50" charset="0"/>
              </a:rPr>
              <a:t>Core Concepts</a:t>
            </a:r>
            <a:endParaRPr lang="en-GB" dirty="0">
              <a:latin typeface="Coffee Extra" pitchFamily="50" charset="0"/>
            </a:endParaRPr>
          </a:p>
        </p:txBody>
      </p:sp>
      <p:sp>
        <p:nvSpPr>
          <p:cNvPr id="4" name="Text Placeholder 3">
            <a:extLst>
              <a:ext uri="{FF2B5EF4-FFF2-40B4-BE49-F238E27FC236}">
                <a16:creationId xmlns:a16="http://schemas.microsoft.com/office/drawing/2014/main" id="{96F32D55-EA93-4636-98DE-52B9E395A354}"/>
              </a:ext>
            </a:extLst>
          </p:cNvPr>
          <p:cNvSpPr>
            <a:spLocks noGrp="1"/>
          </p:cNvSpPr>
          <p:nvPr>
            <p:ph type="body" idx="1"/>
          </p:nvPr>
        </p:nvSpPr>
        <p:spPr>
          <a:xfrm>
            <a:off x="957450" y="1452412"/>
            <a:ext cx="4333225" cy="4555200"/>
          </a:xfrm>
        </p:spPr>
        <p:txBody>
          <a:bodyPr/>
          <a:lstStyle/>
          <a:p>
            <a:pPr marL="151337" indent="0">
              <a:buNone/>
            </a:pPr>
            <a:r>
              <a:rPr lang="en-GB" sz="2400" dirty="0">
                <a:solidFill>
                  <a:schemeClr val="tx1"/>
                </a:solidFill>
                <a:latin typeface="Comic Sans MS" panose="030F0702030302020204" pitchFamily="66" charset="0"/>
              </a:rPr>
              <a:t>Key Core Concept Areas</a:t>
            </a:r>
          </a:p>
          <a:p>
            <a:r>
              <a:rPr lang="en-GB" sz="2400" b="1" dirty="0">
                <a:solidFill>
                  <a:srgbClr val="FF0000"/>
                </a:solidFill>
                <a:latin typeface="Comic Sans MS" panose="030F0702030302020204" pitchFamily="66" charset="0"/>
              </a:rPr>
              <a:t>Drawing</a:t>
            </a:r>
          </a:p>
          <a:p>
            <a:r>
              <a:rPr lang="en-GB" sz="2400" b="1" dirty="0">
                <a:solidFill>
                  <a:schemeClr val="accent4">
                    <a:lumMod val="75000"/>
                  </a:schemeClr>
                </a:solidFill>
                <a:latin typeface="Comic Sans MS" panose="030F0702030302020204" pitchFamily="66" charset="0"/>
              </a:rPr>
              <a:t>Painting</a:t>
            </a:r>
            <a:r>
              <a:rPr lang="en-GB" sz="2400" b="1" dirty="0">
                <a:solidFill>
                  <a:schemeClr val="tx1"/>
                </a:solidFill>
                <a:latin typeface="Comic Sans MS" panose="030F0702030302020204" pitchFamily="66" charset="0"/>
              </a:rPr>
              <a:t> </a:t>
            </a:r>
          </a:p>
          <a:p>
            <a:r>
              <a:rPr lang="en-GB" sz="2400" b="1" dirty="0">
                <a:solidFill>
                  <a:schemeClr val="accent6">
                    <a:lumMod val="50000"/>
                  </a:schemeClr>
                </a:solidFill>
                <a:latin typeface="Comic Sans MS" panose="030F0702030302020204" pitchFamily="66" charset="0"/>
              </a:rPr>
              <a:t>Sculpture</a:t>
            </a:r>
            <a:r>
              <a:rPr lang="en-GB" sz="2400" b="1" dirty="0">
                <a:solidFill>
                  <a:schemeClr val="tx1"/>
                </a:solidFill>
                <a:latin typeface="Comic Sans MS" panose="030F0702030302020204" pitchFamily="66" charset="0"/>
              </a:rPr>
              <a:t> </a:t>
            </a:r>
          </a:p>
          <a:p>
            <a:r>
              <a:rPr lang="en-GB" sz="2400" b="1" dirty="0">
                <a:solidFill>
                  <a:srgbClr val="00B050"/>
                </a:solidFill>
                <a:latin typeface="Comic Sans MS" panose="030F0702030302020204" pitchFamily="66" charset="0"/>
              </a:rPr>
              <a:t>Printing</a:t>
            </a:r>
            <a:r>
              <a:rPr lang="en-GB" sz="2400" b="1" dirty="0">
                <a:solidFill>
                  <a:schemeClr val="tx1"/>
                </a:solidFill>
                <a:latin typeface="Comic Sans MS" panose="030F0702030302020204" pitchFamily="66" charset="0"/>
              </a:rPr>
              <a:t> </a:t>
            </a:r>
          </a:p>
          <a:p>
            <a:r>
              <a:rPr lang="en-GB" sz="2400" b="1" dirty="0">
                <a:solidFill>
                  <a:srgbClr val="0070C0"/>
                </a:solidFill>
                <a:latin typeface="Comic Sans MS" panose="030F0702030302020204" pitchFamily="66" charset="0"/>
              </a:rPr>
              <a:t>Textile/Collage</a:t>
            </a:r>
            <a:r>
              <a:rPr lang="en-GB" sz="2400" b="1" dirty="0">
                <a:solidFill>
                  <a:schemeClr val="tx1"/>
                </a:solidFill>
                <a:latin typeface="Comic Sans MS" panose="030F0702030302020204" pitchFamily="66" charset="0"/>
              </a:rPr>
              <a:t> </a:t>
            </a:r>
          </a:p>
          <a:p>
            <a:pPr marL="151337" indent="0">
              <a:buNone/>
            </a:pPr>
            <a:r>
              <a:rPr lang="en-GB" sz="2400" dirty="0">
                <a:solidFill>
                  <a:schemeClr val="tx1"/>
                </a:solidFill>
                <a:latin typeface="Comic Sans MS" panose="030F0702030302020204" pitchFamily="66" charset="0"/>
              </a:rPr>
              <a:t>Plus:</a:t>
            </a:r>
          </a:p>
          <a:p>
            <a:r>
              <a:rPr lang="en-GB" sz="2400" b="1" dirty="0">
                <a:solidFill>
                  <a:srgbClr val="CD03CD"/>
                </a:solidFill>
                <a:latin typeface="Comic Sans MS" panose="030F0702030302020204" pitchFamily="66" charset="0"/>
              </a:rPr>
              <a:t>Famous Artists</a:t>
            </a:r>
          </a:p>
          <a:p>
            <a:r>
              <a:rPr lang="en-GB" sz="2400" b="1" dirty="0">
                <a:solidFill>
                  <a:schemeClr val="tx1"/>
                </a:solidFill>
                <a:latin typeface="Comic Sans MS" panose="030F0702030302020204" pitchFamily="66" charset="0"/>
              </a:rPr>
              <a:t>Developing Ideas </a:t>
            </a:r>
          </a:p>
          <a:p>
            <a:endParaRPr lang="en-GB" dirty="0"/>
          </a:p>
        </p:txBody>
      </p:sp>
      <p:pic>
        <p:nvPicPr>
          <p:cNvPr id="10" name="Picture 9">
            <a:extLst>
              <a:ext uri="{FF2B5EF4-FFF2-40B4-BE49-F238E27FC236}">
                <a16:creationId xmlns:a16="http://schemas.microsoft.com/office/drawing/2014/main" id="{0F166E2E-548C-47CA-A223-E2F07CBAB7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9202" y="575109"/>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a:extLst>
              <a:ext uri="{FF2B5EF4-FFF2-40B4-BE49-F238E27FC236}">
                <a16:creationId xmlns:a16="http://schemas.microsoft.com/office/drawing/2014/main" id="{E9CCA44D-E016-42DB-8D12-317CC8785C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60966" y="1472828"/>
            <a:ext cx="1897862" cy="1680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747FF635-4664-431E-8131-1F5B4CA634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40756" y="3119958"/>
            <a:ext cx="1609201" cy="14071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F256412F-BD43-4C8C-A487-1A096B17108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34318" y="4472839"/>
            <a:ext cx="2446931" cy="1924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3AF69292-B804-7C41-FADD-9C4B5A49263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285969" y="394447"/>
            <a:ext cx="1341801" cy="847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2" name="Straight Connector 11">
            <a:extLst>
              <a:ext uri="{FF2B5EF4-FFF2-40B4-BE49-F238E27FC236}">
                <a16:creationId xmlns:a16="http://schemas.microsoft.com/office/drawing/2014/main" id="{88D50864-774D-84E8-3048-2EFC8419CDBD}"/>
              </a:ext>
            </a:extLst>
          </p:cNvPr>
          <p:cNvCxnSpPr>
            <a:cxnSpLocks/>
          </p:cNvCxnSpPr>
          <p:nvPr/>
        </p:nvCxnSpPr>
        <p:spPr>
          <a:xfrm flipV="1">
            <a:off x="2788024" y="1849994"/>
            <a:ext cx="2449117" cy="376581"/>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0BA20BD-47F9-7CC9-7451-6EEC663107C5}"/>
              </a:ext>
            </a:extLst>
          </p:cNvPr>
          <p:cNvCxnSpPr>
            <a:cxnSpLocks/>
          </p:cNvCxnSpPr>
          <p:nvPr/>
        </p:nvCxnSpPr>
        <p:spPr>
          <a:xfrm flipV="1">
            <a:off x="2823085" y="2429435"/>
            <a:ext cx="3108155" cy="193635"/>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78F7827-AA9D-BF6A-9676-BC981318E975}"/>
              </a:ext>
            </a:extLst>
          </p:cNvPr>
          <p:cNvCxnSpPr>
            <a:cxnSpLocks/>
          </p:cNvCxnSpPr>
          <p:nvPr/>
        </p:nvCxnSpPr>
        <p:spPr>
          <a:xfrm>
            <a:off x="3038108" y="3020652"/>
            <a:ext cx="2038922" cy="0"/>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14477A-A409-74F7-FA10-C520EA90B94A}"/>
              </a:ext>
            </a:extLst>
          </p:cNvPr>
          <p:cNvCxnSpPr>
            <a:cxnSpLocks/>
          </p:cNvCxnSpPr>
          <p:nvPr/>
        </p:nvCxnSpPr>
        <p:spPr>
          <a:xfrm>
            <a:off x="2788024" y="3459334"/>
            <a:ext cx="1340875" cy="0"/>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1248B87-F883-2E1C-6B4B-3735E1ACFB25}"/>
              </a:ext>
            </a:extLst>
          </p:cNvPr>
          <p:cNvCxnSpPr>
            <a:cxnSpLocks/>
            <a:endCxn id="16" idx="1"/>
          </p:cNvCxnSpPr>
          <p:nvPr/>
        </p:nvCxnSpPr>
        <p:spPr>
          <a:xfrm>
            <a:off x="3948905" y="3920462"/>
            <a:ext cx="1128125" cy="230678"/>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0169547-2F6B-6CDB-08F3-D7D9DD74B619}"/>
              </a:ext>
            </a:extLst>
          </p:cNvPr>
          <p:cNvCxnSpPr>
            <a:cxnSpLocks/>
          </p:cNvCxnSpPr>
          <p:nvPr/>
        </p:nvCxnSpPr>
        <p:spPr>
          <a:xfrm>
            <a:off x="3935042" y="4715775"/>
            <a:ext cx="1741379" cy="365113"/>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2DAEB1B-2006-D693-BDBB-C3B1AC5F8BD4}"/>
              </a:ext>
            </a:extLst>
          </p:cNvPr>
          <p:cNvCxnSpPr>
            <a:cxnSpLocks/>
          </p:cNvCxnSpPr>
          <p:nvPr/>
        </p:nvCxnSpPr>
        <p:spPr>
          <a:xfrm>
            <a:off x="4128899" y="5122321"/>
            <a:ext cx="631360" cy="203012"/>
          </a:xfrm>
          <a:prstGeom prst="line">
            <a:avLst/>
          </a:prstGeom>
          <a:ln w="381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pic>
        <p:nvPicPr>
          <p:cNvPr id="7" name="Picture 6" descr="Drawing Icons - Free SVG &amp; PNG Drawing Images - Noun Project">
            <a:extLst>
              <a:ext uri="{FF2B5EF4-FFF2-40B4-BE49-F238E27FC236}">
                <a16:creationId xmlns:a16="http://schemas.microsoft.com/office/drawing/2014/main" id="{97810B6B-233F-A0C4-99D1-B028A219FDF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016205" y="1123580"/>
            <a:ext cx="1102995" cy="1102995"/>
          </a:xfrm>
          <a:prstGeom prst="rect">
            <a:avLst/>
          </a:prstGeom>
          <a:noFill/>
          <a:ln>
            <a:noFill/>
          </a:ln>
        </p:spPr>
      </p:pic>
      <p:pic>
        <p:nvPicPr>
          <p:cNvPr id="9" name="Picture 8" descr="Paint - Free art and design icons">
            <a:extLst>
              <a:ext uri="{FF2B5EF4-FFF2-40B4-BE49-F238E27FC236}">
                <a16:creationId xmlns:a16="http://schemas.microsoft.com/office/drawing/2014/main" id="{720892DC-668D-F520-74B7-CF319A4475E6}"/>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119200" y="2015755"/>
            <a:ext cx="866775" cy="866775"/>
          </a:xfrm>
          <a:prstGeom prst="rect">
            <a:avLst/>
          </a:prstGeom>
          <a:noFill/>
          <a:ln>
            <a:noFill/>
          </a:ln>
        </p:spPr>
      </p:pic>
      <p:pic>
        <p:nvPicPr>
          <p:cNvPr id="13" name="Picture 12" descr="Sculpture - Free art and design icons">
            <a:extLst>
              <a:ext uri="{FF2B5EF4-FFF2-40B4-BE49-F238E27FC236}">
                <a16:creationId xmlns:a16="http://schemas.microsoft.com/office/drawing/2014/main" id="{10207E0B-84D9-A2D2-A1D7-176E0BF1C2E4}"/>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5016840" y="2630435"/>
            <a:ext cx="914400" cy="914400"/>
          </a:xfrm>
          <a:prstGeom prst="rect">
            <a:avLst/>
          </a:prstGeom>
          <a:noFill/>
          <a:ln>
            <a:noFill/>
          </a:ln>
        </p:spPr>
      </p:pic>
      <p:pic>
        <p:nvPicPr>
          <p:cNvPr id="15" name="Picture 14" descr="958 Printmaking Icon Images, Stock Photos &amp; Vectors | Shutterstock">
            <a:extLst>
              <a:ext uri="{FF2B5EF4-FFF2-40B4-BE49-F238E27FC236}">
                <a16:creationId xmlns:a16="http://schemas.microsoft.com/office/drawing/2014/main" id="{DF1DCECE-6BCD-EB19-21BA-2D217647AA9E}"/>
              </a:ext>
            </a:extLst>
          </p:cNvPr>
          <p:cNvPicPr>
            <a:picLocks noChangeAspect="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3935042" y="2750373"/>
            <a:ext cx="1302099" cy="1283123"/>
          </a:xfrm>
          <a:prstGeom prst="rect">
            <a:avLst/>
          </a:prstGeom>
          <a:noFill/>
          <a:ln>
            <a:noFill/>
          </a:ln>
          <a:extLst>
            <a:ext uri="{53640926-AAD7-44D8-BBD7-CCE9431645EC}">
              <a14:shadowObscured xmlns:a14="http://schemas.microsoft.com/office/drawing/2010/main"/>
            </a:ext>
          </a:extLst>
        </p:spPr>
      </p:pic>
      <p:pic>
        <p:nvPicPr>
          <p:cNvPr id="16" name="Picture 15" descr="Glue And Scissors Vector Line Icon Craft Handmade Art Stock Illustration -  Download Image Now - iStock">
            <a:extLst>
              <a:ext uri="{FF2B5EF4-FFF2-40B4-BE49-F238E27FC236}">
                <a16:creationId xmlns:a16="http://schemas.microsoft.com/office/drawing/2014/main" id="{49524797-B77C-336B-CEF0-80CFE51AC879}"/>
              </a:ext>
            </a:extLst>
          </p:cNvPr>
          <p:cNvPicPr>
            <a:picLocks noChangeAspect="1"/>
          </p:cNvPicPr>
          <p:nvPr/>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077030" y="3552335"/>
            <a:ext cx="1259205" cy="1197610"/>
          </a:xfrm>
          <a:prstGeom prst="rect">
            <a:avLst/>
          </a:prstGeom>
          <a:noFill/>
          <a:ln>
            <a:noFill/>
          </a:ln>
          <a:extLst>
            <a:ext uri="{53640926-AAD7-44D8-BBD7-CCE9431645EC}">
              <a14:shadowObscured xmlns:a14="http://schemas.microsoft.com/office/drawing/2010/main"/>
            </a:ext>
          </a:extLst>
        </p:spPr>
      </p:pic>
      <p:pic>
        <p:nvPicPr>
          <p:cNvPr id="18" name="Picture 17">
            <a:extLst>
              <a:ext uri="{FF2B5EF4-FFF2-40B4-BE49-F238E27FC236}">
                <a16:creationId xmlns:a16="http://schemas.microsoft.com/office/drawing/2014/main" id="{6C81D3E8-5F18-DD3B-56FA-53DEB0FC57CA}"/>
              </a:ext>
            </a:extLst>
          </p:cNvPr>
          <p:cNvPicPr>
            <a:picLocks noChangeAspect="1"/>
          </p:cNvPicPr>
          <p:nvPr/>
        </p:nvPicPr>
        <p:blipFill rotWithShape="1">
          <a:blip r:embed="rId13" cstate="screen">
            <a:clrChange>
              <a:clrFrom>
                <a:srgbClr val="F1F1F1"/>
              </a:clrFrom>
              <a:clrTo>
                <a:srgbClr val="F1F1F1">
                  <a:alpha val="0"/>
                </a:srgbClr>
              </a:clrTo>
            </a:clrChange>
            <a:extLst>
              <a:ext uri="{28A0092B-C50C-407E-A947-70E740481C1C}">
                <a14:useLocalDpi xmlns:a14="http://schemas.microsoft.com/office/drawing/2010/main"/>
              </a:ext>
            </a:extLst>
          </a:blip>
          <a:srcRect/>
          <a:stretch/>
        </p:blipFill>
        <p:spPr bwMode="auto">
          <a:xfrm>
            <a:off x="5771015" y="4635817"/>
            <a:ext cx="918210" cy="1176020"/>
          </a:xfrm>
          <a:prstGeom prst="rect">
            <a:avLst/>
          </a:prstGeom>
          <a:noFill/>
          <a:ln>
            <a:noFill/>
          </a:ln>
          <a:extLst>
            <a:ext uri="{53640926-AAD7-44D8-BBD7-CCE9431645EC}">
              <a14:shadowObscured xmlns:a14="http://schemas.microsoft.com/office/drawing/2010/main"/>
            </a:ext>
          </a:extLst>
        </p:spPr>
      </p:pic>
      <p:pic>
        <p:nvPicPr>
          <p:cNvPr id="20" name="Picture 19" descr="Idea Development Icons - Free SVG &amp; PNG Idea Development Images - Noun  Project">
            <a:extLst>
              <a:ext uri="{FF2B5EF4-FFF2-40B4-BE49-F238E27FC236}">
                <a16:creationId xmlns:a16="http://schemas.microsoft.com/office/drawing/2014/main" id="{044B2758-4578-FE34-2A1A-18C033400194}"/>
              </a:ext>
            </a:extLst>
          </p:cNvPr>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4883565" y="5321970"/>
            <a:ext cx="727075" cy="727075"/>
          </a:xfrm>
          <a:prstGeom prst="rect">
            <a:avLst/>
          </a:prstGeom>
          <a:noFill/>
          <a:ln>
            <a:noFill/>
          </a:ln>
        </p:spPr>
      </p:pic>
    </p:spTree>
    <p:extLst>
      <p:ext uri="{BB962C8B-B14F-4D97-AF65-F5344CB8AC3E}">
        <p14:creationId xmlns:p14="http://schemas.microsoft.com/office/powerpoint/2010/main" val="316740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E147F-CA10-49D5-8ED2-D6A54253B0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graphicFrame>
        <p:nvGraphicFramePr>
          <p:cNvPr id="5" name="Table 4">
            <a:extLst>
              <a:ext uri="{FF2B5EF4-FFF2-40B4-BE49-F238E27FC236}">
                <a16:creationId xmlns:a16="http://schemas.microsoft.com/office/drawing/2014/main" id="{A5B10456-9AE5-4DD6-84FC-D1AD40FC6F07}"/>
              </a:ext>
            </a:extLst>
          </p:cNvPr>
          <p:cNvGraphicFramePr>
            <a:graphicFrameLocks noGrp="1"/>
          </p:cNvGraphicFramePr>
          <p:nvPr/>
        </p:nvGraphicFramePr>
        <p:xfrm>
          <a:off x="388373" y="820542"/>
          <a:ext cx="9129253" cy="2937637"/>
        </p:xfrm>
        <a:graphic>
          <a:graphicData uri="http://schemas.openxmlformats.org/drawingml/2006/table">
            <a:tbl>
              <a:tblPr firstRow="1" bandRow="1">
                <a:tableStyleId>{63BB294A-6E4D-42C9-BCC7-5341FDD08B4A}</a:tableStyleId>
              </a:tblPr>
              <a:tblGrid>
                <a:gridCol w="1304179">
                  <a:extLst>
                    <a:ext uri="{9D8B030D-6E8A-4147-A177-3AD203B41FA5}">
                      <a16:colId xmlns:a16="http://schemas.microsoft.com/office/drawing/2014/main" val="3524831290"/>
                    </a:ext>
                  </a:extLst>
                </a:gridCol>
                <a:gridCol w="1304179">
                  <a:extLst>
                    <a:ext uri="{9D8B030D-6E8A-4147-A177-3AD203B41FA5}">
                      <a16:colId xmlns:a16="http://schemas.microsoft.com/office/drawing/2014/main" val="2463842492"/>
                    </a:ext>
                  </a:extLst>
                </a:gridCol>
                <a:gridCol w="1304179">
                  <a:extLst>
                    <a:ext uri="{9D8B030D-6E8A-4147-A177-3AD203B41FA5}">
                      <a16:colId xmlns:a16="http://schemas.microsoft.com/office/drawing/2014/main" val="2248256728"/>
                    </a:ext>
                  </a:extLst>
                </a:gridCol>
                <a:gridCol w="1304179">
                  <a:extLst>
                    <a:ext uri="{9D8B030D-6E8A-4147-A177-3AD203B41FA5}">
                      <a16:colId xmlns:a16="http://schemas.microsoft.com/office/drawing/2014/main" val="1562707922"/>
                    </a:ext>
                  </a:extLst>
                </a:gridCol>
                <a:gridCol w="1304179">
                  <a:extLst>
                    <a:ext uri="{9D8B030D-6E8A-4147-A177-3AD203B41FA5}">
                      <a16:colId xmlns:a16="http://schemas.microsoft.com/office/drawing/2014/main" val="33000666"/>
                    </a:ext>
                  </a:extLst>
                </a:gridCol>
                <a:gridCol w="1304179">
                  <a:extLst>
                    <a:ext uri="{9D8B030D-6E8A-4147-A177-3AD203B41FA5}">
                      <a16:colId xmlns:a16="http://schemas.microsoft.com/office/drawing/2014/main" val="2074944917"/>
                    </a:ext>
                  </a:extLst>
                </a:gridCol>
                <a:gridCol w="1304179">
                  <a:extLst>
                    <a:ext uri="{9D8B030D-6E8A-4147-A177-3AD203B41FA5}">
                      <a16:colId xmlns:a16="http://schemas.microsoft.com/office/drawing/2014/main" val="728939249"/>
                    </a:ext>
                  </a:extLst>
                </a:gridCol>
              </a:tblGrid>
              <a:tr h="370840">
                <a:tc>
                  <a:txBody>
                    <a:bodyPr/>
                    <a:lstStyle/>
                    <a:p>
                      <a:endParaRPr lang="en-GB"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327801835"/>
                  </a:ext>
                </a:extLst>
              </a:tr>
              <a:tr h="370840">
                <a:tc>
                  <a:txBody>
                    <a:bodyPr/>
                    <a:lstStyle/>
                    <a:p>
                      <a:pPr algn="ctr"/>
                      <a:r>
                        <a:rPr lang="en-GB" dirty="0">
                          <a:latin typeface="Comic Sans MS" panose="030F0702030302020204" pitchFamily="66" charset="0"/>
                        </a:rPr>
                        <a:t>Year N &amp;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People who help us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Drawing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The World</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Dinosaurs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Collage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Traditional Tales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Sculpture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Growing &amp; Lifecycles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Printmaking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Houses &amp; Homes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809626930"/>
                  </a:ext>
                </a:extLst>
              </a:tr>
              <a:tr h="370840">
                <a:tc>
                  <a:txBody>
                    <a:bodyPr/>
                    <a:lstStyle/>
                    <a:p>
                      <a:pPr algn="ctr"/>
                      <a:r>
                        <a:rPr lang="en-GB" dirty="0">
                          <a:latin typeface="Comic Sans MS" panose="030F0702030302020204" pitchFamily="66" charset="0"/>
                        </a:rPr>
                        <a:t>Year 1 &amp;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 </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Aboriginal Art</a:t>
                      </a:r>
                    </a:p>
                    <a:p>
                      <a:pPr algn="ctr">
                        <a:lnSpc>
                          <a:spcPct val="107000"/>
                        </a:lnSpc>
                        <a:spcAft>
                          <a:spcPts val="0"/>
                        </a:spcAft>
                      </a:pPr>
                      <a:r>
                        <a:rPr lang="en-GB" sz="800" dirty="0">
                          <a:solidFill>
                            <a:srgbClr val="FF00FF"/>
                          </a:solidFill>
                          <a:latin typeface="Comic Sans MS" panose="030F0702030302020204" pitchFamily="66" charset="0"/>
                        </a:rPr>
                        <a:t>Emily Kame Kngwarreye </a:t>
                      </a: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 </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Aboriginal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Weather and Climate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Explorers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 </a:t>
                      </a:r>
                      <a:endPar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Local Artist: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Yorkshire Sculpture Artists </a:t>
                      </a: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Henry Moore &amp; Barbra Hepworth </a:t>
                      </a: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etc</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Sketching Light &amp; Shade Real Life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Drawings</a:t>
                      </a:r>
                      <a:endParaRPr lang="en-GB"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Drawing: still life inventions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608935588"/>
                  </a:ext>
                </a:extLst>
              </a:tr>
              <a:tr h="376302">
                <a:tc>
                  <a:txBody>
                    <a:bodyPr/>
                    <a:lstStyle/>
                    <a:p>
                      <a:pPr algn="ctr"/>
                      <a:r>
                        <a:rPr lang="en-GB" dirty="0">
                          <a:latin typeface="Comic Sans MS" panose="030F0702030302020204" pitchFamily="66" charset="0"/>
                        </a:rPr>
                        <a:t>Year 3 &amp;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Victorian Britain: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Victorian Artist focus: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Beatrix Potter </a:t>
                      </a: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 &amp; painting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 </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Watercolour </a:t>
                      </a: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endParaRPr dirty="0"/>
                    </a:p>
                  </a:txBody>
                  <a:tcPr marL="68580" marR="68580" marT="0" marB="0">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India &amp; Asia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Carbon Paper Print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English Artist Greats: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Landscapes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L. S. Lowry, John Constable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Coasts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Light, shade &amp; sea birds </a:t>
                      </a: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Vikings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Viking Long-ship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059458551"/>
                  </a:ext>
                </a:extLst>
              </a:tr>
              <a:tr h="370840">
                <a:tc>
                  <a:txBody>
                    <a:bodyPr/>
                    <a:lstStyle/>
                    <a:p>
                      <a:pPr algn="ctr"/>
                      <a:r>
                        <a:rPr lang="en-GB" dirty="0">
                          <a:latin typeface="Comic Sans MS" panose="030F0702030302020204" pitchFamily="66" charset="0"/>
                        </a:rPr>
                        <a:t>Year 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Ancient Egyptian Art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Watercolour silhouette landscapes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Canopic Jars (</a:t>
                      </a:r>
                      <a:r>
                        <a:rPr lang="en-GB"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&amp; clay work)</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European Artists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Monet</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Vincent Van Gogh</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Seurat</a:t>
                      </a:r>
                    </a:p>
                    <a:p>
                      <a:pPr algn="ctr">
                        <a:lnSpc>
                          <a:spcPct val="107000"/>
                        </a:lnSpc>
                        <a:spcAft>
                          <a:spcPts val="0"/>
                        </a:spcAft>
                      </a:pP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Hans Holbein</a:t>
                      </a:r>
                    </a:p>
                    <a:p>
                      <a:pPr marL="0" marR="0" lvl="0" indent="0" algn="ctr" defTabSz="914400" rtl="0" eaLnBrk="1" fontAlgn="auto" latinLnBrk="0" hangingPunct="1">
                        <a:lnSpc>
                          <a:spcPct val="107000"/>
                        </a:lnSpc>
                        <a:spcBef>
                          <a:spcPts val="0"/>
                        </a:spcBef>
                        <a:spcAft>
                          <a:spcPts val="0"/>
                        </a:spcAft>
                        <a:buClr>
                          <a:srgbClr val="000000"/>
                        </a:buClr>
                        <a:buSzTx/>
                        <a:buFont typeface="Arial"/>
                        <a:buNone/>
                        <a:tabLst/>
                        <a:defRPr/>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Tudor Portraits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&amp;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Tudor Roses </a:t>
                      </a:r>
                      <a:r>
                        <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Mountain Landscapes</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Albert Bierstadt (artist)</a:t>
                      </a:r>
                    </a:p>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Use of depth / perspective</a:t>
                      </a: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&amp;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Pop Art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Andy Warhol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Roy Lichtenstein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Ben Day Dots)</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Richard Hamilton </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r>
                        <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endPar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extLst>
                  <a:ext uri="{0D108BD9-81ED-4DB2-BD59-A6C34878D82A}">
                    <a16:rowId xmlns:a16="http://schemas.microsoft.com/office/drawing/2014/main" val="2718627563"/>
                  </a:ext>
                </a:extLst>
              </a:tr>
            </a:tbl>
          </a:graphicData>
        </a:graphic>
      </p:graphicFrame>
      <p:sp>
        <p:nvSpPr>
          <p:cNvPr id="6" name="Text Placeholder 3">
            <a:extLst>
              <a:ext uri="{FF2B5EF4-FFF2-40B4-BE49-F238E27FC236}">
                <a16:creationId xmlns:a16="http://schemas.microsoft.com/office/drawing/2014/main" id="{57C1584E-3CD8-4DBF-B9B6-E3216A3D30F1}"/>
              </a:ext>
            </a:extLst>
          </p:cNvPr>
          <p:cNvSpPr txBox="1">
            <a:spLocks/>
          </p:cNvSpPr>
          <p:nvPr/>
        </p:nvSpPr>
        <p:spPr>
          <a:xfrm>
            <a:off x="883708" y="3890819"/>
            <a:ext cx="4333225" cy="266283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r>
              <a:rPr lang="en-GB" b="1" u="sng" dirty="0">
                <a:latin typeface="Comic Sans MS" panose="030F0702030302020204" pitchFamily="66" charset="0"/>
              </a:rPr>
              <a:t>Key Core Concept Areas &amp; Coverage</a:t>
            </a:r>
          </a:p>
          <a:p>
            <a:pPr marL="285750" indent="-285750">
              <a:buFont typeface="Arial" panose="020B0604020202020204" pitchFamily="34" charset="0"/>
              <a:buChar char="•"/>
            </a:pPr>
            <a:r>
              <a:rPr lang="en-GB" b="1" dirty="0">
                <a:solidFill>
                  <a:srgbClr val="FF0000"/>
                </a:solidFill>
                <a:latin typeface="Comic Sans MS" panose="030F0702030302020204" pitchFamily="66" charset="0"/>
              </a:rPr>
              <a:t>Drawing</a:t>
            </a:r>
          </a:p>
          <a:p>
            <a:pPr marL="285750" indent="-285750">
              <a:buFont typeface="Arial" panose="020B0604020202020204" pitchFamily="34" charset="0"/>
              <a:buChar char="•"/>
            </a:pPr>
            <a:r>
              <a:rPr lang="en-GB" b="1" dirty="0">
                <a:solidFill>
                  <a:srgbClr val="FFC000"/>
                </a:solidFill>
                <a:latin typeface="Comic Sans MS" panose="030F0702030302020204" pitchFamily="66" charset="0"/>
              </a:rPr>
              <a:t>Painting </a:t>
            </a:r>
          </a:p>
          <a:p>
            <a:pPr marL="285750" indent="-285750">
              <a:buFont typeface="Arial" panose="020B0604020202020204" pitchFamily="34" charset="0"/>
              <a:buChar char="•"/>
            </a:pPr>
            <a:r>
              <a:rPr lang="en-GB" b="1" dirty="0">
                <a:solidFill>
                  <a:schemeClr val="accent6">
                    <a:lumMod val="50000"/>
                  </a:schemeClr>
                </a:solidFill>
                <a:latin typeface="Comic Sans MS" panose="030F0702030302020204" pitchFamily="66" charset="0"/>
              </a:rPr>
              <a:t>Sculpture </a:t>
            </a:r>
          </a:p>
          <a:p>
            <a:pPr marL="285750" indent="-285750">
              <a:buFont typeface="Arial" panose="020B0604020202020204" pitchFamily="34" charset="0"/>
              <a:buChar char="•"/>
            </a:pPr>
            <a:r>
              <a:rPr lang="en-GB" b="1" dirty="0">
                <a:solidFill>
                  <a:srgbClr val="00B050"/>
                </a:solidFill>
                <a:latin typeface="Comic Sans MS" panose="030F0702030302020204" pitchFamily="66" charset="0"/>
              </a:rPr>
              <a:t>Printing </a:t>
            </a:r>
          </a:p>
          <a:p>
            <a:pPr marL="285750" indent="-285750">
              <a:buFont typeface="Arial" panose="020B0604020202020204" pitchFamily="34" charset="0"/>
              <a:buChar char="•"/>
            </a:pPr>
            <a:r>
              <a:rPr lang="en-GB" b="1" dirty="0">
                <a:solidFill>
                  <a:srgbClr val="0070C0"/>
                </a:solidFill>
                <a:latin typeface="Comic Sans MS" panose="030F0702030302020204" pitchFamily="66" charset="0"/>
              </a:rPr>
              <a:t>Textile/Collage </a:t>
            </a:r>
          </a:p>
          <a:p>
            <a:pPr marL="151337"/>
            <a:r>
              <a:rPr lang="en-GB" dirty="0">
                <a:latin typeface="Comic Sans MS" panose="030F0702030302020204" pitchFamily="66" charset="0"/>
              </a:rPr>
              <a:t>Within the above Concept Areas </a:t>
            </a:r>
          </a:p>
          <a:p>
            <a:pPr marL="285750" indent="-285750">
              <a:buFont typeface="Arial" panose="020B0604020202020204" pitchFamily="34" charset="0"/>
              <a:buChar char="•"/>
            </a:pPr>
            <a:r>
              <a:rPr lang="en-GB" b="1" dirty="0">
                <a:solidFill>
                  <a:srgbClr val="FF00FF"/>
                </a:solidFill>
                <a:latin typeface="Comic Sans MS" panose="030F0702030302020204" pitchFamily="66" charset="0"/>
              </a:rPr>
              <a:t>Famous Artists</a:t>
            </a:r>
          </a:p>
          <a:p>
            <a:pPr marL="285750" indent="-285750">
              <a:buFont typeface="Arial" panose="020B0604020202020204" pitchFamily="34" charset="0"/>
              <a:buChar char="•"/>
            </a:pPr>
            <a:r>
              <a:rPr lang="en-GB" b="1" dirty="0">
                <a:latin typeface="Comic Sans MS" panose="030F0702030302020204" pitchFamily="66" charset="0"/>
              </a:rPr>
              <a:t>Developing Ideas </a:t>
            </a:r>
          </a:p>
          <a:p>
            <a:endParaRPr lang="en-GB" dirty="0"/>
          </a:p>
        </p:txBody>
      </p:sp>
      <p:sp>
        <p:nvSpPr>
          <p:cNvPr id="4" name="Text Placeholder 3">
            <a:extLst>
              <a:ext uri="{FF2B5EF4-FFF2-40B4-BE49-F238E27FC236}">
                <a16:creationId xmlns:a16="http://schemas.microsoft.com/office/drawing/2014/main" id="{520F0C9C-A9E0-4235-A8E2-6479FD1F3652}"/>
              </a:ext>
            </a:extLst>
          </p:cNvPr>
          <p:cNvSpPr txBox="1">
            <a:spLocks/>
          </p:cNvSpPr>
          <p:nvPr/>
        </p:nvSpPr>
        <p:spPr>
          <a:xfrm>
            <a:off x="883708" y="260104"/>
            <a:ext cx="8230795" cy="27736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lgn="ctr"/>
            <a:r>
              <a:rPr lang="en-GB" sz="2000" u="sng" dirty="0">
                <a:latin typeface="Coffee Extra" pitchFamily="50" charset="0"/>
              </a:rPr>
              <a:t>Long Term Plan Coverage – Cycle A</a:t>
            </a:r>
          </a:p>
          <a:p>
            <a:endParaRPr lang="en-GB" dirty="0"/>
          </a:p>
        </p:txBody>
      </p:sp>
      <p:pic>
        <p:nvPicPr>
          <p:cNvPr id="9" name="Picture 8">
            <a:extLst>
              <a:ext uri="{FF2B5EF4-FFF2-40B4-BE49-F238E27FC236}">
                <a16:creationId xmlns:a16="http://schemas.microsoft.com/office/drawing/2014/main" id="{61DFFE68-9DAF-4D5C-B968-16975B8BE9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9802" y="219581"/>
            <a:ext cx="600961" cy="60096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BA40D18D-FAEF-CBBA-1921-A6BEC81725A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58235" y="4549678"/>
            <a:ext cx="1768623" cy="21827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49A7D231-D79D-E121-1E04-557E5F2DF766}"/>
              </a:ext>
            </a:extLst>
          </p:cNvPr>
          <p:cNvPicPr>
            <a:picLocks noChangeAspect="1"/>
          </p:cNvPicPr>
          <p:nvPr/>
        </p:nvPicPr>
        <p:blipFill>
          <a:blip r:embed="rId5"/>
          <a:stretch>
            <a:fillRect/>
          </a:stretch>
        </p:blipFill>
        <p:spPr>
          <a:xfrm>
            <a:off x="8077802" y="3890819"/>
            <a:ext cx="1625893" cy="21827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BA6DD2EB-5FF2-ECCD-490F-5C5784C6A5D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197806" y="4204618"/>
            <a:ext cx="1677692" cy="14751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6471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AE147F-CA10-49D5-8ED2-D6A54253B0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graphicFrame>
        <p:nvGraphicFramePr>
          <p:cNvPr id="5" name="Table 4">
            <a:extLst>
              <a:ext uri="{FF2B5EF4-FFF2-40B4-BE49-F238E27FC236}">
                <a16:creationId xmlns:a16="http://schemas.microsoft.com/office/drawing/2014/main" id="{A5B10456-9AE5-4DD6-84FC-D1AD40FC6F07}"/>
              </a:ext>
            </a:extLst>
          </p:cNvPr>
          <p:cNvGraphicFramePr>
            <a:graphicFrameLocks noGrp="1"/>
          </p:cNvGraphicFramePr>
          <p:nvPr/>
        </p:nvGraphicFramePr>
        <p:xfrm>
          <a:off x="388373" y="820542"/>
          <a:ext cx="9129253" cy="3024124"/>
        </p:xfrm>
        <a:graphic>
          <a:graphicData uri="http://schemas.openxmlformats.org/drawingml/2006/table">
            <a:tbl>
              <a:tblPr firstRow="1" bandRow="1">
                <a:tableStyleId>{63BB294A-6E4D-42C9-BCC7-5341FDD08B4A}</a:tableStyleId>
              </a:tblPr>
              <a:tblGrid>
                <a:gridCol w="1304179">
                  <a:extLst>
                    <a:ext uri="{9D8B030D-6E8A-4147-A177-3AD203B41FA5}">
                      <a16:colId xmlns:a16="http://schemas.microsoft.com/office/drawing/2014/main" val="3524831290"/>
                    </a:ext>
                  </a:extLst>
                </a:gridCol>
                <a:gridCol w="1304179">
                  <a:extLst>
                    <a:ext uri="{9D8B030D-6E8A-4147-A177-3AD203B41FA5}">
                      <a16:colId xmlns:a16="http://schemas.microsoft.com/office/drawing/2014/main" val="2463842492"/>
                    </a:ext>
                  </a:extLst>
                </a:gridCol>
                <a:gridCol w="1304179">
                  <a:extLst>
                    <a:ext uri="{9D8B030D-6E8A-4147-A177-3AD203B41FA5}">
                      <a16:colId xmlns:a16="http://schemas.microsoft.com/office/drawing/2014/main" val="2248256728"/>
                    </a:ext>
                  </a:extLst>
                </a:gridCol>
                <a:gridCol w="1304179">
                  <a:extLst>
                    <a:ext uri="{9D8B030D-6E8A-4147-A177-3AD203B41FA5}">
                      <a16:colId xmlns:a16="http://schemas.microsoft.com/office/drawing/2014/main" val="1562707922"/>
                    </a:ext>
                  </a:extLst>
                </a:gridCol>
                <a:gridCol w="1304179">
                  <a:extLst>
                    <a:ext uri="{9D8B030D-6E8A-4147-A177-3AD203B41FA5}">
                      <a16:colId xmlns:a16="http://schemas.microsoft.com/office/drawing/2014/main" val="33000666"/>
                    </a:ext>
                  </a:extLst>
                </a:gridCol>
                <a:gridCol w="1304179">
                  <a:extLst>
                    <a:ext uri="{9D8B030D-6E8A-4147-A177-3AD203B41FA5}">
                      <a16:colId xmlns:a16="http://schemas.microsoft.com/office/drawing/2014/main" val="2074944917"/>
                    </a:ext>
                  </a:extLst>
                </a:gridCol>
                <a:gridCol w="1304179">
                  <a:extLst>
                    <a:ext uri="{9D8B030D-6E8A-4147-A177-3AD203B41FA5}">
                      <a16:colId xmlns:a16="http://schemas.microsoft.com/office/drawing/2014/main" val="728939249"/>
                    </a:ext>
                  </a:extLst>
                </a:gridCol>
              </a:tblGrid>
              <a:tr h="370840">
                <a:tc>
                  <a:txBody>
                    <a:bodyPr/>
                    <a:lstStyle/>
                    <a:p>
                      <a:endParaRPr lang="en-GB" dirty="0">
                        <a:latin typeface="Comic Sans MS" panose="030F0702030302020204"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Autumn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dirty="0">
                          <a:latin typeface="Comic Sans MS" panose="030F0702030302020204" pitchFamily="66"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327801835"/>
                  </a:ext>
                </a:extLst>
              </a:tr>
              <a:tr h="370840">
                <a:tc>
                  <a:txBody>
                    <a:bodyPr/>
                    <a:lstStyle/>
                    <a:p>
                      <a:pPr algn="ctr"/>
                      <a:r>
                        <a:rPr lang="en-GB" dirty="0">
                          <a:latin typeface="Comic Sans MS" panose="030F0702030302020204" pitchFamily="66" charset="0"/>
                        </a:rPr>
                        <a:t>Year N &amp; 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All About Me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Drawing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Space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Julia Donaldson</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Collage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Newbald</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Sculpture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Minibeasts</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Printmaking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Beside the Seaside</a:t>
                      </a:r>
                    </a:p>
                    <a:p>
                      <a:pPr algn="ctr">
                        <a:lnSpc>
                          <a:spcPct val="107000"/>
                        </a:lnSpc>
                        <a:spcAft>
                          <a:spcPts val="0"/>
                        </a:spcAft>
                      </a:pPr>
                      <a:r>
                        <a:rPr lang="en-US" sz="900" dirty="0">
                          <a:effectLst/>
                          <a:latin typeface="Comic Sans MS" panose="030F0702030302020204" pitchFamily="66" charset="0"/>
                          <a:ea typeface="Calibri" panose="020F0502020204030204" pitchFamily="34" charset="0"/>
                          <a:cs typeface="Times New Roman" panose="02020603050405020304" pitchFamily="18" charset="0"/>
                        </a:rPr>
                        <a:t>Painting Focus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809626930"/>
                  </a:ext>
                </a:extLst>
              </a:tr>
              <a:tr h="501260">
                <a:tc>
                  <a:txBody>
                    <a:bodyPr/>
                    <a:lstStyle/>
                    <a:p>
                      <a:pPr algn="ctr"/>
                      <a:r>
                        <a:rPr lang="en-GB" dirty="0">
                          <a:latin typeface="Comic Sans MS" panose="030F0702030302020204" pitchFamily="66" charset="0"/>
                        </a:rPr>
                        <a:t>Year 1 &amp;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Transport Drawings</a:t>
                      </a: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Hot air Balloon Art</a:t>
                      </a: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&amp; Collage</a:t>
                      </a:r>
                    </a:p>
                    <a:p>
                      <a:pPr algn="ctr">
                        <a:lnSpc>
                          <a:spcPct val="107000"/>
                        </a:lnSpc>
                        <a:spcAft>
                          <a:spcPts val="0"/>
                        </a:spcAft>
                      </a:pPr>
                      <a:r>
                        <a:rPr lang="en-US"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Artist:</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Vincent</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Van Gogh</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Polar Regions Landscapes &amp; Animals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Great Fire of London(buildings) </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 &amp; </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Pirates and the oceans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Collage /</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Painting -sea scape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Artist: </a:t>
                      </a:r>
                      <a:r>
                        <a:rPr lang="en-GB" sz="800" b="0" i="0" u="none" strike="noStrike" cap="none" baseline="0" dirty="0">
                          <a:solidFill>
                            <a:srgbClr val="FF00FF"/>
                          </a:solidFill>
                          <a:latin typeface="Comic Sans MS" panose="030F0702030302020204" pitchFamily="66" charset="0"/>
                          <a:ea typeface="Arial"/>
                          <a:cs typeface="Arial"/>
                          <a:sym typeface="Arial"/>
                        </a:rPr>
                        <a:t>Turner /Terry</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Frost/Henri Matisse</a:t>
                      </a:r>
                      <a:r>
                        <a:rPr lang="en-GB" sz="800" b="0" i="0" u="none" strike="noStrike" cap="none" baseline="0" dirty="0">
                          <a:solidFill>
                            <a:srgbClr val="000000"/>
                          </a:solidFill>
                          <a:latin typeface="Comic Sans MS" panose="030F0702030302020204" pitchFamily="66" charset="0"/>
                          <a:ea typeface="Arial"/>
                          <a:cs typeface="Arial"/>
                          <a:sym typeface="Arial"/>
                        </a:rPr>
                        <a:t>.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US"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An Island Home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Textiles -weaving tartan </a:t>
                      </a:r>
                      <a:r>
                        <a:rPr lang="en-GB" sz="800" b="0" i="0" u="none" strike="noStrike" cap="none" baseline="0" dirty="0">
                          <a:solidFill>
                            <a:srgbClr val="0070C0"/>
                          </a:solidFill>
                          <a:latin typeface="Comic Sans MS" panose="030F0702030302020204" pitchFamily="66" charset="0"/>
                          <a:ea typeface="Arial"/>
                          <a:cs typeface="Arial"/>
                          <a:sym typeface="Arial"/>
                        </a:rPr>
                        <a:t>Textile /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Kings and Queens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 -Clay tiles palaces and</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Castles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608935588"/>
                  </a:ext>
                </a:extLst>
              </a:tr>
              <a:tr h="376302">
                <a:tc>
                  <a:txBody>
                    <a:bodyPr/>
                    <a:lstStyle/>
                    <a:p>
                      <a:pPr algn="ctr"/>
                      <a:r>
                        <a:rPr lang="en-GB" dirty="0">
                          <a:latin typeface="Comic Sans MS" panose="030F0702030302020204" pitchFamily="66" charset="0"/>
                        </a:rPr>
                        <a:t>Year 3 &amp;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Blitz Scenes &amp; </a:t>
                      </a:r>
                    </a:p>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World War 2 Art &amp; Propaganda</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Famous American Artists, </a:t>
                      </a:r>
                      <a:r>
                        <a:rPr lang="en-GB"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Jasper Johns, Jackson Pollock &amp; Edward Hopper</a:t>
                      </a:r>
                    </a:p>
                    <a:p>
                      <a:pPr algn="ctr">
                        <a:lnSpc>
                          <a:spcPct val="107000"/>
                        </a:lnSpc>
                        <a:spcAft>
                          <a:spcPts val="0"/>
                        </a:spcAft>
                      </a:pPr>
                      <a:r>
                        <a:rPr lang="en-US"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Famous Artists</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 Painting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&amp; Collage </a:t>
                      </a:r>
                      <a:endParaRPr lang="en-GB"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The Romans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Coil pots and mosaics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 &amp; </a:t>
                      </a:r>
                      <a:r>
                        <a:rPr lang="en-US" sz="800"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rPr>
                        <a:t>Collage</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endPar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Forests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Drawing : pastels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800" b="0" i="0" u="none" strike="noStrike" cap="none" baseline="0" dirty="0">
                          <a:solidFill>
                            <a:srgbClr val="000000"/>
                          </a:solidFill>
                          <a:latin typeface="Comic Sans MS" panose="030F0702030302020204" pitchFamily="66" charset="0"/>
                          <a:ea typeface="Arial"/>
                          <a:cs typeface="Arial"/>
                          <a:sym typeface="Arial"/>
                        </a:rPr>
                        <a:t>Rainforest animals </a:t>
                      </a:r>
                      <a:r>
                        <a:rPr lang="en-US"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&amp; </a:t>
                      </a:r>
                      <a:r>
                        <a:rPr lang="en-US"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Middle Ages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Bayeux Tapestry Printing</a:t>
                      </a:r>
                    </a:p>
                    <a:p>
                      <a:pPr algn="ct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extLst>
                  <a:ext uri="{0D108BD9-81ED-4DB2-BD59-A6C34878D82A}">
                    <a16:rowId xmlns:a16="http://schemas.microsoft.com/office/drawing/2014/main" val="1059458551"/>
                  </a:ext>
                </a:extLst>
              </a:tr>
              <a:tr h="370840">
                <a:tc>
                  <a:txBody>
                    <a:bodyPr/>
                    <a:lstStyle/>
                    <a:p>
                      <a:pPr algn="ctr"/>
                      <a:r>
                        <a:rPr lang="en-GB" dirty="0">
                          <a:latin typeface="Comic Sans MS" panose="030F0702030302020204" pitchFamily="66" charset="0"/>
                        </a:rPr>
                        <a:t>Year 5 &amp; 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Propaganda Art &amp; </a:t>
                      </a: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Paul Nash </a:t>
                      </a: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focus</a:t>
                      </a:r>
                    </a:p>
                    <a:p>
                      <a:pPr algn="ctr">
                        <a:lnSpc>
                          <a:spcPct val="107000"/>
                        </a:lnSpc>
                        <a:spcAft>
                          <a:spcPts val="0"/>
                        </a:spcAft>
                      </a:pPr>
                      <a:endPar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0"/>
                        </a:spcAft>
                      </a:pP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lnSpc>
                          <a:spcPct val="107000"/>
                        </a:lnSpc>
                        <a:spcAft>
                          <a:spcPts val="0"/>
                        </a:spcAft>
                      </a:pP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Brazilian Artist Study</a:t>
                      </a:r>
                    </a:p>
                    <a:p>
                      <a:pPr algn="ctr">
                        <a:lnSpc>
                          <a:spcPct val="107000"/>
                        </a:lnSpc>
                        <a:spcAft>
                          <a:spcPts val="0"/>
                        </a:spcAft>
                      </a:pPr>
                      <a:r>
                        <a:rPr lang="en-GB" sz="800" dirty="0">
                          <a:solidFill>
                            <a:srgbClr val="FF00FF"/>
                          </a:solidFill>
                          <a:effectLst/>
                          <a:latin typeface="Comic Sans MS" panose="030F0702030302020204" pitchFamily="66" charset="0"/>
                          <a:ea typeface="Calibri" panose="020F0502020204030204" pitchFamily="34" charset="0"/>
                          <a:cs typeface="Times New Roman" panose="02020603050405020304" pitchFamily="18" charset="0"/>
                        </a:rPr>
                        <a:t>Romero Britto</a:t>
                      </a:r>
                    </a:p>
                    <a:p>
                      <a:pPr algn="ctr">
                        <a:lnSpc>
                          <a:spcPct val="107000"/>
                        </a:lnSpc>
                        <a:spcAft>
                          <a:spcPts val="0"/>
                        </a:spcAft>
                      </a:pPr>
                      <a:r>
                        <a:rPr lang="en-US" sz="800" dirty="0">
                          <a:solidFill>
                            <a:srgbClr val="CD03CD"/>
                          </a:solidFill>
                          <a:effectLst/>
                          <a:latin typeface="Comic Sans MS" panose="030F0702030302020204" pitchFamily="66" charset="0"/>
                          <a:ea typeface="Calibri" panose="020F0502020204030204" pitchFamily="34" charset="0"/>
                          <a:cs typeface="Times New Roman" panose="02020603050405020304" pitchFamily="18" charset="0"/>
                        </a:rPr>
                        <a:t>Famous Artists</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Ancient Greece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Sculpture</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Masks </a:t>
                      </a:r>
                      <a:r>
                        <a:rPr lang="en-US" sz="800" dirty="0">
                          <a:solidFill>
                            <a:schemeClr val="accent6">
                              <a:lumMod val="50000"/>
                            </a:schemeClr>
                          </a:solidFill>
                          <a:effectLst/>
                          <a:latin typeface="Comic Sans MS" panose="030F0702030302020204" pitchFamily="66" charset="0"/>
                          <a:ea typeface="Calibri" panose="020F0502020204030204" pitchFamily="34" charset="0"/>
                          <a:cs typeface="Times New Roman" panose="02020603050405020304" pitchFamily="18" charset="0"/>
                        </a:rPr>
                        <a:t>Sculpture</a:t>
                      </a:r>
                      <a:endPar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Human Rights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Make my voice heard</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Guernica –Picasso</a:t>
                      </a:r>
                      <a:r>
                        <a:rPr lang="en-GB" sz="800" b="0" i="0" u="none" strike="noStrike" cap="none" baseline="0" dirty="0">
                          <a:solidFill>
                            <a:srgbClr val="000000"/>
                          </a:solidFill>
                          <a:latin typeface="Comic Sans MS" panose="030F0702030302020204" pitchFamily="66" charset="0"/>
                          <a:ea typeface="Arial"/>
                          <a:cs typeface="Arial"/>
                          <a:sym typeface="Arial"/>
                        </a:rPr>
                        <a:t>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&amp;</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rgbClr val="FFC000"/>
                          </a:solidFill>
                          <a:effectLst/>
                          <a:latin typeface="Comic Sans MS" panose="030F0702030302020204" pitchFamily="66" charset="0"/>
                          <a:ea typeface="Calibri" panose="020F0502020204030204" pitchFamily="34" charset="0"/>
                          <a:cs typeface="Times New Roman" panose="02020603050405020304" pitchFamily="18" charset="0"/>
                        </a:rPr>
                        <a:t>painting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gridSpan="2">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The Mayan Civilisation Printmaking : block printing &amp; Digital Print design</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-string /lino printing</a:t>
                      </a:r>
                      <a:r>
                        <a:rPr lang="en-GB" sz="800" dirty="0">
                          <a:solidFill>
                            <a:srgbClr val="0000CC"/>
                          </a:solidFill>
                          <a:effectLst/>
                          <a:latin typeface="Comic Sans MS" panose="030F0702030302020204" pitchFamily="66" charset="0"/>
                          <a:ea typeface="Calibri" panose="020F0502020204030204" pitchFamily="34" charset="0"/>
                          <a:cs typeface="Times New Roman" panose="02020603050405020304" pitchFamily="18" charset="0"/>
                        </a:rPr>
                        <a:t> </a:t>
                      </a:r>
                      <a:r>
                        <a:rPr lang="en-US" sz="800"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Printing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EFDE8"/>
                    </a:solidFill>
                  </a:tcPr>
                </a:tc>
                <a:tc hMerge="1">
                  <a:txBody>
                    <a:bodyPr/>
                    <a:lstStyle/>
                    <a:p>
                      <a:pPr algn="ctr"/>
                      <a:r>
                        <a:rPr lang="en-GB" sz="800" b="0" i="0" u="none" strike="noStrike" cap="none" baseline="0" dirty="0">
                          <a:solidFill>
                            <a:srgbClr val="000000"/>
                          </a:solidFill>
                          <a:latin typeface="Comic Sans MS" panose="030F0702030302020204" pitchFamily="66" charset="0"/>
                          <a:ea typeface="Arial"/>
                          <a:cs typeface="Arial"/>
                          <a:sym typeface="Arial"/>
                        </a:rPr>
                        <a:t>Maps and Rivers</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Drawing/sketching</a:t>
                      </a:r>
                    </a:p>
                    <a:p>
                      <a:pPr algn="ctr"/>
                      <a:r>
                        <a:rPr lang="en-GB" sz="800" b="0" i="0" u="none" strike="noStrike" cap="none" baseline="0" dirty="0">
                          <a:solidFill>
                            <a:srgbClr val="000000"/>
                          </a:solidFill>
                          <a:latin typeface="Comic Sans MS" panose="030F0702030302020204" pitchFamily="66" charset="0"/>
                          <a:ea typeface="Arial"/>
                          <a:cs typeface="Arial"/>
                          <a:sym typeface="Arial"/>
                        </a:rPr>
                        <a:t>Flora and Fauna</a:t>
                      </a:r>
                    </a:p>
                    <a:p>
                      <a:pPr algn="ctr"/>
                      <a:r>
                        <a:rPr lang="en-GB" sz="800" b="0" i="0" u="none" strike="noStrike" cap="none" baseline="0" dirty="0">
                          <a:solidFill>
                            <a:srgbClr val="FF00FF"/>
                          </a:solidFill>
                          <a:latin typeface="Comic Sans MS" panose="030F0702030302020204" pitchFamily="66" charset="0"/>
                          <a:ea typeface="Arial"/>
                          <a:cs typeface="Arial"/>
                          <a:sym typeface="Arial"/>
                        </a:rPr>
                        <a:t>Lilian Snelling </a:t>
                      </a:r>
                      <a:r>
                        <a:rPr lang="en-GB" sz="800" dirty="0">
                          <a:solidFill>
                            <a:srgbClr val="7030A0"/>
                          </a:solidFill>
                          <a:effectLst/>
                          <a:latin typeface="Comic Sans MS" panose="030F0702030302020204" pitchFamily="66" charset="0"/>
                          <a:ea typeface="Calibri" panose="020F0502020204030204" pitchFamily="34" charset="0"/>
                          <a:cs typeface="Times New Roman" panose="02020603050405020304" pitchFamily="18" charset="0"/>
                        </a:rPr>
                        <a:t> </a:t>
                      </a:r>
                      <a:r>
                        <a:rPr lang="en-GB" sz="8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rPr>
                        <a:t>&amp; </a:t>
                      </a:r>
                      <a:r>
                        <a:rPr lang="en-GB" sz="800" dirty="0">
                          <a:solidFill>
                            <a:srgbClr val="FF0000"/>
                          </a:solidFill>
                          <a:effectLst/>
                          <a:latin typeface="Comic Sans MS" panose="030F0702030302020204" pitchFamily="66" charset="0"/>
                          <a:ea typeface="Calibri" panose="020F0502020204030204" pitchFamily="34" charset="0"/>
                          <a:cs typeface="Times New Roman" panose="02020603050405020304" pitchFamily="18" charset="0"/>
                        </a:rPr>
                        <a:t>Drawing </a:t>
                      </a:r>
                    </a:p>
                  </a:txBody>
                  <a:tcPr marL="68580" marR="68580" marT="0" marB="0">
                    <a:solidFill>
                      <a:srgbClr val="FEFDE8"/>
                    </a:solidFill>
                  </a:tcPr>
                </a:tc>
                <a:extLst>
                  <a:ext uri="{0D108BD9-81ED-4DB2-BD59-A6C34878D82A}">
                    <a16:rowId xmlns:a16="http://schemas.microsoft.com/office/drawing/2014/main" val="2718627563"/>
                  </a:ext>
                </a:extLst>
              </a:tr>
            </a:tbl>
          </a:graphicData>
        </a:graphic>
      </p:graphicFrame>
      <p:sp>
        <p:nvSpPr>
          <p:cNvPr id="6" name="Text Placeholder 3">
            <a:extLst>
              <a:ext uri="{FF2B5EF4-FFF2-40B4-BE49-F238E27FC236}">
                <a16:creationId xmlns:a16="http://schemas.microsoft.com/office/drawing/2014/main" id="{57C1584E-3CD8-4DBF-B9B6-E3216A3D30F1}"/>
              </a:ext>
            </a:extLst>
          </p:cNvPr>
          <p:cNvSpPr txBox="1">
            <a:spLocks/>
          </p:cNvSpPr>
          <p:nvPr/>
        </p:nvSpPr>
        <p:spPr>
          <a:xfrm>
            <a:off x="883708" y="4044564"/>
            <a:ext cx="4333225" cy="230707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r>
              <a:rPr lang="en-GB" b="1" u="sng" dirty="0">
                <a:latin typeface="Comic Sans MS" panose="030F0702030302020204" pitchFamily="66" charset="0"/>
              </a:rPr>
              <a:t>Key Core Concept Areas &amp; Coverage</a:t>
            </a:r>
          </a:p>
          <a:p>
            <a:pPr marL="285750" indent="-285750">
              <a:buFont typeface="Arial" panose="020B0604020202020204" pitchFamily="34" charset="0"/>
              <a:buChar char="•"/>
            </a:pPr>
            <a:r>
              <a:rPr lang="en-GB" b="1" dirty="0">
                <a:solidFill>
                  <a:srgbClr val="FF0000"/>
                </a:solidFill>
                <a:latin typeface="Comic Sans MS" panose="030F0702030302020204" pitchFamily="66" charset="0"/>
              </a:rPr>
              <a:t>Drawing</a:t>
            </a:r>
          </a:p>
          <a:p>
            <a:pPr marL="285750" indent="-285750">
              <a:buFont typeface="Arial" panose="020B0604020202020204" pitchFamily="34" charset="0"/>
              <a:buChar char="•"/>
            </a:pPr>
            <a:r>
              <a:rPr lang="en-GB" b="1" dirty="0">
                <a:solidFill>
                  <a:srgbClr val="FFC000"/>
                </a:solidFill>
                <a:latin typeface="Comic Sans MS" panose="030F0702030302020204" pitchFamily="66" charset="0"/>
              </a:rPr>
              <a:t>Painting </a:t>
            </a:r>
          </a:p>
          <a:p>
            <a:pPr marL="285750" indent="-285750">
              <a:buFont typeface="Arial" panose="020B0604020202020204" pitchFamily="34" charset="0"/>
              <a:buChar char="•"/>
            </a:pPr>
            <a:r>
              <a:rPr lang="en-GB" b="1" dirty="0">
                <a:solidFill>
                  <a:schemeClr val="accent6">
                    <a:lumMod val="50000"/>
                  </a:schemeClr>
                </a:solidFill>
                <a:latin typeface="Comic Sans MS" panose="030F0702030302020204" pitchFamily="66" charset="0"/>
              </a:rPr>
              <a:t>Sculpture </a:t>
            </a:r>
          </a:p>
          <a:p>
            <a:pPr marL="285750" indent="-285750">
              <a:buFont typeface="Arial" panose="020B0604020202020204" pitchFamily="34" charset="0"/>
              <a:buChar char="•"/>
            </a:pPr>
            <a:r>
              <a:rPr lang="en-GB" b="1" dirty="0">
                <a:solidFill>
                  <a:srgbClr val="00B050"/>
                </a:solidFill>
                <a:latin typeface="Comic Sans MS" panose="030F0702030302020204" pitchFamily="66" charset="0"/>
              </a:rPr>
              <a:t>Printing </a:t>
            </a:r>
          </a:p>
          <a:p>
            <a:pPr marL="285750" indent="-285750">
              <a:buFont typeface="Arial" panose="020B0604020202020204" pitchFamily="34" charset="0"/>
              <a:buChar char="•"/>
            </a:pPr>
            <a:r>
              <a:rPr lang="en-GB" b="1" dirty="0">
                <a:solidFill>
                  <a:srgbClr val="0070C0"/>
                </a:solidFill>
                <a:latin typeface="Comic Sans MS" panose="030F0702030302020204" pitchFamily="66" charset="0"/>
              </a:rPr>
              <a:t>Textile/Collage </a:t>
            </a:r>
          </a:p>
          <a:p>
            <a:pPr marL="151337"/>
            <a:r>
              <a:rPr lang="en-GB" dirty="0">
                <a:latin typeface="Comic Sans MS" panose="030F0702030302020204" pitchFamily="66" charset="0"/>
              </a:rPr>
              <a:t>Within the above Concept Areas </a:t>
            </a:r>
          </a:p>
          <a:p>
            <a:pPr marL="285750" indent="-285750">
              <a:buFont typeface="Arial" panose="020B0604020202020204" pitchFamily="34" charset="0"/>
              <a:buChar char="•"/>
            </a:pPr>
            <a:r>
              <a:rPr lang="en-GB" b="1" dirty="0">
                <a:solidFill>
                  <a:srgbClr val="CD03CD"/>
                </a:solidFill>
                <a:latin typeface="Comic Sans MS" panose="030F0702030302020204" pitchFamily="66" charset="0"/>
              </a:rPr>
              <a:t>Famous Artists</a:t>
            </a:r>
          </a:p>
          <a:p>
            <a:pPr marL="285750" indent="-285750">
              <a:buFont typeface="Arial" panose="020B0604020202020204" pitchFamily="34" charset="0"/>
              <a:buChar char="•"/>
            </a:pPr>
            <a:r>
              <a:rPr lang="en-GB" b="1" dirty="0">
                <a:latin typeface="Comic Sans MS" panose="030F0702030302020204" pitchFamily="66" charset="0"/>
              </a:rPr>
              <a:t>Developing Ideas </a:t>
            </a:r>
          </a:p>
          <a:p>
            <a:endParaRPr lang="en-GB" dirty="0"/>
          </a:p>
        </p:txBody>
      </p:sp>
      <p:sp>
        <p:nvSpPr>
          <p:cNvPr id="4" name="Text Placeholder 3">
            <a:extLst>
              <a:ext uri="{FF2B5EF4-FFF2-40B4-BE49-F238E27FC236}">
                <a16:creationId xmlns:a16="http://schemas.microsoft.com/office/drawing/2014/main" id="{520F0C9C-A9E0-4235-A8E2-6479FD1F3652}"/>
              </a:ext>
            </a:extLst>
          </p:cNvPr>
          <p:cNvSpPr txBox="1">
            <a:spLocks/>
          </p:cNvSpPr>
          <p:nvPr/>
        </p:nvSpPr>
        <p:spPr>
          <a:xfrm>
            <a:off x="883708" y="260104"/>
            <a:ext cx="8230795" cy="751277"/>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517" b="0" i="0" u="none" strike="noStrike" cap="none">
                <a:solidFill>
                  <a:srgbClr val="000000"/>
                </a:solidFill>
                <a:latin typeface="Arial"/>
                <a:ea typeface="Arial"/>
                <a:cs typeface="Arial"/>
                <a:sym typeface="Arial"/>
              </a:defRPr>
            </a:lvl9pPr>
          </a:lstStyle>
          <a:p>
            <a:pPr marL="151337" algn="ctr"/>
            <a:r>
              <a:rPr lang="en-GB" sz="2000" u="sng" dirty="0">
                <a:latin typeface="Coffee Extra" pitchFamily="50" charset="0"/>
              </a:rPr>
              <a:t>Long Term Plan Coverage – Cycle B</a:t>
            </a:r>
          </a:p>
          <a:p>
            <a:endParaRPr lang="en-GB" dirty="0"/>
          </a:p>
        </p:txBody>
      </p:sp>
      <p:pic>
        <p:nvPicPr>
          <p:cNvPr id="9" name="Picture 8">
            <a:extLst>
              <a:ext uri="{FF2B5EF4-FFF2-40B4-BE49-F238E27FC236}">
                <a16:creationId xmlns:a16="http://schemas.microsoft.com/office/drawing/2014/main" id="{61DFFE68-9DAF-4D5C-B968-16975B8BE9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5190" y="0"/>
            <a:ext cx="600961" cy="60096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4FAF2D2D-152E-08E3-579A-9B1FA35A0B1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847171" y="4044221"/>
            <a:ext cx="1714295" cy="1381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CAC62DC7-8C11-37E9-3D96-D193CCF00A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03334" y="5007406"/>
            <a:ext cx="2114292" cy="15578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6DCA2841-1CAF-4A18-1CC2-EE1CFD5968B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383742" y="4655521"/>
            <a:ext cx="1318132" cy="1942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5518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4" name="Picture 13">
            <a:extLst>
              <a:ext uri="{FF2B5EF4-FFF2-40B4-BE49-F238E27FC236}">
                <a16:creationId xmlns:a16="http://schemas.microsoft.com/office/drawing/2014/main" id="{19516220-C728-43D1-B783-B5A3A0A9C9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136" name="Google Shape;136;p17"/>
          <p:cNvSpPr txBox="1"/>
          <p:nvPr/>
        </p:nvSpPr>
        <p:spPr>
          <a:xfrm>
            <a:off x="7999442" y="4688051"/>
            <a:ext cx="352950" cy="1021786"/>
          </a:xfrm>
          <a:prstGeom prst="rect">
            <a:avLst/>
          </a:prstGeom>
          <a:solidFill>
            <a:schemeClr val="lt1"/>
          </a:solidFill>
          <a:ln>
            <a:noFill/>
          </a:ln>
        </p:spPr>
        <p:txBody>
          <a:bodyPr spcFirstLastPara="1" wrap="square" lIns="99044" tIns="99044" rIns="99044" bIns="99044" anchor="t" anchorCtr="0">
            <a:spAutoFit/>
          </a:bodyPr>
          <a:lstStyle/>
          <a:p>
            <a:endParaRPr sz="1780"/>
          </a:p>
          <a:p>
            <a:endParaRPr sz="1780"/>
          </a:p>
          <a:p>
            <a:endParaRPr sz="1780"/>
          </a:p>
        </p:txBody>
      </p:sp>
      <p:sp>
        <p:nvSpPr>
          <p:cNvPr id="139" name="Google Shape;139;p17">
            <a:hlinkClick r:id="rId4"/>
          </p:cNvPr>
          <p:cNvSpPr txBox="1"/>
          <p:nvPr/>
        </p:nvSpPr>
        <p:spPr>
          <a:xfrm>
            <a:off x="5576621" y="4940198"/>
            <a:ext cx="3590600" cy="473944"/>
          </a:xfrm>
          <a:prstGeom prst="rect">
            <a:avLst/>
          </a:prstGeom>
          <a:noFill/>
          <a:ln>
            <a:noFill/>
          </a:ln>
        </p:spPr>
        <p:txBody>
          <a:bodyPr spcFirstLastPara="1" wrap="square" lIns="99044" tIns="99044" rIns="99044" bIns="99044" anchor="t" anchorCtr="0">
            <a:spAutoFit/>
          </a:bodyPr>
          <a:lstStyle/>
          <a:p>
            <a:endParaRPr sz="1780"/>
          </a:p>
        </p:txBody>
      </p:sp>
      <p:pic>
        <p:nvPicPr>
          <p:cNvPr id="144" name="Google Shape;144;p17"/>
          <p:cNvPicPr preferRelativeResize="0"/>
          <p:nvPr/>
        </p:nvPicPr>
        <p:blipFill>
          <a:blip r:embed="rId5">
            <a:alphaModFix/>
          </a:blip>
          <a:stretch>
            <a:fillRect/>
          </a:stretch>
        </p:blipFill>
        <p:spPr>
          <a:xfrm>
            <a:off x="4305989" y="361227"/>
            <a:ext cx="5197145" cy="25616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5" name="Google Shape;145;p17"/>
          <p:cNvSpPr txBox="1"/>
          <p:nvPr/>
        </p:nvSpPr>
        <p:spPr>
          <a:xfrm>
            <a:off x="601632" y="679031"/>
            <a:ext cx="3663307" cy="5499935"/>
          </a:xfrm>
          <a:prstGeom prst="rect">
            <a:avLst/>
          </a:prstGeom>
          <a:noFill/>
          <a:ln>
            <a:noFill/>
          </a:ln>
        </p:spPr>
        <p:txBody>
          <a:bodyPr spcFirstLastPara="1" wrap="square" lIns="99044" tIns="99044" rIns="99044" bIns="99044" anchor="t" anchorCtr="0">
            <a:spAutoFit/>
          </a:bodyPr>
          <a:lstStyle/>
          <a:p>
            <a:r>
              <a:rPr lang="en" sz="2400" b="1" dirty="0">
                <a:latin typeface="Coffee Extra" pitchFamily="50" charset="0"/>
              </a:rPr>
              <a:t>Sketchbooks</a:t>
            </a:r>
            <a:endParaRPr sz="2400" b="1" dirty="0">
              <a:latin typeface="Coffee Extra" pitchFamily="50" charset="0"/>
            </a:endParaRPr>
          </a:p>
          <a:p>
            <a:pPr marL="495285" indent="-343948">
              <a:buSzPts val="1400"/>
              <a:buChar char="●"/>
            </a:pPr>
            <a:r>
              <a:rPr lang="en" sz="1780" dirty="0">
                <a:latin typeface="Comic Sans MS" panose="030F0702030302020204" pitchFamily="66" charset="0"/>
              </a:rPr>
              <a:t>Need to show progression of the project with research /experimentation </a:t>
            </a:r>
            <a:endParaRPr sz="1780" dirty="0">
              <a:latin typeface="Comic Sans MS" panose="030F0702030302020204" pitchFamily="66" charset="0"/>
            </a:endParaRPr>
          </a:p>
          <a:p>
            <a:pPr marL="495285" indent="-343948">
              <a:buSzPts val="1400"/>
              <a:buChar char="●"/>
            </a:pPr>
            <a:r>
              <a:rPr lang="en" sz="1780" dirty="0">
                <a:latin typeface="Comic Sans MS" panose="030F0702030302020204" pitchFamily="66" charset="0"/>
              </a:rPr>
              <a:t>All work needs to have short date and </a:t>
            </a:r>
            <a:r>
              <a:rPr lang="en-GB" sz="1780" dirty="0">
                <a:latin typeface="Comic Sans MS" panose="030F0702030302020204" pitchFamily="66" charset="0"/>
              </a:rPr>
              <a:t>l</a:t>
            </a:r>
            <a:r>
              <a:rPr lang="en" sz="1780" dirty="0">
                <a:latin typeface="Comic Sans MS" panose="030F0702030302020204" pitchFamily="66" charset="0"/>
              </a:rPr>
              <a:t>earning objective</a:t>
            </a:r>
            <a:endParaRPr sz="1780" dirty="0">
              <a:latin typeface="Comic Sans MS" panose="030F0702030302020204" pitchFamily="66" charset="0"/>
            </a:endParaRPr>
          </a:p>
          <a:p>
            <a:pPr marL="495285" indent="-343948">
              <a:buSzPts val="1400"/>
              <a:buChar char="●"/>
            </a:pPr>
            <a:r>
              <a:rPr lang="en" sz="1780" dirty="0">
                <a:latin typeface="Comic Sans MS" panose="030F0702030302020204" pitchFamily="66" charset="0"/>
              </a:rPr>
              <a:t>Aim to have a </a:t>
            </a:r>
            <a:r>
              <a:rPr lang="en" sz="1780" b="1" dirty="0">
                <a:latin typeface="Comic Sans MS" panose="030F0702030302020204" pitchFamily="66" charset="0"/>
              </a:rPr>
              <a:t>double page</a:t>
            </a:r>
            <a:r>
              <a:rPr lang="en" sz="1780" dirty="0">
                <a:latin typeface="Comic Sans MS" panose="030F0702030302020204" pitchFamily="66" charset="0"/>
              </a:rPr>
              <a:t> allocated to a project showing aspects of the  learning journey -children can take pride in this and learn how to add interesting titles/lettering and neat annotations. Of course, extra pages may be needed. </a:t>
            </a:r>
            <a:endParaRPr sz="1780" dirty="0">
              <a:latin typeface="Comic Sans MS" panose="030F0702030302020204" pitchFamily="66" charset="0"/>
            </a:endParaRPr>
          </a:p>
          <a:p>
            <a:endParaRPr sz="1780" dirty="0"/>
          </a:p>
          <a:p>
            <a:endParaRPr sz="1780" dirty="0"/>
          </a:p>
        </p:txBody>
      </p:sp>
      <p:pic>
        <p:nvPicPr>
          <p:cNvPr id="3" name="Picture 2">
            <a:extLst>
              <a:ext uri="{FF2B5EF4-FFF2-40B4-BE49-F238E27FC236}">
                <a16:creationId xmlns:a16="http://schemas.microsoft.com/office/drawing/2014/main" id="{B9B0FBA9-D499-4E71-8273-EA483A6388B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89492" y="4796556"/>
            <a:ext cx="2214876" cy="14873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E9875AC1-0862-4F24-A502-3BEB77CFFF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49328" y="5262723"/>
            <a:ext cx="1940405" cy="1249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a:extLst>
              <a:ext uri="{FF2B5EF4-FFF2-40B4-BE49-F238E27FC236}">
                <a16:creationId xmlns:a16="http://schemas.microsoft.com/office/drawing/2014/main" id="{46EE1635-4D2E-42AF-BCAC-FE92F12C4B88}"/>
              </a:ext>
            </a:extLst>
          </p:cNvPr>
          <p:cNvPicPr>
            <a:picLocks noChangeAspect="1"/>
          </p:cNvPicPr>
          <p:nvPr/>
        </p:nvPicPr>
        <p:blipFill>
          <a:blip r:embed="rId8"/>
          <a:stretch>
            <a:fillRect/>
          </a:stretch>
        </p:blipFill>
        <p:spPr>
          <a:xfrm>
            <a:off x="4521616" y="3105910"/>
            <a:ext cx="2662997" cy="19953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B20E2063-955F-45CD-9F7A-25D2D710F88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38460" y="504863"/>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81E04E23-ECEB-4F08-AE7F-F0030F44B87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441290" y="3146414"/>
            <a:ext cx="1977313" cy="1430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AE94A58-FBB4-4494-9482-869AB3ACC0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3" name="Google Shape;157;p18">
            <a:extLst>
              <a:ext uri="{FF2B5EF4-FFF2-40B4-BE49-F238E27FC236}">
                <a16:creationId xmlns:a16="http://schemas.microsoft.com/office/drawing/2014/main" id="{A3E6ECED-72A9-4855-BAFF-07F8514AFC0E}"/>
              </a:ext>
            </a:extLst>
          </p:cNvPr>
          <p:cNvSpPr txBox="1"/>
          <p:nvPr/>
        </p:nvSpPr>
        <p:spPr>
          <a:xfrm>
            <a:off x="1505568" y="2479439"/>
            <a:ext cx="7696975" cy="1330140"/>
          </a:xfrm>
          <a:prstGeom prst="rect">
            <a:avLst/>
          </a:prstGeom>
          <a:noFill/>
          <a:ln>
            <a:noFill/>
          </a:ln>
        </p:spPr>
        <p:txBody>
          <a:bodyPr spcFirstLastPara="1" wrap="square" lIns="99044" tIns="99044" rIns="99044" bIns="99044" anchor="t" anchorCtr="0">
            <a:spAutoFit/>
          </a:bodyPr>
          <a:lstStyle/>
          <a:p>
            <a:pPr algn="r"/>
            <a:r>
              <a:rPr lang="en" sz="1780" b="1" dirty="0">
                <a:solidFill>
                  <a:srgbClr val="006600"/>
                </a:solidFill>
                <a:latin typeface="Comic Sans MS"/>
                <a:ea typeface="Comic Sans MS"/>
                <a:cs typeface="Comic Sans MS"/>
                <a:sym typeface="Comic Sans MS"/>
              </a:rPr>
              <a:t>Newbald Primary School : Year 1 &amp; 2 Art</a:t>
            </a:r>
            <a:r>
              <a:rPr lang="en" sz="1780" dirty="0">
                <a:solidFill>
                  <a:srgbClr val="006600"/>
                </a:solidFill>
                <a:latin typeface="Comic Sans MS"/>
                <a:ea typeface="Comic Sans MS"/>
                <a:cs typeface="Comic Sans MS"/>
                <a:sym typeface="Comic Sans MS"/>
              </a:rPr>
              <a:t>   </a:t>
            </a:r>
            <a:endParaRPr sz="1780" dirty="0">
              <a:solidFill>
                <a:srgbClr val="006600"/>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Summer 2 </a:t>
            </a:r>
            <a:r>
              <a:rPr lang="en" sz="1300" dirty="0">
                <a:solidFill>
                  <a:srgbClr val="006600"/>
                </a:solidFill>
                <a:latin typeface="Comic Sans MS"/>
                <a:ea typeface="Comic Sans MS"/>
                <a:cs typeface="Comic Sans MS"/>
                <a:sym typeface="Comic Sans MS"/>
              </a:rPr>
              <a:t>– </a:t>
            </a:r>
            <a:r>
              <a:rPr lang="en" sz="1200" dirty="0">
                <a:solidFill>
                  <a:srgbClr val="006600"/>
                </a:solidFill>
                <a:latin typeface="Comic Sans MS"/>
                <a:ea typeface="Comic Sans MS"/>
                <a:cs typeface="Comic Sans MS"/>
                <a:sym typeface="Comic Sans MS"/>
              </a:rPr>
              <a:t>Kings &amp; Queens</a:t>
            </a:r>
            <a:endParaRPr sz="1300" dirty="0">
              <a:solidFill>
                <a:srgbClr val="006600"/>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Art Focus: </a:t>
            </a:r>
            <a:r>
              <a:rPr lang="en" sz="1400" dirty="0">
                <a:solidFill>
                  <a:srgbClr val="006600"/>
                </a:solidFill>
                <a:latin typeface="Comic Sans MS"/>
                <a:ea typeface="Comic Sans MS"/>
                <a:cs typeface="Comic Sans MS"/>
                <a:sym typeface="Comic Sans MS"/>
              </a:rPr>
              <a:t>Sculpture</a:t>
            </a:r>
            <a:endPar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algn="r">
              <a:lnSpc>
                <a:spcPct val="107000"/>
              </a:lnSpc>
            </a:pPr>
            <a:r>
              <a:rPr lang="en" sz="1300" dirty="0">
                <a:solidFill>
                  <a:srgbClr val="006600"/>
                </a:solidFill>
                <a:latin typeface="Comic Sans MS"/>
                <a:ea typeface="Comic Sans MS"/>
                <a:cs typeface="Comic Sans MS"/>
                <a:sym typeface="Comic Sans MS"/>
              </a:rPr>
              <a:t>Project: 3D </a:t>
            </a:r>
            <a:r>
              <a:rPr lang="en-GB" sz="12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Clay tiles (Palaces and Castles)</a:t>
            </a:r>
          </a:p>
          <a:p>
            <a:pPr algn="r">
              <a:lnSpc>
                <a:spcPct val="107000"/>
              </a:lnSpc>
            </a:pPr>
            <a:r>
              <a:rPr lang="en-GB" sz="1200" dirty="0">
                <a:latin typeface="Comic Sans MS" panose="030F0702030302020204" pitchFamily="66" charset="0"/>
                <a:ea typeface="Calibri" panose="020F0502020204030204" pitchFamily="34" charset="0"/>
                <a:cs typeface="Times New Roman" panose="02020603050405020304" pitchFamily="18" charset="0"/>
              </a:rPr>
              <a:t> </a:t>
            </a:r>
            <a:endParaRPr lang="en-GB" sz="1300" b="1" dirty="0">
              <a:solidFill>
                <a:srgbClr val="006600"/>
              </a:solidFill>
              <a:latin typeface="Comic Sans MS" panose="030F0702030302020204" pitchFamily="66" charset="0"/>
              <a:ea typeface="Comic Sans MS"/>
              <a:cs typeface="Comic Sans MS"/>
              <a:sym typeface="Comic Sans MS"/>
            </a:endParaRPr>
          </a:p>
        </p:txBody>
      </p:sp>
      <p:sp>
        <p:nvSpPr>
          <p:cNvPr id="4" name="Google Shape;157;p18">
            <a:extLst>
              <a:ext uri="{FF2B5EF4-FFF2-40B4-BE49-F238E27FC236}">
                <a16:creationId xmlns:a16="http://schemas.microsoft.com/office/drawing/2014/main" id="{403BCE9B-8487-47EB-A989-ED7D1A644591}"/>
              </a:ext>
            </a:extLst>
          </p:cNvPr>
          <p:cNvSpPr txBox="1"/>
          <p:nvPr/>
        </p:nvSpPr>
        <p:spPr>
          <a:xfrm>
            <a:off x="703455" y="3508734"/>
            <a:ext cx="7696975" cy="1302119"/>
          </a:xfrm>
          <a:prstGeom prst="rect">
            <a:avLst/>
          </a:prstGeom>
          <a:noFill/>
          <a:ln>
            <a:noFill/>
          </a:ln>
        </p:spPr>
        <p:txBody>
          <a:bodyPr spcFirstLastPara="1" wrap="square" lIns="99044" tIns="99044" rIns="99044" bIns="99044" anchor="t" anchorCtr="0">
            <a:spAutoFit/>
          </a:bodyPr>
          <a:lstStyle/>
          <a:p>
            <a:r>
              <a:rPr lang="en" sz="1780" b="1" dirty="0">
                <a:solidFill>
                  <a:srgbClr val="38761D"/>
                </a:solidFill>
                <a:latin typeface="Comic Sans MS"/>
                <a:ea typeface="Comic Sans MS"/>
                <a:cs typeface="Comic Sans MS"/>
                <a:sym typeface="Comic Sans MS"/>
              </a:rPr>
              <a:t>Newbald Primary School : Year 3 &amp; 4 Art</a:t>
            </a:r>
            <a:r>
              <a:rPr lang="en" sz="1780" dirty="0">
                <a:solidFill>
                  <a:srgbClr val="38761D"/>
                </a:solidFill>
                <a:latin typeface="Comic Sans MS"/>
                <a:ea typeface="Comic Sans MS"/>
                <a:cs typeface="Comic Sans MS"/>
                <a:sym typeface="Comic Sans MS"/>
              </a:rPr>
              <a:t>   </a:t>
            </a:r>
            <a:endParaRPr sz="1780" dirty="0">
              <a:solidFill>
                <a:srgbClr val="38761D"/>
              </a:solidFill>
              <a:latin typeface="Comic Sans MS"/>
              <a:ea typeface="Comic Sans MS"/>
              <a:cs typeface="Comic Sans MS"/>
              <a:sym typeface="Comic Sans MS"/>
            </a:endParaRPr>
          </a:p>
          <a:p>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Summer 2 </a:t>
            </a:r>
            <a:r>
              <a:rPr lang="en" sz="1300" dirty="0">
                <a:solidFill>
                  <a:srgbClr val="006600"/>
                </a:solidFill>
                <a:latin typeface="Comic Sans MS"/>
                <a:ea typeface="Comic Sans MS"/>
                <a:cs typeface="Comic Sans MS"/>
                <a:sym typeface="Comic Sans MS"/>
              </a:rPr>
              <a:t>– </a:t>
            </a:r>
            <a:r>
              <a:rPr lang="en-GB" sz="1300" dirty="0">
                <a:solidFill>
                  <a:srgbClr val="006600"/>
                </a:solidFill>
                <a:latin typeface="Comic Sans MS"/>
                <a:ea typeface="Comic Sans MS"/>
                <a:cs typeface="Comic Sans MS"/>
                <a:sym typeface="Comic Sans MS"/>
              </a:rPr>
              <a:t>Middle Ages</a:t>
            </a:r>
            <a:endParaRPr sz="1300" dirty="0">
              <a:solidFill>
                <a:srgbClr val="006600"/>
              </a:solidFill>
              <a:latin typeface="Comic Sans MS"/>
              <a:ea typeface="Comic Sans MS"/>
              <a:cs typeface="Comic Sans MS"/>
              <a:sym typeface="Comic Sans MS"/>
            </a:endParaRPr>
          </a:p>
          <a:p>
            <a:pPr>
              <a:lnSpc>
                <a:spcPct val="107000"/>
              </a:lnSpc>
            </a:pPr>
            <a:r>
              <a:rPr lang="en" sz="1300" dirty="0">
                <a:solidFill>
                  <a:srgbClr val="006600"/>
                </a:solidFill>
                <a:latin typeface="Comic Sans MS"/>
                <a:ea typeface="Comic Sans MS"/>
                <a:cs typeface="Comic Sans MS"/>
                <a:sym typeface="Comic Sans MS"/>
              </a:rPr>
              <a:t>Art Focus: </a:t>
            </a:r>
            <a:r>
              <a:rPr lang="en-GB" sz="1300" dirty="0">
                <a:solidFill>
                  <a:srgbClr val="006600"/>
                </a:solidFill>
                <a:latin typeface="Comic Sans MS"/>
                <a:ea typeface="Comic Sans MS"/>
                <a:cs typeface="Comic Sans MS"/>
                <a:sym typeface="Comic Sans MS"/>
              </a:rPr>
              <a:t>Drawing &amp; Printing</a:t>
            </a:r>
            <a:endPar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pPr>
            <a:r>
              <a:rPr lang="en" sz="1300" dirty="0">
                <a:solidFill>
                  <a:srgbClr val="006600"/>
                </a:solidFill>
                <a:latin typeface="Comic Sans MS"/>
                <a:ea typeface="Comic Sans MS"/>
                <a:cs typeface="Comic Sans MS"/>
                <a:sym typeface="Comic Sans MS"/>
              </a:rPr>
              <a:t>Project: </a:t>
            </a:r>
            <a:r>
              <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Bayeux Tapestry Drawing &amp; Printing</a:t>
            </a:r>
          </a:p>
          <a:p>
            <a:endParaRPr sz="1300" dirty="0">
              <a:solidFill>
                <a:srgbClr val="38761D"/>
              </a:solidFill>
              <a:latin typeface="Comic Sans MS"/>
              <a:ea typeface="Comic Sans MS"/>
              <a:cs typeface="Comic Sans MS"/>
              <a:sym typeface="Comic Sans MS"/>
            </a:endParaRPr>
          </a:p>
        </p:txBody>
      </p:sp>
      <p:sp>
        <p:nvSpPr>
          <p:cNvPr id="5" name="Google Shape;157;p18">
            <a:extLst>
              <a:ext uri="{FF2B5EF4-FFF2-40B4-BE49-F238E27FC236}">
                <a16:creationId xmlns:a16="http://schemas.microsoft.com/office/drawing/2014/main" id="{FFE0DA72-8653-4A9B-AEDD-0A0A56A3CD64}"/>
              </a:ext>
            </a:extLst>
          </p:cNvPr>
          <p:cNvSpPr txBox="1"/>
          <p:nvPr/>
        </p:nvSpPr>
        <p:spPr>
          <a:xfrm>
            <a:off x="1505567" y="4695868"/>
            <a:ext cx="7696975" cy="1318918"/>
          </a:xfrm>
          <a:prstGeom prst="rect">
            <a:avLst/>
          </a:prstGeom>
          <a:noFill/>
          <a:ln>
            <a:noFill/>
          </a:ln>
        </p:spPr>
        <p:txBody>
          <a:bodyPr spcFirstLastPara="1" wrap="square" lIns="99044" tIns="99044" rIns="99044" bIns="99044" anchor="t" anchorCtr="0">
            <a:spAutoFit/>
          </a:bodyPr>
          <a:lstStyle/>
          <a:p>
            <a:pPr algn="r"/>
            <a:r>
              <a:rPr lang="en" sz="1780" b="1" dirty="0">
                <a:solidFill>
                  <a:srgbClr val="006600"/>
                </a:solidFill>
                <a:latin typeface="Comic Sans MS"/>
                <a:ea typeface="Comic Sans MS"/>
                <a:cs typeface="Comic Sans MS"/>
                <a:sym typeface="Comic Sans MS"/>
              </a:rPr>
              <a:t>Newbald Primary School : Year 5 &amp; 6 Art</a:t>
            </a:r>
          </a:p>
          <a:p>
            <a:pPr algn="r"/>
            <a:r>
              <a:rPr lang="en" sz="1300" dirty="0">
                <a:solidFill>
                  <a:srgbClr val="006600"/>
                </a:solidFill>
                <a:latin typeface="Comic Sans MS"/>
                <a:ea typeface="Comic Sans MS"/>
                <a:cs typeface="Comic Sans MS"/>
                <a:sym typeface="Comic Sans MS"/>
              </a:rPr>
              <a:t>Term: </a:t>
            </a:r>
            <a:r>
              <a:rPr lang="en-GB" sz="1300" dirty="0">
                <a:solidFill>
                  <a:srgbClr val="006600"/>
                </a:solidFill>
                <a:latin typeface="Comic Sans MS"/>
                <a:ea typeface="Comic Sans MS"/>
                <a:cs typeface="Comic Sans MS"/>
                <a:sym typeface="Comic Sans MS"/>
              </a:rPr>
              <a:t>Summer 1&amp;2 </a:t>
            </a:r>
            <a:r>
              <a:rPr lang="en" sz="1300" dirty="0">
                <a:solidFill>
                  <a:srgbClr val="006600"/>
                </a:solidFill>
                <a:latin typeface="Comic Sans MS"/>
                <a:ea typeface="Comic Sans MS"/>
                <a:cs typeface="Comic Sans MS"/>
                <a:sym typeface="Comic Sans MS"/>
              </a:rPr>
              <a:t>– </a:t>
            </a:r>
            <a:r>
              <a:rPr lang="en-GB" sz="1300" dirty="0">
                <a:solidFill>
                  <a:srgbClr val="006600"/>
                </a:solidFill>
                <a:latin typeface="Comic Sans MS"/>
                <a:ea typeface="Comic Sans MS"/>
                <a:cs typeface="Comic Sans MS"/>
                <a:sym typeface="Comic Sans MS"/>
              </a:rPr>
              <a:t>Mayan Civilisation &amp; Maps &amp; Rivers</a:t>
            </a:r>
            <a:endParaRPr sz="1300" dirty="0">
              <a:solidFill>
                <a:srgbClr val="006600"/>
              </a:solidFill>
              <a:latin typeface="Comic Sans MS"/>
              <a:ea typeface="Comic Sans MS"/>
              <a:cs typeface="Comic Sans MS"/>
              <a:sym typeface="Comic Sans MS"/>
            </a:endParaRPr>
          </a:p>
          <a:p>
            <a:pPr algn="r">
              <a:lnSpc>
                <a:spcPct val="107000"/>
              </a:lnSpc>
            </a:pPr>
            <a:r>
              <a:rPr lang="en" sz="1300" dirty="0">
                <a:solidFill>
                  <a:srgbClr val="006600"/>
                </a:solidFill>
                <a:latin typeface="Comic Sans MS"/>
                <a:ea typeface="Comic Sans MS"/>
                <a:cs typeface="Comic Sans MS"/>
                <a:sym typeface="Comic Sans MS"/>
              </a:rPr>
              <a:t>Art Focus: </a:t>
            </a:r>
            <a:r>
              <a:rPr lang="en-GB" sz="1300" dirty="0">
                <a:solidFill>
                  <a:srgbClr val="006600"/>
                </a:solidFill>
                <a:latin typeface="Comic Sans MS"/>
                <a:ea typeface="Comic Sans MS"/>
                <a:cs typeface="Comic Sans MS"/>
                <a:sym typeface="Comic Sans MS"/>
              </a:rPr>
              <a:t>Printing</a:t>
            </a:r>
          </a:p>
          <a:p>
            <a:pPr algn="r"/>
            <a:r>
              <a:rPr lang="en" sz="1300" dirty="0">
                <a:solidFill>
                  <a:srgbClr val="006600"/>
                </a:solidFill>
                <a:latin typeface="Comic Sans MS" panose="030F0702030302020204" pitchFamily="66" charset="0"/>
                <a:ea typeface="Comic Sans MS"/>
                <a:cs typeface="Comic Sans MS"/>
                <a:sym typeface="Comic Sans MS"/>
              </a:rPr>
              <a:t>Project: </a:t>
            </a:r>
            <a:r>
              <a:rPr lang="en-GB"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String / Lino Printing</a:t>
            </a:r>
          </a:p>
          <a:p>
            <a:pPr algn="r"/>
            <a:endParaRPr sz="1500" b="1" dirty="0">
              <a:solidFill>
                <a:srgbClr val="006600"/>
              </a:solidFill>
              <a:latin typeface="Comic Sans MS" panose="030F0702030302020204" pitchFamily="66" charset="0"/>
              <a:ea typeface="Comic Sans MS"/>
              <a:cs typeface="Comic Sans MS"/>
              <a:sym typeface="Comic Sans MS"/>
            </a:endParaRPr>
          </a:p>
        </p:txBody>
      </p:sp>
      <p:sp>
        <p:nvSpPr>
          <p:cNvPr id="6" name="Google Shape;157;p18">
            <a:extLst>
              <a:ext uri="{FF2B5EF4-FFF2-40B4-BE49-F238E27FC236}">
                <a16:creationId xmlns:a16="http://schemas.microsoft.com/office/drawing/2014/main" id="{642BC2B1-B30D-4850-8DE1-7DDEEA121420}"/>
              </a:ext>
            </a:extLst>
          </p:cNvPr>
          <p:cNvSpPr txBox="1"/>
          <p:nvPr/>
        </p:nvSpPr>
        <p:spPr>
          <a:xfrm>
            <a:off x="703456" y="1422969"/>
            <a:ext cx="7696975" cy="888031"/>
          </a:xfrm>
          <a:prstGeom prst="rect">
            <a:avLst/>
          </a:prstGeom>
          <a:noFill/>
          <a:ln>
            <a:noFill/>
          </a:ln>
        </p:spPr>
        <p:txBody>
          <a:bodyPr spcFirstLastPara="1" wrap="square" lIns="99044" tIns="99044" rIns="99044" bIns="99044" anchor="t" anchorCtr="0">
            <a:spAutoFit/>
          </a:bodyPr>
          <a:lstStyle/>
          <a:p>
            <a:r>
              <a:rPr lang="en" sz="1780" b="1" dirty="0">
                <a:solidFill>
                  <a:srgbClr val="38761D"/>
                </a:solidFill>
                <a:latin typeface="Comic Sans MS" panose="030F0702030302020204" pitchFamily="66" charset="0"/>
                <a:ea typeface="Comic Sans MS"/>
                <a:cs typeface="Comic Sans MS"/>
                <a:sym typeface="Comic Sans MS"/>
              </a:rPr>
              <a:t>Newbald Primary School : </a:t>
            </a:r>
            <a:r>
              <a:rPr lang="en-GB" sz="1780" b="1" dirty="0">
                <a:solidFill>
                  <a:srgbClr val="38761D"/>
                </a:solidFill>
                <a:latin typeface="Comic Sans MS" panose="030F0702030302020204" pitchFamily="66" charset="0"/>
                <a:ea typeface="Comic Sans MS"/>
                <a:cs typeface="Comic Sans MS"/>
                <a:sym typeface="Comic Sans MS"/>
              </a:rPr>
              <a:t>Nursery &amp; Reception</a:t>
            </a:r>
            <a:r>
              <a:rPr lang="en" sz="1780" b="1" dirty="0">
                <a:solidFill>
                  <a:srgbClr val="38761D"/>
                </a:solidFill>
                <a:latin typeface="Comic Sans MS" panose="030F0702030302020204" pitchFamily="66" charset="0"/>
                <a:ea typeface="Comic Sans MS"/>
                <a:cs typeface="Comic Sans MS"/>
                <a:sym typeface="Comic Sans MS"/>
              </a:rPr>
              <a:t> Art</a:t>
            </a:r>
            <a:r>
              <a:rPr lang="en" sz="1780" dirty="0">
                <a:solidFill>
                  <a:srgbClr val="38761D"/>
                </a:solidFill>
                <a:latin typeface="Comic Sans MS" panose="030F0702030302020204" pitchFamily="66" charset="0"/>
                <a:ea typeface="Comic Sans MS"/>
                <a:cs typeface="Comic Sans MS"/>
                <a:sym typeface="Comic Sans MS"/>
              </a:rPr>
              <a:t>   </a:t>
            </a:r>
            <a:endParaRPr sz="1780" dirty="0">
              <a:solidFill>
                <a:srgbClr val="38761D"/>
              </a:solidFill>
              <a:latin typeface="Comic Sans MS" panose="030F0702030302020204" pitchFamily="66" charset="0"/>
              <a:ea typeface="Comic Sans MS"/>
              <a:cs typeface="Comic Sans MS"/>
              <a:sym typeface="Comic Sans MS"/>
            </a:endParaRPr>
          </a:p>
          <a:p>
            <a:pPr>
              <a:lnSpc>
                <a:spcPct val="107000"/>
              </a:lnSpc>
            </a:pPr>
            <a:r>
              <a:rPr lang="en" sz="1300" dirty="0">
                <a:solidFill>
                  <a:srgbClr val="006600"/>
                </a:solidFill>
                <a:latin typeface="Comic Sans MS" panose="030F0702030302020204" pitchFamily="66" charset="0"/>
                <a:ea typeface="Comic Sans MS"/>
                <a:cs typeface="Comic Sans MS"/>
                <a:sym typeface="Comic Sans MS"/>
              </a:rPr>
              <a:t>Term: </a:t>
            </a:r>
            <a:r>
              <a:rPr lang="en-GB" sz="1300" dirty="0">
                <a:solidFill>
                  <a:srgbClr val="006600"/>
                </a:solidFill>
                <a:latin typeface="Comic Sans MS" panose="030F0702030302020204" pitchFamily="66" charset="0"/>
                <a:ea typeface="Comic Sans MS"/>
                <a:cs typeface="Comic Sans MS"/>
                <a:sym typeface="Comic Sans MS"/>
              </a:rPr>
              <a:t>Summer 2 </a:t>
            </a:r>
            <a:r>
              <a:rPr lang="en" sz="1300" dirty="0">
                <a:solidFill>
                  <a:srgbClr val="006600"/>
                </a:solidFill>
                <a:latin typeface="Comic Sans MS" panose="030F0702030302020204" pitchFamily="66" charset="0"/>
                <a:ea typeface="Comic Sans MS"/>
                <a:cs typeface="Comic Sans MS"/>
                <a:sym typeface="Comic Sans MS"/>
              </a:rPr>
              <a:t>– </a:t>
            </a:r>
            <a:r>
              <a:rPr lang="en-US" sz="13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Beside the Seaside</a:t>
            </a:r>
          </a:p>
          <a:p>
            <a:r>
              <a:rPr lang="en" sz="1300" dirty="0">
                <a:solidFill>
                  <a:srgbClr val="006600"/>
                </a:solidFill>
                <a:latin typeface="Comic Sans MS" panose="030F0702030302020204" pitchFamily="66" charset="0"/>
                <a:ea typeface="Comic Sans MS"/>
                <a:cs typeface="Comic Sans MS"/>
                <a:sym typeface="Comic Sans MS"/>
              </a:rPr>
              <a:t>Project: </a:t>
            </a:r>
            <a:r>
              <a:rPr lang="en-GB" sz="1300" dirty="0">
                <a:solidFill>
                  <a:srgbClr val="006600"/>
                </a:solidFill>
                <a:latin typeface="Comic Sans MS" panose="030F0702030302020204" pitchFamily="66" charset="0"/>
                <a:ea typeface="Comic Sans MS"/>
                <a:cs typeface="Comic Sans MS"/>
                <a:sym typeface="Comic Sans MS"/>
              </a:rPr>
              <a:t>Various activities linked to the development matters learning goals</a:t>
            </a:r>
            <a:endParaRPr sz="1300" dirty="0">
              <a:solidFill>
                <a:srgbClr val="006600"/>
              </a:solidFill>
              <a:latin typeface="Comic Sans MS" panose="030F0702030302020204" pitchFamily="66" charset="0"/>
              <a:ea typeface="Comic Sans MS"/>
              <a:cs typeface="Comic Sans MS"/>
              <a:sym typeface="Comic Sans MS"/>
            </a:endParaRPr>
          </a:p>
        </p:txBody>
      </p:sp>
      <p:sp>
        <p:nvSpPr>
          <p:cNvPr id="7" name="Google Shape;157;p18">
            <a:extLst>
              <a:ext uri="{FF2B5EF4-FFF2-40B4-BE49-F238E27FC236}">
                <a16:creationId xmlns:a16="http://schemas.microsoft.com/office/drawing/2014/main" id="{72A6959A-23B3-4555-927B-C8E5AD927C5E}"/>
              </a:ext>
            </a:extLst>
          </p:cNvPr>
          <p:cNvSpPr txBox="1"/>
          <p:nvPr/>
        </p:nvSpPr>
        <p:spPr>
          <a:xfrm>
            <a:off x="1755706" y="543175"/>
            <a:ext cx="6751800" cy="569354"/>
          </a:xfrm>
          <a:prstGeom prst="rect">
            <a:avLst/>
          </a:prstGeom>
          <a:noFill/>
          <a:ln>
            <a:noFill/>
          </a:ln>
        </p:spPr>
        <p:txBody>
          <a:bodyPr spcFirstLastPara="1" wrap="square" lIns="99044" tIns="99044" rIns="99044" bIns="99044" anchor="t" anchorCtr="0">
            <a:spAutoFit/>
          </a:bodyPr>
          <a:lstStyle/>
          <a:p>
            <a:pPr algn="ctr"/>
            <a:r>
              <a:rPr lang="en" sz="2400" u="sng" dirty="0">
                <a:solidFill>
                  <a:schemeClr val="tx1"/>
                </a:solidFill>
                <a:latin typeface="Coffee Extra" pitchFamily="50" charset="0"/>
                <a:ea typeface="Comic Sans MS"/>
                <a:cs typeface="Comic Sans MS"/>
                <a:sym typeface="Comic Sans MS"/>
              </a:rPr>
              <a:t>Newbald Primary School : </a:t>
            </a:r>
            <a:r>
              <a:rPr lang="en-GB" sz="2400" u="sng" dirty="0">
                <a:solidFill>
                  <a:schemeClr val="tx1"/>
                </a:solidFill>
                <a:latin typeface="Coffee Extra" pitchFamily="50" charset="0"/>
                <a:ea typeface="Comic Sans MS"/>
                <a:cs typeface="Comic Sans MS"/>
                <a:sym typeface="Comic Sans MS"/>
              </a:rPr>
              <a:t>Summer 2 - Art</a:t>
            </a:r>
            <a:endParaRPr sz="2400" u="sng" dirty="0">
              <a:solidFill>
                <a:schemeClr val="tx1"/>
              </a:solidFill>
              <a:latin typeface="Coffee Extra" pitchFamily="50" charset="0"/>
              <a:ea typeface="Comic Sans MS"/>
              <a:cs typeface="Comic Sans MS"/>
              <a:sym typeface="Comic Sans MS"/>
            </a:endParaRPr>
          </a:p>
        </p:txBody>
      </p:sp>
      <p:pic>
        <p:nvPicPr>
          <p:cNvPr id="12" name="Picture 11">
            <a:extLst>
              <a:ext uri="{FF2B5EF4-FFF2-40B4-BE49-F238E27FC236}">
                <a16:creationId xmlns:a16="http://schemas.microsoft.com/office/drawing/2014/main" id="{759D2504-F7CE-4899-9723-7B66CD3FFE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6067" y="604493"/>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1" name="Picture 2" descr="Each year I hand print linocut Christmas cards. This year I've went when an  alternative design. Calling this a Mayan 'advent' Calendar. : r/printmaking">
            <a:extLst>
              <a:ext uri="{FF2B5EF4-FFF2-40B4-BE49-F238E27FC236}">
                <a16:creationId xmlns:a16="http://schemas.microsoft.com/office/drawing/2014/main" id="{F14841BB-8517-D143-D258-0481A68641AE}"/>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t="13430" b="14771"/>
          <a:stretch/>
        </p:blipFill>
        <p:spPr bwMode="auto">
          <a:xfrm>
            <a:off x="2809723" y="4706468"/>
            <a:ext cx="1321985" cy="13021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C6DD290-1D1C-186B-E2B3-0BA99638A86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03455" y="4665549"/>
            <a:ext cx="1860451" cy="13921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Primary Resources - KS2, KS1, Early Years (EYFS) KS3, KS4, Twinkl">
            <a:extLst>
              <a:ext uri="{FF2B5EF4-FFF2-40B4-BE49-F238E27FC236}">
                <a16:creationId xmlns:a16="http://schemas.microsoft.com/office/drawing/2014/main" id="{C5C600A0-4FFE-3C27-1B9D-B49F5784A179}"/>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956612" y="1099363"/>
            <a:ext cx="1850098" cy="13890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1" descr="Art. Paper. Scissors. Glue!: Ceramic Slab Castles | Clay art projects,  Elementary art projects, Camping art">
            <a:extLst>
              <a:ext uri="{FF2B5EF4-FFF2-40B4-BE49-F238E27FC236}">
                <a16:creationId xmlns:a16="http://schemas.microsoft.com/office/drawing/2014/main" id="{75CC04C1-6B77-3563-1240-FB13526C02EF}"/>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949389" y="2321600"/>
            <a:ext cx="842682" cy="11952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2" descr="Ceramics 1. Lesson plans for beginner Ceramics program.">
            <a:extLst>
              <a:ext uri="{FF2B5EF4-FFF2-40B4-BE49-F238E27FC236}">
                <a16:creationId xmlns:a16="http://schemas.microsoft.com/office/drawing/2014/main" id="{4F215531-67E0-A8FE-FAF6-F383F5C185F4}"/>
              </a:ext>
            </a:extLst>
          </p:cNvPr>
          <p:cNvPicPr>
            <a:picLocks noChangeAspect="1" noChangeArrowheads="1"/>
          </p:cNvPicPr>
          <p:nvPr/>
        </p:nvPicPr>
        <p:blipFill rotWithShape="1">
          <a:blip r:embed="rId8">
            <a:extLst>
              <a:ext uri="{28A0092B-C50C-407E-A947-70E740481C1C}">
                <a14:useLocalDpi xmlns:a14="http://schemas.microsoft.com/office/drawing/2010/main"/>
              </a:ext>
            </a:extLst>
          </a:blip>
          <a:srcRect b="25584"/>
          <a:stretch/>
        </p:blipFill>
        <p:spPr bwMode="auto">
          <a:xfrm>
            <a:off x="703455" y="2365392"/>
            <a:ext cx="2080520" cy="11611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F125DEF0-CC36-7B83-7CD6-E72C8545E522}"/>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t="19295" r="13031" b="13882"/>
          <a:stretch>
            <a:fillRect/>
          </a:stretch>
        </p:blipFill>
        <p:spPr bwMode="auto">
          <a:xfrm>
            <a:off x="7149580" y="3631747"/>
            <a:ext cx="1954305" cy="10010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6F85E03B-730A-6446-5731-1262417BF56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564141" y="3610107"/>
            <a:ext cx="1392471" cy="1044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1404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FA6F0D-42F0-4352-94E1-E0133F5840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8" name="Picture 7" descr="A yellow rectangular object with black border&#10;&#10;Description automatically generated">
            <a:extLst>
              <a:ext uri="{FF2B5EF4-FFF2-40B4-BE49-F238E27FC236}">
                <a16:creationId xmlns:a16="http://schemas.microsoft.com/office/drawing/2014/main" id="{86D5F13B-A524-BA61-134D-B4ABAD4FC8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763" y="-206190"/>
            <a:ext cx="10207304" cy="7266223"/>
          </a:xfrm>
          <a:prstGeom prst="rect">
            <a:avLst/>
          </a:prstGeom>
        </p:spPr>
      </p:pic>
      <p:sp>
        <p:nvSpPr>
          <p:cNvPr id="3" name="Google Shape;157;p18">
            <a:extLst>
              <a:ext uri="{FF2B5EF4-FFF2-40B4-BE49-F238E27FC236}">
                <a16:creationId xmlns:a16="http://schemas.microsoft.com/office/drawing/2014/main" id="{A3E6ECED-72A9-4855-BAFF-07F8514AFC0E}"/>
              </a:ext>
            </a:extLst>
          </p:cNvPr>
          <p:cNvSpPr txBox="1"/>
          <p:nvPr/>
        </p:nvSpPr>
        <p:spPr>
          <a:xfrm>
            <a:off x="643394" y="446942"/>
            <a:ext cx="7696975" cy="2124204"/>
          </a:xfrm>
          <a:prstGeom prst="rect">
            <a:avLst/>
          </a:prstGeom>
          <a:noFill/>
          <a:ln>
            <a:noFill/>
          </a:ln>
        </p:spPr>
        <p:txBody>
          <a:bodyPr spcFirstLastPara="1" wrap="square" lIns="99044" tIns="99044" rIns="99044" bIns="99044" anchor="t" anchorCtr="0">
            <a:spAutoFit/>
          </a:bodyPr>
          <a:lstStyle/>
          <a:p>
            <a:r>
              <a:rPr lang="en-US" sz="2800" b="1" dirty="0">
                <a:solidFill>
                  <a:srgbClr val="006600"/>
                </a:solidFill>
                <a:latin typeface="Comic Sans MS"/>
                <a:ea typeface="Comic Sans MS"/>
                <a:cs typeface="Comic Sans MS"/>
                <a:sym typeface="Comic Sans MS"/>
              </a:rPr>
              <a:t>Newbald Primary School : Year 1 &amp; 2 Art</a:t>
            </a:r>
            <a:r>
              <a:rPr lang="en-US" sz="2800" dirty="0">
                <a:solidFill>
                  <a:srgbClr val="006600"/>
                </a:solidFill>
                <a:latin typeface="Comic Sans MS"/>
                <a:ea typeface="Comic Sans MS"/>
                <a:cs typeface="Comic Sans MS"/>
                <a:sym typeface="Comic Sans MS"/>
              </a:rPr>
              <a:t>   </a:t>
            </a:r>
          </a:p>
          <a:p>
            <a:pPr>
              <a:lnSpc>
                <a:spcPct val="107000"/>
              </a:lnSpc>
            </a:pPr>
            <a:r>
              <a:rPr lang="en-US" sz="2400" dirty="0">
                <a:solidFill>
                  <a:srgbClr val="006600"/>
                </a:solidFill>
                <a:latin typeface="Comic Sans MS"/>
                <a:ea typeface="Comic Sans MS"/>
                <a:cs typeface="Comic Sans MS"/>
                <a:sym typeface="Comic Sans MS"/>
              </a:rPr>
              <a:t>Term: Summer 2 – </a:t>
            </a:r>
            <a:r>
              <a:rPr lang="en-GB" sz="2400" dirty="0">
                <a:solidFill>
                  <a:srgbClr val="006600"/>
                </a:solidFill>
                <a:latin typeface="Comic Sans MS"/>
                <a:ea typeface="Comic Sans MS"/>
                <a:cs typeface="Comic Sans MS"/>
                <a:sym typeface="Comic Sans MS"/>
              </a:rPr>
              <a:t>Kings &amp; Queens</a:t>
            </a:r>
          </a:p>
          <a:p>
            <a:pPr>
              <a:lnSpc>
                <a:spcPct val="107000"/>
              </a:lnSpc>
            </a:pPr>
            <a:r>
              <a:rPr lang="en-US" sz="2400" dirty="0">
                <a:solidFill>
                  <a:srgbClr val="006600"/>
                </a:solidFill>
                <a:latin typeface="Comic Sans MS"/>
                <a:ea typeface="Comic Sans MS"/>
                <a:cs typeface="Comic Sans MS"/>
                <a:sym typeface="Comic Sans MS"/>
              </a:rPr>
              <a:t>Art Focus: </a:t>
            </a:r>
            <a:r>
              <a:rPr lang="en" sz="2400" dirty="0">
                <a:solidFill>
                  <a:srgbClr val="006600"/>
                </a:solidFill>
                <a:latin typeface="Comic Sans MS"/>
                <a:ea typeface="Comic Sans MS"/>
                <a:cs typeface="Comic Sans MS"/>
                <a:sym typeface="Comic Sans MS"/>
              </a:rPr>
              <a:t>Sculpture</a:t>
            </a:r>
            <a:endPar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pPr>
            <a:r>
              <a:rPr lang="en-US" sz="2400" dirty="0">
                <a:solidFill>
                  <a:srgbClr val="006600"/>
                </a:solidFill>
                <a:latin typeface="Comic Sans MS"/>
                <a:ea typeface="Comic Sans MS"/>
                <a:cs typeface="Comic Sans MS"/>
                <a:sym typeface="Comic Sans MS"/>
              </a:rPr>
              <a:t>Project: </a:t>
            </a:r>
            <a:r>
              <a:rPr lang="en" sz="2400" dirty="0">
                <a:solidFill>
                  <a:srgbClr val="006600"/>
                </a:solidFill>
                <a:latin typeface="Comic Sans MS"/>
                <a:ea typeface="Comic Sans MS"/>
                <a:cs typeface="Comic Sans MS"/>
                <a:sym typeface="Comic Sans MS"/>
              </a:rPr>
              <a:t>3D </a:t>
            </a:r>
            <a:r>
              <a:rPr lang="en-GB"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Clay tiles (Palaces and Castles)</a:t>
            </a:r>
          </a:p>
          <a:p>
            <a:endParaRPr sz="2000" dirty="0">
              <a:solidFill>
                <a:srgbClr val="38761D"/>
              </a:solidFill>
              <a:latin typeface="Coffee Extra" pitchFamily="50" charset="0"/>
              <a:ea typeface="Comic Sans MS"/>
              <a:cs typeface="Comic Sans MS"/>
              <a:sym typeface="Comic Sans MS"/>
            </a:endParaRPr>
          </a:p>
        </p:txBody>
      </p:sp>
      <p:sp>
        <p:nvSpPr>
          <p:cNvPr id="9" name="Rectangle 8">
            <a:extLst>
              <a:ext uri="{FF2B5EF4-FFF2-40B4-BE49-F238E27FC236}">
                <a16:creationId xmlns:a16="http://schemas.microsoft.com/office/drawing/2014/main" id="{96A0F6C4-5C00-CC7F-CB27-28259ED975F2}"/>
              </a:ext>
            </a:extLst>
          </p:cNvPr>
          <p:cNvSpPr/>
          <p:nvPr/>
        </p:nvSpPr>
        <p:spPr>
          <a:xfrm>
            <a:off x="456941" y="4523144"/>
            <a:ext cx="4113661" cy="1702133"/>
          </a:xfrm>
          <a:prstGeom prst="rect">
            <a:avLst/>
          </a:prstGeom>
        </p:spPr>
        <p:txBody>
          <a:bodyPr wrap="square">
            <a:spAutoFit/>
          </a:bodyPr>
          <a:lstStyle/>
          <a:p>
            <a:r>
              <a:rPr lang="en-GB" sz="1100" b="1" u="sng" dirty="0">
                <a:solidFill>
                  <a:schemeClr val="tx1"/>
                </a:solidFill>
                <a:latin typeface="Comic Sans MS" panose="030F0702030302020204" pitchFamily="66" charset="0"/>
              </a:rPr>
              <a:t>Year 1 – Sculpture Key Objectives</a:t>
            </a:r>
          </a:p>
          <a:p>
            <a:pPr marL="179388" indent="-179388">
              <a:buFont typeface="Arial" panose="020B0604020202020204" pitchFamily="34" charset="0"/>
              <a:buChar char="•"/>
            </a:pPr>
            <a:r>
              <a:rPr lang="en-GB" sz="900" dirty="0">
                <a:effectLst/>
                <a:latin typeface="Comic Sans MS" panose="030F0702030302020204" pitchFamily="66" charset="0"/>
                <a:ea typeface="Calibri" panose="020F0502020204030204" pitchFamily="34" charset="0"/>
                <a:cs typeface="Calibri" panose="020F0502020204030204" pitchFamily="34" charset="0"/>
              </a:rPr>
              <a:t>Investigate clay using pinching, rolling, twisting, stretching and coiling</a:t>
            </a:r>
          </a:p>
          <a:p>
            <a:pPr marL="179388" indent="-179388">
              <a:buFont typeface="Arial" panose="020B0604020202020204" pitchFamily="34" charset="0"/>
              <a:buChar char="•"/>
            </a:pPr>
            <a:r>
              <a:rPr lang="en-GB" sz="900" dirty="0">
                <a:latin typeface="Comic Sans MS" panose="030F0702030302020204" pitchFamily="66" charset="0"/>
                <a:ea typeface="Calibri" panose="020F0502020204030204" pitchFamily="34" charset="0"/>
                <a:cs typeface="Calibri" panose="020F0502020204030204" pitchFamily="34" charset="0"/>
              </a:rPr>
              <a:t>E</a:t>
            </a:r>
            <a:r>
              <a:rPr lang="en-GB" sz="900" dirty="0">
                <a:effectLst/>
                <a:latin typeface="Comic Sans MS" panose="030F0702030302020204" pitchFamily="66" charset="0"/>
                <a:ea typeface="Calibri" panose="020F0502020204030204" pitchFamily="34" charset="0"/>
                <a:cs typeface="Calibri" panose="020F0502020204030204" pitchFamily="34" charset="0"/>
              </a:rPr>
              <a:t>xperiment with constructing and joining (clay)</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buFont typeface="Arial" panose="020B0604020202020204" pitchFamily="34" charset="0"/>
              <a:buChar char="•"/>
            </a:pPr>
            <a:r>
              <a:rPr lang="en-GB" sz="900" dirty="0">
                <a:effectLst/>
                <a:latin typeface="Comic Sans MS" panose="030F0702030302020204" pitchFamily="66" charset="0"/>
                <a:ea typeface="Calibri" panose="020F0502020204030204" pitchFamily="34" charset="0"/>
                <a:cs typeface="Calibri" panose="020F0502020204030204" pitchFamily="34" charset="0"/>
              </a:rPr>
              <a:t>To know two or more methods for manipulating clay (e.g.: pinch, roll, twist, stretch, coil)</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r>
              <a:rPr lang="en-GB" sz="1100" b="1" u="sng" dirty="0">
                <a:solidFill>
                  <a:schemeClr val="tx1"/>
                </a:solidFill>
                <a:latin typeface="Comic Sans MS" panose="030F0702030302020204" pitchFamily="66" charset="0"/>
              </a:rPr>
              <a:t>Year 1 – Famous Artists Key Objectives</a:t>
            </a:r>
          </a:p>
          <a:p>
            <a:pPr marL="179388" indent="-179388">
              <a:lnSpc>
                <a:spcPct val="107000"/>
              </a:lnSpc>
              <a:buFont typeface="Arial" panose="020B0604020202020204" pitchFamily="34" charset="0"/>
              <a:buChar char="•"/>
            </a:pP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Describe the work of famous, notable artists and designers</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lnSpc>
                <a:spcPct val="107000"/>
              </a:lnSpc>
              <a:buFont typeface="Arial" panose="020B0604020202020204" pitchFamily="34" charset="0"/>
              <a:buChar char="•"/>
            </a:pP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Express an opinion on the work of famous, notable</a:t>
            </a:r>
            <a:r>
              <a:rPr lang="en-GB" sz="900" spc="-1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artists;</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lnSpc>
                <a:spcPct val="107000"/>
              </a:lnSpc>
              <a:buFont typeface="Arial" panose="020B0604020202020204" pitchFamily="34" charset="0"/>
              <a:buChar char="•"/>
            </a:pP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Use inspiration from famous, notable artists to create their own work and</a:t>
            </a:r>
            <a:r>
              <a:rPr lang="en-GB" sz="900" spc="-25"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compare.</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68580">
              <a:lnSpc>
                <a:spcPct val="107000"/>
              </a:lnSpc>
            </a:pPr>
            <a:endParaRPr lang="en-GB" sz="800" dirty="0">
              <a:latin typeface="Comic Sans MS" panose="030F0702030302020204" pitchFamily="66" charset="0"/>
              <a:ea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59C38EF1-AD13-47FE-BE98-BD4F5DD78C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83762" y="759086"/>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 name="Picture 6">
            <a:extLst>
              <a:ext uri="{FF2B5EF4-FFF2-40B4-BE49-F238E27FC236}">
                <a16:creationId xmlns:a16="http://schemas.microsoft.com/office/drawing/2014/main" id="{515848CD-3EBF-8DAD-5860-A514057780F2}"/>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11642" t="11071" r="9147" b="7881"/>
          <a:stretch/>
        </p:blipFill>
        <p:spPr bwMode="auto">
          <a:xfrm rot="16200000">
            <a:off x="782015" y="2315984"/>
            <a:ext cx="1400991" cy="19113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13FC7378-5409-AA71-5A50-DC67E845B39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953000" y="2452018"/>
            <a:ext cx="1783976" cy="1668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 name="Picture 10" descr="How to Draw a Castle (Easy Step by Step) - Art by Ro">
            <a:extLst>
              <a:ext uri="{FF2B5EF4-FFF2-40B4-BE49-F238E27FC236}">
                <a16:creationId xmlns:a16="http://schemas.microsoft.com/office/drawing/2014/main" id="{5B6E2344-7871-C1D6-FDD4-C0D4F915CCA7}"/>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851027" y="2603767"/>
            <a:ext cx="1726876" cy="1219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Picture 12" descr="Art. Paper. Scissors. Glue!: Ceramic Slab Castles | Clay art projects,  Elementary art projects, Camping art">
            <a:extLst>
              <a:ext uri="{FF2B5EF4-FFF2-40B4-BE49-F238E27FC236}">
                <a16:creationId xmlns:a16="http://schemas.microsoft.com/office/drawing/2014/main" id="{530CA457-D3E7-F9B7-FBF6-D8FE688EEFC1}"/>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185602" y="1699671"/>
            <a:ext cx="1932029" cy="27404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02F4863C-C2CB-054F-711D-4886F58BCA12}"/>
              </a:ext>
            </a:extLst>
          </p:cNvPr>
          <p:cNvSpPr/>
          <p:nvPr/>
        </p:nvSpPr>
        <p:spPr>
          <a:xfrm>
            <a:off x="4662984" y="4479388"/>
            <a:ext cx="4454647" cy="1840632"/>
          </a:xfrm>
          <a:prstGeom prst="rect">
            <a:avLst/>
          </a:prstGeom>
        </p:spPr>
        <p:txBody>
          <a:bodyPr wrap="square">
            <a:spAutoFit/>
          </a:bodyPr>
          <a:lstStyle/>
          <a:p>
            <a:r>
              <a:rPr lang="en-GB" sz="1100" b="1" u="sng" dirty="0">
                <a:solidFill>
                  <a:schemeClr val="tx1"/>
                </a:solidFill>
                <a:latin typeface="Comic Sans MS" panose="030F0702030302020204" pitchFamily="66" charset="0"/>
              </a:rPr>
              <a:t>Year 2 – Sculpture Key Objectives</a:t>
            </a:r>
          </a:p>
          <a:p>
            <a:pPr indent="179388">
              <a:buFont typeface="Arial" panose="020B0604020202020204" pitchFamily="34" charset="0"/>
              <a:buChar char="•"/>
              <a:tabLst>
                <a:tab pos="179388" algn="l"/>
              </a:tabLst>
            </a:pPr>
            <a:r>
              <a:rPr lang="en-GB" sz="900" dirty="0">
                <a:effectLst/>
                <a:latin typeface="Comic Sans MS" panose="030F0702030302020204" pitchFamily="66" charset="0"/>
                <a:ea typeface="Calibri" panose="020F0502020204030204" pitchFamily="34" charset="0"/>
                <a:cs typeface="Calibri" panose="020F0502020204030204" pitchFamily="34" charset="0"/>
              </a:rPr>
              <a:t>To know how to and be able to use tools details and textures to clay using </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indent="179388">
              <a:tabLst>
                <a:tab pos="179388" algn="l"/>
              </a:tabLst>
            </a:pPr>
            <a:r>
              <a:rPr lang="en-GB" sz="900" dirty="0">
                <a:effectLst/>
                <a:latin typeface="Comic Sans MS" panose="030F0702030302020204" pitchFamily="66" charset="0"/>
                <a:ea typeface="Calibri" panose="020F0502020204030204" pitchFamily="34" charset="0"/>
                <a:cs typeface="Calibri" panose="020F0502020204030204" pitchFamily="34" charset="0"/>
              </a:rPr>
              <a:t>tools safely </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R="93980" indent="179388">
              <a:buFont typeface="Arial" panose="020B0604020202020204" pitchFamily="34" charset="0"/>
              <a:buChar char="•"/>
              <a:tabLst>
                <a:tab pos="179388" algn="l"/>
              </a:tabLst>
            </a:pPr>
            <a:r>
              <a:rPr lang="en-GB" sz="900" dirty="0">
                <a:effectLst/>
                <a:latin typeface="Comic Sans MS" panose="030F0702030302020204" pitchFamily="66" charset="0"/>
                <a:ea typeface="Calibri" panose="020F0502020204030204" pitchFamily="34" charset="0"/>
                <a:cs typeface="Calibri" panose="020F0502020204030204" pitchFamily="34" charset="0"/>
              </a:rPr>
              <a:t>Experiment with constructing and joining natural materials (clay)</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buFont typeface="Arial" panose="020B0604020202020204" pitchFamily="34" charset="0"/>
              <a:buChar char="•"/>
              <a:tabLst>
                <a:tab pos="179388" algn="l"/>
              </a:tabLst>
            </a:pPr>
            <a:r>
              <a:rPr lang="en-GB" sz="900" dirty="0">
                <a:effectLst/>
                <a:latin typeface="Comic Sans MS" panose="030F0702030302020204" pitchFamily="66" charset="0"/>
                <a:ea typeface="Calibri" panose="020F0502020204030204" pitchFamily="34" charset="0"/>
              </a:rPr>
              <a:t>Look at sculptures by known artists and objects (castles &amp; palaces) as starting points for own work </a:t>
            </a:r>
          </a:p>
          <a:p>
            <a:r>
              <a:rPr lang="en-GB" sz="1100" b="1" u="sng" dirty="0">
                <a:solidFill>
                  <a:schemeClr val="tx1"/>
                </a:solidFill>
                <a:latin typeface="Comic Sans MS" panose="030F0702030302020204" pitchFamily="66" charset="0"/>
              </a:rPr>
              <a:t>Year 2 – Famous Artists Key Objectives</a:t>
            </a:r>
          </a:p>
          <a:p>
            <a:pPr marL="179388" indent="-179388">
              <a:lnSpc>
                <a:spcPct val="107000"/>
              </a:lnSpc>
              <a:buFont typeface="Arial" panose="020B0604020202020204" pitchFamily="34" charset="0"/>
              <a:buChar char="•"/>
            </a:pP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Describe the work of famous, notable artists and designers</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lnSpc>
                <a:spcPct val="107000"/>
              </a:lnSpc>
              <a:buFont typeface="Arial" panose="020B0604020202020204" pitchFamily="34" charset="0"/>
              <a:buChar char="•"/>
            </a:pP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Express an opinion on the work of famous, notable</a:t>
            </a:r>
            <a:r>
              <a:rPr lang="en-GB" sz="900" spc="-1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artists;</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lnSpc>
                <a:spcPct val="107000"/>
              </a:lnSpc>
              <a:buFont typeface="Arial" panose="020B0604020202020204" pitchFamily="34" charset="0"/>
              <a:buChar char="•"/>
            </a:pP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Use inspiration from famous, notable artists to create their own work and</a:t>
            </a:r>
            <a:r>
              <a:rPr lang="en-GB" sz="900" spc="-25"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9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compare.</a:t>
            </a:r>
            <a:endParaRPr lang="en-GB" sz="900" dirty="0">
              <a:effectLst/>
              <a:latin typeface="Comic Sans MS" panose="030F0702030302020204" pitchFamily="66" charset="0"/>
              <a:ea typeface="Calibri" panose="020F0502020204030204" pitchFamily="34" charset="0"/>
              <a:cs typeface="Times New Roman" panose="02020603050405020304" pitchFamily="18" charset="0"/>
            </a:endParaRPr>
          </a:p>
          <a:p>
            <a:pPr marL="68580">
              <a:lnSpc>
                <a:spcPct val="107000"/>
              </a:lnSpc>
            </a:pPr>
            <a:endParaRPr lang="en-GB" sz="800" dirty="0">
              <a:latin typeface="Comic Sans MS" panose="030F0702030302020204" pitchFamily="66"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8686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8C36B2-5827-4EB9-9736-DB3496D227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1917291" y="747327"/>
            <a:ext cx="5639956" cy="5217390"/>
          </a:xfrm>
          <a:prstGeom prst="rect">
            <a:avLst/>
          </a:prstGeom>
        </p:spPr>
        <p:txBody>
          <a:bodyPr wrap="square">
            <a:spAutoFit/>
          </a:bodyPr>
          <a:lstStyle/>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Kings &amp; Queens</a:t>
            </a:r>
          </a:p>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Palace &amp; Castle Sculpture Tiles</a:t>
            </a:r>
          </a:p>
          <a:p>
            <a:pPr algn="ctr">
              <a:lnSpc>
                <a:spcPct val="107000"/>
              </a:lnSpc>
            </a:pPr>
            <a:endPar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600" b="1" dirty="0">
                <a:latin typeface="Comic Sans MS" panose="030F0702030302020204" pitchFamily="66" charset="0"/>
              </a:rPr>
              <a:t>I can comment on work by Artist (and sculptor) Rachel Whiteread</a:t>
            </a:r>
          </a:p>
          <a:p>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explore clay and use a variety of clay tools to create texture</a:t>
            </a:r>
          </a:p>
          <a:p>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solidFill>
                  <a:schemeClr val="tx1"/>
                </a:solidFill>
                <a:latin typeface="Comic Sans MS" panose="030F0702030302020204" pitchFamily="66" charset="0"/>
              </a:rPr>
              <a:t>I can research palaces and castles of Kings and queens to influence my design</a:t>
            </a:r>
          </a:p>
          <a:p>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design a 3D clay tile of a palace or castle</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can make a 3D clay tile from my drawn design</a:t>
            </a:r>
          </a:p>
          <a:p>
            <a:pPr marL="285750" indent="-285750">
              <a:buFont typeface="Arial" panose="020B0604020202020204" pitchFamily="34" charset="0"/>
              <a:buChar char="•"/>
            </a:pPr>
            <a:endParaRPr lang="en-GB" sz="1600" b="1" dirty="0">
              <a:latin typeface="Comic Sans MS" panose="030F0702030302020204" pitchFamily="66" charset="0"/>
            </a:endParaRPr>
          </a:p>
          <a:p>
            <a:pPr marL="285750" indent="-285750">
              <a:buFont typeface="Arial" panose="020B0604020202020204" pitchFamily="34" charset="0"/>
              <a:buChar char="•"/>
            </a:pPr>
            <a:r>
              <a:rPr lang="en-GB" sz="1600" b="1" dirty="0">
                <a:latin typeface="Comic Sans MS" panose="030F0702030302020204" pitchFamily="66" charset="0"/>
              </a:rPr>
              <a:t>I complete and evaluate my 3D clay tile</a:t>
            </a:r>
          </a:p>
          <a:p>
            <a:pPr marL="342900" indent="-342900">
              <a:buFont typeface="Arial"/>
              <a:buAutoNum type="arabicPeriod"/>
            </a:pPr>
            <a:endParaRPr lang="en-GB" sz="1600" b="1" dirty="0">
              <a:latin typeface="Comic Sans MS" panose="030F0702030302020204" pitchFamily="66" charset="0"/>
            </a:endParaRPr>
          </a:p>
          <a:p>
            <a:pPr marL="342900" indent="-342900">
              <a:buAutoNum type="arabicPeriod"/>
            </a:pPr>
            <a:endParaRPr lang="en-GB" sz="1600" b="1" dirty="0">
              <a:latin typeface="Comic Sans MS" panose="030F0702030302020204" pitchFamily="66" charset="0"/>
            </a:endParaRPr>
          </a:p>
        </p:txBody>
      </p:sp>
      <p:pic>
        <p:nvPicPr>
          <p:cNvPr id="9" name="Picture 8">
            <a:extLst>
              <a:ext uri="{FF2B5EF4-FFF2-40B4-BE49-F238E27FC236}">
                <a16:creationId xmlns:a16="http://schemas.microsoft.com/office/drawing/2014/main" id="{9E5A3B52-2EC0-4615-AA49-B3D1E43AE4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70905" y="380129"/>
            <a:ext cx="734395" cy="734395"/>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2" descr="Who is Rachel Whiteread? | KS2 | Primary - BBC Bitesize">
            <a:extLst>
              <a:ext uri="{FF2B5EF4-FFF2-40B4-BE49-F238E27FC236}">
                <a16:creationId xmlns:a16="http://schemas.microsoft.com/office/drawing/2014/main" id="{502F27EA-D14D-A1A0-AE9A-0C7513CE6FA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02791" y="1114524"/>
            <a:ext cx="1714500" cy="1143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85B1C52-3884-7C35-88E2-BA7A3216B57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5549" y="2624721"/>
            <a:ext cx="1550766" cy="16882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10" descr="How to Draw a Castle (Easy Step by Step) - Art by Ro">
            <a:extLst>
              <a:ext uri="{FF2B5EF4-FFF2-40B4-BE49-F238E27FC236}">
                <a16:creationId xmlns:a16="http://schemas.microsoft.com/office/drawing/2014/main" id="{F95709A3-E51D-598D-2857-E9793F213A3F}"/>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87494" y="4891314"/>
            <a:ext cx="1726876" cy="1219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90E4D2E8-BBD9-D6F3-0E72-FC4732A16A47}"/>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453896" y="445713"/>
            <a:ext cx="1846074" cy="17267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2" descr="Ceramics 1. Lesson plans for beginner Ceramics program.">
            <a:extLst>
              <a:ext uri="{FF2B5EF4-FFF2-40B4-BE49-F238E27FC236}">
                <a16:creationId xmlns:a16="http://schemas.microsoft.com/office/drawing/2014/main" id="{C9A40C60-74DA-BF7F-6589-6889CA0F8DF4}"/>
              </a:ext>
            </a:extLst>
          </p:cNvPr>
          <p:cNvPicPr>
            <a:picLocks noChangeAspect="1" noChangeArrowheads="1"/>
          </p:cNvPicPr>
          <p:nvPr/>
        </p:nvPicPr>
        <p:blipFill rotWithShape="1">
          <a:blip r:embed="rId8">
            <a:extLst>
              <a:ext uri="{28A0092B-C50C-407E-A947-70E740481C1C}">
                <a14:useLocalDpi xmlns:a14="http://schemas.microsoft.com/office/drawing/2010/main"/>
              </a:ext>
            </a:extLst>
          </a:blip>
          <a:srcRect b="25584"/>
          <a:stretch/>
        </p:blipFill>
        <p:spPr bwMode="auto">
          <a:xfrm>
            <a:off x="7453896" y="2919754"/>
            <a:ext cx="2080520" cy="11611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12" descr="Art. Paper. Scissors. Glue!: Ceramic Slab Castles | Clay art projects,  Elementary art projects, Camping art">
            <a:extLst>
              <a:ext uri="{FF2B5EF4-FFF2-40B4-BE49-F238E27FC236}">
                <a16:creationId xmlns:a16="http://schemas.microsoft.com/office/drawing/2014/main" id="{D5F51C7F-6059-260B-EC01-33F441CDBE67}"/>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648223" y="4312966"/>
            <a:ext cx="1612448" cy="2287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44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29207" y="552770"/>
            <a:ext cx="4309770" cy="5688160"/>
          </a:xfrm>
          <a:prstGeom prst="rect">
            <a:avLst/>
          </a:prstGeom>
        </p:spPr>
        <p:txBody>
          <a:bodyPr wrap="square">
            <a:spAutoFit/>
          </a:bodyPr>
          <a:lstStyle/>
          <a:p>
            <a:endParaRPr lang="en-GB" sz="1600" b="1" dirty="0">
              <a:latin typeface="Comic Sans MS" panose="030F0702030302020204" pitchFamily="66" charset="0"/>
            </a:endParaRPr>
          </a:p>
          <a:p>
            <a:endParaRPr lang="en-GB" sz="1600" b="1" dirty="0">
              <a:latin typeface="Comic Sans MS" panose="030F0702030302020204" pitchFamily="66" charset="0"/>
            </a:endParaRPr>
          </a:p>
          <a:p>
            <a:r>
              <a:rPr lang="en-GB" sz="1600" b="1" dirty="0">
                <a:latin typeface="Comic Sans MS" panose="030F0702030302020204" pitchFamily="66" charset="0"/>
              </a:rPr>
              <a:t>1. I can comment on work by Artist (and sculptor) Rachel Whiteread</a:t>
            </a:r>
          </a:p>
          <a:p>
            <a:endParaRPr lang="en-GB" sz="1600" b="1" dirty="0">
              <a:latin typeface="Comic Sans MS" panose="030F0702030302020204" pitchFamily="66" charset="0"/>
            </a:endParaRPr>
          </a:p>
          <a:p>
            <a:r>
              <a:rPr lang="en-GB" sz="1100" dirty="0">
                <a:latin typeface="Comic Sans MS" panose="030F0702030302020204" pitchFamily="66" charset="0"/>
              </a:rPr>
              <a:t>Look at the artist and sculptor Rachel Whiteread. Explain that she is famous for her sculptures and plaster cast work. Explain that she recognises and champions negative spaces that some people might not even see. </a:t>
            </a:r>
          </a:p>
          <a:p>
            <a:endParaRPr lang="en-GB" sz="1100" dirty="0">
              <a:latin typeface="Comic Sans MS" panose="030F0702030302020204" pitchFamily="66" charset="0"/>
            </a:endParaRPr>
          </a:p>
          <a:p>
            <a:r>
              <a:rPr lang="en-GB" sz="1100" dirty="0">
                <a:latin typeface="Comic Sans MS" panose="030F0702030302020204" pitchFamily="66" charset="0"/>
              </a:rPr>
              <a:t>Rachel was the first woman to win the Turner Prize in 199. She was awarded a CBE in 2006 and a Damehood in 2019. Her work is all about celebrating the invisible negative space. Look at some information about Dame Rachel Whiteread and look at some examples of her work. Some useful websites are below. </a:t>
            </a:r>
          </a:p>
          <a:p>
            <a:r>
              <a:rPr lang="en-GB" sz="1100" dirty="0">
                <a:latin typeface="Comic Sans MS" panose="030F0702030302020204" pitchFamily="66" charset="0"/>
                <a:hlinkClick r:id="rId3"/>
              </a:rPr>
              <a:t>https://www.bbc.co.uk/bitesize/articles/z4wjxg8#z9jq6rd</a:t>
            </a:r>
            <a:endParaRPr lang="en-GB" sz="1100" dirty="0">
              <a:latin typeface="Comic Sans MS" panose="030F0702030302020204" pitchFamily="66" charset="0"/>
            </a:endParaRPr>
          </a:p>
          <a:p>
            <a:r>
              <a:rPr lang="en-GB" sz="1100" dirty="0">
                <a:latin typeface="Comic Sans MS" panose="030F0702030302020204" pitchFamily="66" charset="0"/>
                <a:hlinkClick r:id="rId4"/>
              </a:rPr>
              <a:t>https://youtu.be/h3BqweEOGm4?si=69yjHndARjNihJfh</a:t>
            </a:r>
            <a:r>
              <a:rPr lang="en-GB" sz="1100" dirty="0">
                <a:latin typeface="Comic Sans MS" panose="030F0702030302020204" pitchFamily="66" charset="0"/>
              </a:rPr>
              <a:t> </a:t>
            </a:r>
          </a:p>
          <a:p>
            <a:r>
              <a:rPr lang="en-GB" sz="1100" dirty="0">
                <a:latin typeface="Comic Sans MS" panose="030F0702030302020204" pitchFamily="66" charset="0"/>
                <a:hlinkClick r:id="rId5"/>
              </a:rPr>
              <a:t>https://www.tate.org.uk/kids/explore/who-is/who-rachel-whiteread</a:t>
            </a:r>
            <a:endParaRPr lang="en-GB" sz="1100" dirty="0">
              <a:latin typeface="Comic Sans MS" panose="030F0702030302020204" pitchFamily="66" charset="0"/>
            </a:endParaRPr>
          </a:p>
          <a:p>
            <a:r>
              <a:rPr lang="en-GB" sz="1100" dirty="0">
                <a:latin typeface="Comic Sans MS" panose="030F0702030302020204" pitchFamily="66" charset="0"/>
                <a:hlinkClick r:id="rId6"/>
              </a:rPr>
              <a:t>https://kids.kiddle.co/Rachel_Whiteread</a:t>
            </a:r>
            <a:endParaRPr lang="en-GB" sz="1100" dirty="0">
              <a:latin typeface="Comic Sans MS" panose="030F0702030302020204" pitchFamily="66" charset="0"/>
            </a:endParaRPr>
          </a:p>
          <a:p>
            <a:pPr marL="68580">
              <a:lnSpc>
                <a:spcPct val="107000"/>
              </a:lnSpc>
              <a:spcAft>
                <a:spcPts val="800"/>
              </a:spcAft>
            </a:pPr>
            <a:endParaRPr lang="en-GB" sz="1100" dirty="0">
              <a:latin typeface="Comic Sans MS" panose="030F0702030302020204" pitchFamily="66" charset="0"/>
            </a:endParaRPr>
          </a:p>
          <a:p>
            <a:pPr>
              <a:lnSpc>
                <a:spcPct val="107000"/>
              </a:lnSpc>
              <a:spcAft>
                <a:spcPts val="800"/>
              </a:spcAft>
            </a:pPr>
            <a:r>
              <a:rPr lang="en-GB" sz="1100" dirty="0">
                <a:latin typeface="Comic Sans MS" panose="030F0702030302020204" pitchFamily="66" charset="0"/>
              </a:rPr>
              <a:t>Look at some examples of her artwork and encourage the children to create a sketchbook profile. This should include Describing the work of the famous artist, giving opinions about her work and thinking about using her work as inspiration for their own clay tiles that they will be making in the forthcoming sessions. </a:t>
            </a:r>
          </a:p>
          <a:p>
            <a:pPr>
              <a:lnSpc>
                <a:spcPct val="107000"/>
              </a:lnSpc>
              <a:spcAft>
                <a:spcPts val="800"/>
              </a:spcAft>
            </a:pPr>
            <a:r>
              <a:rPr lang="en-GB" sz="1100" dirty="0">
                <a:latin typeface="Comic Sans MS" panose="030F0702030302020204" pitchFamily="66" charset="0"/>
              </a:rPr>
              <a:t>Children could make some sketches of Whiteread’s work and write sentences giving their opinion about her work. </a:t>
            </a: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26" name="Picture 2" descr="Who is Rachel Whiteread? | KS2 | Primary - BBC Bitesize">
            <a:extLst>
              <a:ext uri="{FF2B5EF4-FFF2-40B4-BE49-F238E27FC236}">
                <a16:creationId xmlns:a16="http://schemas.microsoft.com/office/drawing/2014/main" id="{89089524-1080-BC3B-A891-BC30B5D6B197}"/>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117976" y="219635"/>
            <a:ext cx="2490512" cy="16603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Children's creative learning through the sculptures of ...">
            <a:extLst>
              <a:ext uri="{FF2B5EF4-FFF2-40B4-BE49-F238E27FC236}">
                <a16:creationId xmlns:a16="http://schemas.microsoft.com/office/drawing/2014/main" id="{2AD879DC-90E7-7EBE-9844-B07E73475E9C}"/>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5036690" y="283763"/>
            <a:ext cx="1856850" cy="13926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AC6B99F-F0CF-4127-8F8B-06E915232A1A}"/>
              </a:ext>
            </a:extLst>
          </p:cNvPr>
          <p:cNvPicPr>
            <a:picLocks noChangeAspect="1" noChangeArrowheads="1"/>
          </p:cNvPicPr>
          <p:nvPr/>
        </p:nvPicPr>
        <p:blipFill rotWithShape="1">
          <a:blip r:embed="rId10">
            <a:extLst>
              <a:ext uri="{28A0092B-C50C-407E-A947-70E740481C1C}">
                <a14:useLocalDpi xmlns:a14="http://schemas.microsoft.com/office/drawing/2010/main"/>
              </a:ext>
            </a:extLst>
          </a:blip>
          <a:srcRect l="11642" t="11071" r="9147" b="7881"/>
          <a:stretch/>
        </p:blipFill>
        <p:spPr bwMode="auto">
          <a:xfrm rot="16200000">
            <a:off x="6524630" y="2868835"/>
            <a:ext cx="2608731" cy="35589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7D0F90D1-672C-72A7-E652-920A73467B9F}"/>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l="8669" t="7974" r="10914" b="9151"/>
          <a:stretch/>
        </p:blipFill>
        <p:spPr bwMode="auto">
          <a:xfrm rot="16200000">
            <a:off x="5139712" y="4911950"/>
            <a:ext cx="1514775" cy="20814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6" name="Picture 12" descr="What Are Rachel Whiteread's Most Famous Sculptures?">
            <a:extLst>
              <a:ext uri="{FF2B5EF4-FFF2-40B4-BE49-F238E27FC236}">
                <a16:creationId xmlns:a16="http://schemas.microsoft.com/office/drawing/2014/main" id="{CB84BA77-790E-A5CD-A2AD-A1FA692D4832}"/>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4856356" y="1548277"/>
            <a:ext cx="2887550" cy="16603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8" name="Picture 14" descr="Rachel Whiteread | Gagosian">
            <a:extLst>
              <a:ext uri="{FF2B5EF4-FFF2-40B4-BE49-F238E27FC236}">
                <a16:creationId xmlns:a16="http://schemas.microsoft.com/office/drawing/2014/main" id="{A35CAFB8-D4B8-BDD5-9C18-B528A236AC76}"/>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865733" y="1686231"/>
            <a:ext cx="1843375" cy="14038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823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29207" y="794817"/>
            <a:ext cx="4523794" cy="4816703"/>
          </a:xfrm>
          <a:prstGeom prst="rect">
            <a:avLst/>
          </a:prstGeom>
        </p:spPr>
        <p:txBody>
          <a:bodyPr wrap="square">
            <a:spAutoFit/>
          </a:bodyPr>
          <a:lstStyle/>
          <a:p>
            <a:pPr algn="ctr"/>
            <a:endParaRPr lang="en-GB" sz="1800" b="1" u="sng" dirty="0">
              <a:latin typeface="Comic Sans MS" panose="030F0702030302020204" pitchFamily="66" charset="0"/>
            </a:endParaRPr>
          </a:p>
          <a:p>
            <a:pPr marL="285750" indent="-285750">
              <a:buFont typeface="Arial" panose="020B0604020202020204" pitchFamily="34" charset="0"/>
              <a:buChar char="•"/>
            </a:pPr>
            <a:r>
              <a:rPr lang="en-GB" sz="1400" b="1" dirty="0">
                <a:solidFill>
                  <a:schemeClr val="tx1"/>
                </a:solidFill>
                <a:latin typeface="Comic Sans MS" panose="030F0702030302020204" pitchFamily="66" charset="0"/>
              </a:rPr>
              <a:t>2. I can explore clay and use a variety of clay tools to create texture</a:t>
            </a:r>
          </a:p>
          <a:p>
            <a:endParaRPr lang="en-GB" sz="900" b="1" i="0" dirty="0">
              <a:solidFill>
                <a:schemeClr val="tx1"/>
              </a:solidFill>
              <a:effectLst/>
              <a:latin typeface="Comic Sans MS" panose="030F0702030302020204" pitchFamily="66" charset="0"/>
            </a:endParaRPr>
          </a:p>
          <a:p>
            <a:pPr marL="171450" indent="-171450">
              <a:buFont typeface="Arial" panose="020B0604020202020204" pitchFamily="34" charset="0"/>
              <a:buChar char="•"/>
            </a:pPr>
            <a:r>
              <a:rPr lang="en-GB" sz="900" b="0" i="0" dirty="0">
                <a:solidFill>
                  <a:schemeClr val="tx1"/>
                </a:solidFill>
                <a:effectLst/>
                <a:latin typeface="Comic Sans MS" panose="030F0702030302020204" pitchFamily="66" charset="0"/>
              </a:rPr>
              <a:t>Remind the pupils about the artist Dame Rachel Whiteread and her </a:t>
            </a:r>
            <a:r>
              <a:rPr lang="en-GB" sz="900" dirty="0">
                <a:solidFill>
                  <a:schemeClr val="tx1"/>
                </a:solidFill>
                <a:latin typeface="Comic Sans MS" panose="030F0702030302020204" pitchFamily="66" charset="0"/>
              </a:rPr>
              <a:t>sculptures.</a:t>
            </a:r>
          </a:p>
          <a:p>
            <a:pPr marL="171450" indent="-171450">
              <a:buFont typeface="Arial" panose="020B0604020202020204" pitchFamily="34" charset="0"/>
              <a:buChar char="•"/>
            </a:pPr>
            <a:r>
              <a:rPr lang="en-GB" sz="900" dirty="0">
                <a:latin typeface="Comic Sans MS" panose="030F0702030302020204" pitchFamily="66" charset="0"/>
              </a:rPr>
              <a:t>What can the pupils remember about her? Can they remember anything about her artwork? What does negative space mean? How did she use texture in her work?</a:t>
            </a:r>
          </a:p>
          <a:p>
            <a:pPr marL="171450" indent="-171450">
              <a:buFont typeface="Arial" panose="020B0604020202020204" pitchFamily="34" charset="0"/>
              <a:buChar char="•"/>
            </a:pPr>
            <a:r>
              <a:rPr lang="en-GB" sz="900" b="0" i="0" dirty="0">
                <a:solidFill>
                  <a:schemeClr val="tx1"/>
                </a:solidFill>
                <a:effectLst/>
                <a:latin typeface="Comic Sans MS" panose="030F0702030302020204" pitchFamily="66" charset="0"/>
              </a:rPr>
              <a:t>Explain that in this unit the pupils </a:t>
            </a:r>
            <a:r>
              <a:rPr lang="en-GB" sz="900" dirty="0">
                <a:solidFill>
                  <a:schemeClr val="tx1"/>
                </a:solidFill>
                <a:latin typeface="Comic Sans MS" panose="030F0702030302020204" pitchFamily="66" charset="0"/>
              </a:rPr>
              <a:t>will be experimenting with clay in this session and they will be developing skills that they will be using to create a clay tile.</a:t>
            </a:r>
          </a:p>
          <a:p>
            <a:pPr marL="171450" indent="-171450">
              <a:buFont typeface="Arial" panose="020B0604020202020204" pitchFamily="34" charset="0"/>
              <a:buChar char="•"/>
            </a:pPr>
            <a:r>
              <a:rPr lang="en-GB" sz="900" dirty="0">
                <a:solidFill>
                  <a:schemeClr val="tx1"/>
                </a:solidFill>
                <a:latin typeface="Comic Sans MS" panose="030F0702030302020204" pitchFamily="66" charset="0"/>
              </a:rPr>
              <a:t>In this session allow the children to experiment with clay and techniques that they may need when creating their tile later on in the unit.</a:t>
            </a:r>
          </a:p>
          <a:p>
            <a:r>
              <a:rPr lang="en-GB" sz="900" dirty="0">
                <a:solidFill>
                  <a:schemeClr val="tx1"/>
                </a:solidFill>
                <a:latin typeface="Comic Sans MS" panose="030F0702030302020204" pitchFamily="66" charset="0"/>
              </a:rPr>
              <a:t>Children should experiment with: </a:t>
            </a:r>
          </a:p>
          <a:p>
            <a:r>
              <a:rPr lang="en-US" sz="900" dirty="0">
                <a:latin typeface="Comic Sans MS" panose="030F0702030302020204" pitchFamily="66" charset="0"/>
              </a:rPr>
              <a:t>How to smooth and flatten clay. </a:t>
            </a:r>
          </a:p>
          <a:p>
            <a:r>
              <a:rPr lang="en-US" sz="900" dirty="0">
                <a:latin typeface="Comic Sans MS" panose="030F0702030302020204" pitchFamily="66" charset="0"/>
              </a:rPr>
              <a:t>How to roll clay into a cylinder or ball. </a:t>
            </a:r>
          </a:p>
          <a:p>
            <a:r>
              <a:rPr lang="en-US" sz="900" dirty="0">
                <a:latin typeface="Comic Sans MS" panose="030F0702030302020204" pitchFamily="66" charset="0"/>
              </a:rPr>
              <a:t>How to make different surface marks in clay. </a:t>
            </a:r>
          </a:p>
          <a:p>
            <a:r>
              <a:rPr lang="en-US" sz="900" dirty="0">
                <a:latin typeface="Comic Sans MS" panose="030F0702030302020204" pitchFamily="66" charset="0"/>
              </a:rPr>
              <a:t>How to pinch clay </a:t>
            </a:r>
          </a:p>
          <a:p>
            <a:r>
              <a:rPr lang="en-US" sz="900" dirty="0">
                <a:latin typeface="Comic Sans MS" panose="030F0702030302020204" pitchFamily="66" charset="0"/>
              </a:rPr>
              <a:t>How to mix clay slip using clay and water. </a:t>
            </a:r>
          </a:p>
          <a:p>
            <a:r>
              <a:rPr lang="en-US" sz="900" dirty="0">
                <a:latin typeface="Comic Sans MS" panose="030F0702030302020204" pitchFamily="66" charset="0"/>
              </a:rPr>
              <a:t>How to join two clay pieces using slip. </a:t>
            </a:r>
          </a:p>
          <a:p>
            <a:r>
              <a:rPr lang="en-US" sz="900" dirty="0">
                <a:latin typeface="Comic Sans MS" panose="030F0702030302020204" pitchFamily="66" charset="0"/>
              </a:rPr>
              <a:t>How to make a relief clay sculpture. </a:t>
            </a:r>
          </a:p>
          <a:p>
            <a:r>
              <a:rPr lang="en-US" sz="900" dirty="0">
                <a:latin typeface="Comic Sans MS" panose="030F0702030302020204" pitchFamily="66" charset="0"/>
              </a:rPr>
              <a:t>How to use hands in different ways as a tool to manipulate clay. </a:t>
            </a:r>
          </a:p>
          <a:p>
            <a:r>
              <a:rPr lang="en-US" sz="900" dirty="0">
                <a:latin typeface="Comic Sans MS" panose="030F0702030302020204" pitchFamily="66" charset="0"/>
              </a:rPr>
              <a:t>How to use a variety of clay tools to score clay and create texture.</a:t>
            </a:r>
          </a:p>
          <a:p>
            <a:pPr marL="171450" indent="-171450">
              <a:buFont typeface="Arial" panose="020B0604020202020204" pitchFamily="34" charset="0"/>
              <a:buChar char="•"/>
            </a:pPr>
            <a:r>
              <a:rPr lang="en-GB" sz="900" dirty="0">
                <a:solidFill>
                  <a:schemeClr val="tx1"/>
                </a:solidFill>
                <a:latin typeface="Comic Sans MS" panose="030F0702030302020204" pitchFamily="66" charset="0"/>
              </a:rPr>
              <a:t>Explain that the use of texture will be crucial to a successful tile and the pupils should think about the different elements that might be on their tile design and how they can use a variety of tools and objects to create interesting textures. </a:t>
            </a:r>
          </a:p>
          <a:p>
            <a:pPr marL="171450" indent="-171450">
              <a:buFont typeface="Arial" panose="020B0604020202020204" pitchFamily="34" charset="0"/>
              <a:buChar char="•"/>
            </a:pPr>
            <a:r>
              <a:rPr lang="en-GB" sz="900" dirty="0">
                <a:solidFill>
                  <a:schemeClr val="tx1"/>
                </a:solidFill>
                <a:latin typeface="Comic Sans MS" panose="030F0702030302020204" pitchFamily="66" charset="0"/>
              </a:rPr>
              <a:t>The video below is useful to show the process of making a clay tile and experimenting with tools and textures. </a:t>
            </a:r>
          </a:p>
          <a:p>
            <a:pPr marL="171450" indent="-171450">
              <a:buFont typeface="Arial" panose="020B0604020202020204" pitchFamily="34" charset="0"/>
              <a:buChar char="•"/>
            </a:pPr>
            <a:r>
              <a:rPr lang="en-GB" sz="900" dirty="0">
                <a:solidFill>
                  <a:schemeClr val="tx1"/>
                </a:solidFill>
                <a:latin typeface="Comic Sans MS" panose="030F0702030302020204" pitchFamily="66" charset="0"/>
                <a:hlinkClick r:id="rId3"/>
              </a:rPr>
              <a:t>https://youtu.be/o2ammJpSiaY?si=G_vwsy0JY2cCgRKr</a:t>
            </a:r>
            <a:r>
              <a:rPr lang="en-GB" sz="900" dirty="0">
                <a:solidFill>
                  <a:schemeClr val="tx1"/>
                </a:solidFill>
                <a:latin typeface="Comic Sans MS" panose="030F0702030302020204" pitchFamily="66" charset="0"/>
              </a:rPr>
              <a:t> </a:t>
            </a:r>
          </a:p>
          <a:p>
            <a:pPr marL="171450" indent="-171450">
              <a:buFont typeface="Arial" panose="020B0604020202020204" pitchFamily="34" charset="0"/>
              <a:buChar char="•"/>
            </a:pPr>
            <a:endParaRPr lang="en-GB" sz="900" dirty="0">
              <a:solidFill>
                <a:schemeClr val="tx1"/>
              </a:solidFill>
              <a:latin typeface="Comic Sans MS" panose="030F0702030302020204" pitchFamily="66" charset="0"/>
            </a:endParaRP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050" name="Picture 2">
            <a:extLst>
              <a:ext uri="{FF2B5EF4-FFF2-40B4-BE49-F238E27FC236}">
                <a16:creationId xmlns:a16="http://schemas.microsoft.com/office/drawing/2014/main" id="{D3E55FC9-0D41-4C3B-3A91-4FE39B0E153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382870" y="161365"/>
            <a:ext cx="3289380" cy="43683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91DBA54-5D12-D661-2AFF-4E36847CE05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013921" y="2233467"/>
            <a:ext cx="1255495" cy="4750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32344F56-4D69-536A-DCED-9BF2B35E83F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916254" y="3109564"/>
            <a:ext cx="2073491" cy="8729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A1F756A7-7B71-5D89-1C81-A65250D3509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91670" y="5517942"/>
            <a:ext cx="1748117" cy="10902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D0B5BE43-2845-4036-75BE-49E36593D27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486007" y="5475390"/>
            <a:ext cx="2238121" cy="11753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01174A3F-DEC7-5F31-F8E3-8D5C9129223B}"/>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078655" y="4750634"/>
            <a:ext cx="1779345" cy="1900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89A9301C-2B7A-EEE6-153B-3098328393B7}"/>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296060" y="4618189"/>
            <a:ext cx="1867074" cy="20325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AutoShape 4" descr="Lesson 1: Exploring clay">
            <a:extLst>
              <a:ext uri="{FF2B5EF4-FFF2-40B4-BE49-F238E27FC236}">
                <a16:creationId xmlns:a16="http://schemas.microsoft.com/office/drawing/2014/main" id="{338F9F8E-621A-300E-C72D-3C6B50510EDF}"/>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8" name="Picture 17">
            <a:extLst>
              <a:ext uri="{FF2B5EF4-FFF2-40B4-BE49-F238E27FC236}">
                <a16:creationId xmlns:a16="http://schemas.microsoft.com/office/drawing/2014/main" id="{7AE21A4B-ACC9-4634-08D8-AD96FBD682F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4610945" y="711158"/>
            <a:ext cx="1658471" cy="9477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885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527818" y="666976"/>
            <a:ext cx="3730417" cy="3477875"/>
          </a:xfrm>
          <a:prstGeom prst="rect">
            <a:avLst/>
          </a:prstGeom>
        </p:spPr>
        <p:txBody>
          <a:bodyPr wrap="square">
            <a:spAutoFit/>
          </a:bodyPr>
          <a:lstStyle/>
          <a:p>
            <a:pPr algn="ctr"/>
            <a:endParaRPr lang="en-GB" sz="1100" b="1" u="sng" dirty="0">
              <a:latin typeface="Comic Sans MS" panose="030F0702030302020204" pitchFamily="66" charset="0"/>
            </a:endParaRPr>
          </a:p>
          <a:p>
            <a:pPr algn="ctr"/>
            <a:endParaRPr lang="en-GB" sz="1100" b="1" u="sng" dirty="0">
              <a:latin typeface="Comic Sans MS" panose="030F0702030302020204" pitchFamily="66" charset="0"/>
            </a:endParaRPr>
          </a:p>
          <a:p>
            <a:r>
              <a:rPr lang="en-GB" sz="1600" b="1" dirty="0">
                <a:latin typeface="Comic Sans MS" panose="030F0702030302020204" pitchFamily="66" charset="0"/>
              </a:rPr>
              <a:t>3 </a:t>
            </a:r>
            <a:r>
              <a:rPr lang="en-GB" sz="1600" b="1" dirty="0">
                <a:solidFill>
                  <a:schemeClr val="tx1"/>
                </a:solidFill>
                <a:latin typeface="Comic Sans MS" panose="030F0702030302020204" pitchFamily="66" charset="0"/>
              </a:rPr>
              <a:t>I can research palaces and castles of Kings and queens to influence my design</a:t>
            </a:r>
          </a:p>
          <a:p>
            <a:endParaRPr lang="en-GB" sz="1000" dirty="0">
              <a:latin typeface="Comic Sans MS" panose="030F0702030302020204" pitchFamily="66" charset="0"/>
            </a:endParaRPr>
          </a:p>
          <a:p>
            <a:pPr marL="171450" indent="-171450">
              <a:buFont typeface="Arial" panose="020B0604020202020204" pitchFamily="34" charset="0"/>
              <a:buChar char="•"/>
            </a:pPr>
            <a:r>
              <a:rPr lang="en-GB" sz="1000" dirty="0">
                <a:solidFill>
                  <a:schemeClr val="tx1"/>
                </a:solidFill>
                <a:latin typeface="Comic Sans MS" panose="030F0702030302020204" pitchFamily="66" charset="0"/>
              </a:rPr>
              <a:t>Recap the last session and remind the children about experimenting with clay and texture.</a:t>
            </a:r>
          </a:p>
          <a:p>
            <a:pPr marL="171450" indent="-171450">
              <a:buFont typeface="Arial" panose="020B0604020202020204" pitchFamily="34" charset="0"/>
              <a:buChar char="•"/>
            </a:pPr>
            <a:r>
              <a:rPr lang="en-GB" sz="1000" dirty="0">
                <a:solidFill>
                  <a:schemeClr val="tx1"/>
                </a:solidFill>
                <a:latin typeface="Comic Sans MS" panose="030F0702030302020204" pitchFamily="66" charset="0"/>
                <a:ea typeface="Calibri" panose="020F0502020204030204" pitchFamily="34" charset="0"/>
                <a:cs typeface="Calibri" panose="020F0502020204030204" pitchFamily="34" charset="0"/>
              </a:rPr>
              <a:t>Remind the pupils that their task is to create a 3D clay tile of a palace or castle belonging to a king or queen.</a:t>
            </a:r>
          </a:p>
          <a:p>
            <a:pPr marL="171450" indent="-171450">
              <a:buFont typeface="Arial" panose="020B0604020202020204" pitchFamily="34" charset="0"/>
              <a:buChar char="•"/>
            </a:pPr>
            <a:r>
              <a:rPr lang="en-GB" sz="1000" dirty="0">
                <a:solidFill>
                  <a:schemeClr val="tx1"/>
                </a:solidFill>
                <a:latin typeface="Comic Sans MS" panose="030F0702030302020204" pitchFamily="66" charset="0"/>
                <a:ea typeface="Calibri" panose="020F0502020204030204" pitchFamily="34" charset="0"/>
                <a:cs typeface="Calibri" panose="020F0502020204030204" pitchFamily="34" charset="0"/>
              </a:rPr>
              <a:t>Explain that the pupils can also be influenced by the work of Dame Rachel Whiteread and they can also consider the use of negative space if they wish to as well as ensuring the tile incorporates texture.</a:t>
            </a:r>
          </a:p>
          <a:p>
            <a:pPr marL="171450" indent="-171450">
              <a:buFont typeface="Arial" panose="020B0604020202020204" pitchFamily="34" charset="0"/>
              <a:buChar char="•"/>
            </a:pPr>
            <a:r>
              <a:rPr lang="en-GB" sz="1000" dirty="0">
                <a:solidFill>
                  <a:schemeClr val="tx1"/>
                </a:solidFill>
                <a:latin typeface="Comic Sans MS" panose="030F0702030302020204" pitchFamily="66" charset="0"/>
                <a:ea typeface="Calibri" panose="020F0502020204030204" pitchFamily="34" charset="0"/>
                <a:cs typeface="Calibri" panose="020F0502020204030204" pitchFamily="34" charset="0"/>
              </a:rPr>
              <a:t>In this session allow the pupils to research palaces of kings and queens. The pupils could record some sketches of their favourite palaces, castles and buildings  that once were homes or places of interest related to the kings and queens of England.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US" sz="1000" dirty="0">
              <a:solidFill>
                <a:srgbClr val="404040"/>
              </a:solidFill>
              <a:latin typeface="Comic Sans MS" panose="030F0702030302020204" pitchFamily="66"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Google Shape;113;p15">
            <a:extLst>
              <a:ext uri="{FF2B5EF4-FFF2-40B4-BE49-F238E27FC236}">
                <a16:creationId xmlns:a16="http://schemas.microsoft.com/office/drawing/2014/main" id="{53A74E1E-E86C-7760-059B-F23C28093214}"/>
              </a:ext>
            </a:extLst>
          </p:cNvPr>
          <p:cNvPicPr preferRelativeResize="0"/>
          <p:nvPr/>
        </p:nvPicPr>
        <p:blipFill>
          <a:blip r:embed="rId4" cstate="print">
            <a:alphaModFix/>
            <a:extLst>
              <a:ext uri="{28A0092B-C50C-407E-A947-70E740481C1C}">
                <a14:useLocalDpi xmlns:a14="http://schemas.microsoft.com/office/drawing/2010/main"/>
              </a:ext>
            </a:extLst>
          </a:blip>
          <a:stretch>
            <a:fillRect/>
          </a:stretch>
        </p:blipFill>
        <p:spPr>
          <a:xfrm>
            <a:off x="4035289" y="4010636"/>
            <a:ext cx="2474394" cy="14354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Google Shape;114;p15">
            <a:extLst>
              <a:ext uri="{FF2B5EF4-FFF2-40B4-BE49-F238E27FC236}">
                <a16:creationId xmlns:a16="http://schemas.microsoft.com/office/drawing/2014/main" id="{9062F248-3BD6-D18A-38AB-5D32C9713ACC}"/>
              </a:ext>
            </a:extLst>
          </p:cNvPr>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7077491" y="1580122"/>
            <a:ext cx="2363026" cy="13291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Google Shape;115;p15">
            <a:extLst>
              <a:ext uri="{FF2B5EF4-FFF2-40B4-BE49-F238E27FC236}">
                <a16:creationId xmlns:a16="http://schemas.microsoft.com/office/drawing/2014/main" id="{51955F31-9BAD-72FE-8555-1D81D24769AC}"/>
              </a:ext>
            </a:extLst>
          </p:cNvPr>
          <p:cNvPicPr preferRelativeResize="0"/>
          <p:nvPr/>
        </p:nvPicPr>
        <p:blipFill>
          <a:blip r:embed="rId6" cstate="print">
            <a:alphaModFix/>
            <a:extLst>
              <a:ext uri="{28A0092B-C50C-407E-A947-70E740481C1C}">
                <a14:useLocalDpi xmlns:a14="http://schemas.microsoft.com/office/drawing/2010/main"/>
              </a:ext>
            </a:extLst>
          </a:blip>
          <a:stretch>
            <a:fillRect/>
          </a:stretch>
        </p:blipFill>
        <p:spPr>
          <a:xfrm>
            <a:off x="7086004" y="255105"/>
            <a:ext cx="2467391" cy="11439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Google Shape;116;p15">
            <a:extLst>
              <a:ext uri="{FF2B5EF4-FFF2-40B4-BE49-F238E27FC236}">
                <a16:creationId xmlns:a16="http://schemas.microsoft.com/office/drawing/2014/main" id="{0CF90F55-AF44-6856-6954-5B22282D2FB2}"/>
              </a:ext>
            </a:extLst>
          </p:cNvPr>
          <p:cNvPicPr preferRelativeResize="0"/>
          <p:nvPr/>
        </p:nvPicPr>
        <p:blipFill>
          <a:blip r:embed="rId7" cstate="print">
            <a:alphaModFix/>
            <a:extLst>
              <a:ext uri="{28A0092B-C50C-407E-A947-70E740481C1C}">
                <a14:useLocalDpi xmlns:a14="http://schemas.microsoft.com/office/drawing/2010/main"/>
              </a:ext>
            </a:extLst>
          </a:blip>
          <a:stretch>
            <a:fillRect/>
          </a:stretch>
        </p:blipFill>
        <p:spPr>
          <a:xfrm>
            <a:off x="4263873" y="860858"/>
            <a:ext cx="2535531" cy="15450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4" name="Picture 2" descr="Tower of London — Museum Review | Condé Nast Traveler">
            <a:extLst>
              <a:ext uri="{FF2B5EF4-FFF2-40B4-BE49-F238E27FC236}">
                <a16:creationId xmlns:a16="http://schemas.microsoft.com/office/drawing/2014/main" id="{70916158-A744-DD8F-6460-BF3294E070C5}"/>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327384" y="2681179"/>
            <a:ext cx="1630399" cy="9168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6" name="Picture 4" descr="Royal Residences: Windsor Castle | The Royal Family">
            <a:extLst>
              <a:ext uri="{FF2B5EF4-FFF2-40B4-BE49-F238E27FC236}">
                <a16:creationId xmlns:a16="http://schemas.microsoft.com/office/drawing/2014/main" id="{02AF3118-E2B2-51CE-A961-2FCDE005A7B8}"/>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261041" y="3054333"/>
            <a:ext cx="3339352" cy="1753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8" name="Picture 6" descr="How to Draw a Castle (Step by Step) for Beginners">
            <a:extLst>
              <a:ext uri="{FF2B5EF4-FFF2-40B4-BE49-F238E27FC236}">
                <a16:creationId xmlns:a16="http://schemas.microsoft.com/office/drawing/2014/main" id="{2364529A-2B52-D4C9-ED2D-86D95EA93DD5}"/>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6833503" y="5099523"/>
            <a:ext cx="2607014" cy="14664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0" name="Picture 8" descr="R.E.A.P: Concept Art: How to Draw a Castle - YouTube">
            <a:extLst>
              <a:ext uri="{FF2B5EF4-FFF2-40B4-BE49-F238E27FC236}">
                <a16:creationId xmlns:a16="http://schemas.microsoft.com/office/drawing/2014/main" id="{376EFDBC-5FB6-69C6-8A23-4E3343A2676A}"/>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899166" y="5306884"/>
            <a:ext cx="2411506" cy="13564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2" name="Picture 10" descr="How to Draw a Castle (Easy Step by Step) - Art by Ro">
            <a:extLst>
              <a:ext uri="{FF2B5EF4-FFF2-40B4-BE49-F238E27FC236}">
                <a16:creationId xmlns:a16="http://schemas.microsoft.com/office/drawing/2014/main" id="{D012B308-DEE6-72F1-2924-8951AC096FD0}"/>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305608" y="4144851"/>
            <a:ext cx="1726876" cy="12193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84" name="Picture 12" descr="Ancient Castle Drawings">
            <a:extLst>
              <a:ext uri="{FF2B5EF4-FFF2-40B4-BE49-F238E27FC236}">
                <a16:creationId xmlns:a16="http://schemas.microsoft.com/office/drawing/2014/main" id="{E0727E05-6264-F4D9-9051-D9BE63D39394}"/>
              </a:ext>
            </a:extLst>
          </p:cNvPr>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b="4952"/>
          <a:stretch/>
        </p:blipFill>
        <p:spPr bwMode="auto">
          <a:xfrm>
            <a:off x="2177354" y="4144851"/>
            <a:ext cx="1620895" cy="9739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871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527818" y="666976"/>
            <a:ext cx="3730417" cy="3385542"/>
          </a:xfrm>
          <a:prstGeom prst="rect">
            <a:avLst/>
          </a:prstGeom>
        </p:spPr>
        <p:txBody>
          <a:bodyPr wrap="square">
            <a:spAutoFit/>
          </a:bodyPr>
          <a:lstStyle/>
          <a:p>
            <a:pPr algn="ctr"/>
            <a:endParaRPr lang="en-GB" sz="1100" b="1" u="sng" dirty="0">
              <a:latin typeface="Comic Sans MS" panose="030F0702030302020204" pitchFamily="66" charset="0"/>
            </a:endParaRPr>
          </a:p>
          <a:p>
            <a:pPr algn="ctr"/>
            <a:endParaRPr lang="en-GB" sz="1100" b="1" u="sng" dirty="0">
              <a:latin typeface="Comic Sans MS" panose="030F0702030302020204" pitchFamily="66" charset="0"/>
            </a:endParaRPr>
          </a:p>
          <a:p>
            <a:r>
              <a:rPr lang="en-GB" sz="1600" b="1" dirty="0">
                <a:latin typeface="Comic Sans MS" panose="030F0702030302020204" pitchFamily="66" charset="0"/>
              </a:rPr>
              <a:t>4 I can design a 3D clay tile of a palace or castle</a:t>
            </a:r>
          </a:p>
          <a:p>
            <a:endParaRPr lang="en-GB" sz="1000" dirty="0">
              <a:latin typeface="Comic Sans MS" panose="030F0702030302020204" pitchFamily="66" charset="0"/>
            </a:endParaRPr>
          </a:p>
          <a:p>
            <a:pPr marL="171450" indent="-171450">
              <a:buFont typeface="Arial" panose="020B0604020202020204" pitchFamily="34" charset="0"/>
              <a:buChar char="•"/>
            </a:pPr>
            <a:r>
              <a:rPr lang="en-GB" sz="1000" dirty="0">
                <a:solidFill>
                  <a:schemeClr val="tx1"/>
                </a:solidFill>
                <a:latin typeface="Comic Sans MS" panose="030F0702030302020204" pitchFamily="66" charset="0"/>
              </a:rPr>
              <a:t>Recap the sessions in this unit so far.</a:t>
            </a:r>
          </a:p>
          <a:p>
            <a:pPr marL="171450" indent="-171450">
              <a:buFont typeface="Arial" panose="020B0604020202020204" pitchFamily="34" charset="0"/>
              <a:buChar char="•"/>
            </a:pPr>
            <a:r>
              <a:rPr lang="en-GB" sz="1000" dirty="0">
                <a:solidFill>
                  <a:schemeClr val="tx1"/>
                </a:solidFill>
                <a:latin typeface="Comic Sans MS" panose="030F0702030302020204" pitchFamily="66" charset="0"/>
                <a:ea typeface="Calibri" panose="020F0502020204030204" pitchFamily="34" charset="0"/>
                <a:cs typeface="Calibri" panose="020F0502020204030204" pitchFamily="34" charset="0"/>
              </a:rPr>
              <a:t>Remind the pupils that their task is to create a 3D clay tile of a palace or castle belonging to a king or queen.</a:t>
            </a:r>
          </a:p>
          <a:p>
            <a:pPr marL="171450" indent="-171450">
              <a:buFont typeface="Arial" panose="020B0604020202020204" pitchFamily="34" charset="0"/>
              <a:buChar char="•"/>
            </a:pPr>
            <a:r>
              <a:rPr lang="en-GB" sz="1000" dirty="0">
                <a:solidFill>
                  <a:schemeClr val="tx1"/>
                </a:solidFill>
                <a:latin typeface="Comic Sans MS" panose="030F0702030302020204" pitchFamily="66" charset="0"/>
                <a:ea typeface="Calibri" panose="020F0502020204030204" pitchFamily="34" charset="0"/>
                <a:cs typeface="Calibri" panose="020F0502020204030204" pitchFamily="34" charset="0"/>
              </a:rPr>
              <a:t>Explain that the pupils can also be influenced by the work of Dame Rachel Whiteread and they can also consider the use of negative space if they wish to as well as ensuring the tile incorporates texture.</a:t>
            </a:r>
          </a:p>
          <a:p>
            <a:pPr marL="171450" indent="-171450">
              <a:buFont typeface="Arial" panose="020B0604020202020204" pitchFamily="34" charset="0"/>
              <a:buChar char="•"/>
            </a:pPr>
            <a:r>
              <a:rPr lang="en-GB" sz="1000" dirty="0">
                <a:solidFill>
                  <a:schemeClr val="tx1"/>
                </a:solidFill>
                <a:latin typeface="Comic Sans MS" panose="030F0702030302020204" pitchFamily="66" charset="0"/>
                <a:ea typeface="Calibri" panose="020F0502020204030204" pitchFamily="34" charset="0"/>
                <a:cs typeface="Calibri" panose="020F0502020204030204" pitchFamily="34" charset="0"/>
              </a:rPr>
              <a:t>In this session ask the pupils to design their tile. They should draw their designs in their sketch books and label any interesting features or textures. The children could label which tools they would use to create certain textures and they could label where they would use a score and slip technique to ensure any added detail does not fall off. </a:t>
            </a:r>
            <a:endParaRPr lang="en-GB" sz="1000" dirty="0">
              <a:solidFill>
                <a:schemeClr val="tx1"/>
              </a:solidFill>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endParaRPr lang="en-US" sz="1000" dirty="0">
              <a:solidFill>
                <a:srgbClr val="404040"/>
              </a:solidFill>
              <a:latin typeface="Comic Sans MS" panose="030F0702030302020204" pitchFamily="66"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207" y="373065"/>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4098" name="Picture 2">
            <a:extLst>
              <a:ext uri="{FF2B5EF4-FFF2-40B4-BE49-F238E27FC236}">
                <a16:creationId xmlns:a16="http://schemas.microsoft.com/office/drawing/2014/main" id="{C8A56C3D-7106-1ED1-F926-EBB15798EE4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53000" y="239525"/>
            <a:ext cx="3993776" cy="37355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0" name="Picture 4" descr="Art &amp; design KS2 Formal elements: Architecture - Kapow Primary">
            <a:extLst>
              <a:ext uri="{FF2B5EF4-FFF2-40B4-BE49-F238E27FC236}">
                <a16:creationId xmlns:a16="http://schemas.microsoft.com/office/drawing/2014/main" id="{06EE3DB3-3B29-79E5-2537-84BF5FAFFE5C}"/>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t="19318"/>
          <a:stretch/>
        </p:blipFill>
        <p:spPr bwMode="auto">
          <a:xfrm>
            <a:off x="6669740" y="4323274"/>
            <a:ext cx="2707343" cy="12286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102" name="Picture 6" descr="My 2022 sketching goals - Liz Steel : Liz Steel">
            <a:extLst>
              <a:ext uri="{FF2B5EF4-FFF2-40B4-BE49-F238E27FC236}">
                <a16:creationId xmlns:a16="http://schemas.microsoft.com/office/drawing/2014/main" id="{9DCF2930-963E-CB5D-5E6D-935BFA630C98}"/>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990756" y="5301503"/>
            <a:ext cx="1959132" cy="13169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F20D2D3-6B6F-6EFF-C237-1B4736E929A8}"/>
              </a:ext>
            </a:extLst>
          </p:cNvPr>
          <p:cNvPicPr>
            <a:picLocks noChangeAspect="1"/>
          </p:cNvPicPr>
          <p:nvPr/>
        </p:nvPicPr>
        <p:blipFill>
          <a:blip r:embed="rId7"/>
          <a:stretch>
            <a:fillRect/>
          </a:stretch>
        </p:blipFill>
        <p:spPr>
          <a:xfrm>
            <a:off x="2114096" y="4132584"/>
            <a:ext cx="2664789" cy="19136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A8E2C0F0-E4E5-BB5A-3D54-A517A6DB0967}"/>
              </a:ext>
            </a:extLst>
          </p:cNvPr>
          <p:cNvPicPr>
            <a:picLocks noChangeAspect="1"/>
          </p:cNvPicPr>
          <p:nvPr/>
        </p:nvPicPr>
        <p:blipFill>
          <a:blip r:embed="rId8"/>
          <a:stretch>
            <a:fillRect/>
          </a:stretch>
        </p:blipFill>
        <p:spPr>
          <a:xfrm>
            <a:off x="196278" y="4037094"/>
            <a:ext cx="1708995" cy="23947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drawing of a castle&#10;&#10;Description automatically generated">
            <a:extLst>
              <a:ext uri="{FF2B5EF4-FFF2-40B4-BE49-F238E27FC236}">
                <a16:creationId xmlns:a16="http://schemas.microsoft.com/office/drawing/2014/main" id="{F8880FE6-F5B2-1F5E-8C39-E4A1ED92ACD8}"/>
              </a:ext>
            </a:extLst>
          </p:cNvPr>
          <p:cNvPicPr>
            <a:picLocks noChangeAspect="1"/>
          </p:cNvPicPr>
          <p:nvPr/>
        </p:nvPicPr>
        <p:blipFill>
          <a:blip r:embed="rId9"/>
          <a:stretch>
            <a:fillRect/>
          </a:stretch>
        </p:blipFill>
        <p:spPr>
          <a:xfrm>
            <a:off x="77340" y="3938374"/>
            <a:ext cx="1879380" cy="2493434"/>
          </a:xfrm>
          <a:prstGeom prst="rect">
            <a:avLst/>
          </a:prstGeom>
        </p:spPr>
      </p:pic>
    </p:spTree>
    <p:extLst>
      <p:ext uri="{BB962C8B-B14F-4D97-AF65-F5344CB8AC3E}">
        <p14:creationId xmlns:p14="http://schemas.microsoft.com/office/powerpoint/2010/main" val="52855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sp>
        <p:nvSpPr>
          <p:cNvPr id="5" name="Rectangle 4">
            <a:extLst>
              <a:ext uri="{FF2B5EF4-FFF2-40B4-BE49-F238E27FC236}">
                <a16:creationId xmlns:a16="http://schemas.microsoft.com/office/drawing/2014/main" id="{26B035FA-C163-40BB-B4D5-D3B2546600B7}"/>
              </a:ext>
            </a:extLst>
          </p:cNvPr>
          <p:cNvSpPr/>
          <p:nvPr/>
        </p:nvSpPr>
        <p:spPr>
          <a:xfrm>
            <a:off x="429207" y="666976"/>
            <a:ext cx="4399098" cy="4522777"/>
          </a:xfrm>
          <a:prstGeom prst="rect">
            <a:avLst/>
          </a:prstGeom>
        </p:spPr>
        <p:txBody>
          <a:bodyPr wrap="square">
            <a:spAutoFit/>
          </a:bodyPr>
          <a:lstStyle/>
          <a:p>
            <a:r>
              <a:rPr lang="en-GB" sz="1600" b="1" dirty="0">
                <a:latin typeface="Comic Sans MS" panose="030F0702030302020204" pitchFamily="66" charset="0"/>
              </a:rPr>
              <a:t>5. I can make a 3D clay tile from my drawn design</a:t>
            </a:r>
          </a:p>
          <a:p>
            <a:r>
              <a:rPr lang="en-GB" sz="1600" b="1" dirty="0">
                <a:latin typeface="Comic Sans MS" panose="030F0702030302020204" pitchFamily="66" charset="0"/>
              </a:rPr>
              <a:t>6. I complete and evaluate my 3D clay tile</a:t>
            </a:r>
          </a:p>
          <a:p>
            <a:endParaRPr lang="en-GB" sz="1600" b="1" dirty="0">
              <a:latin typeface="Comic Sans MS" panose="030F0702030302020204" pitchFamily="66" charset="0"/>
            </a:endParaRPr>
          </a:p>
          <a:p>
            <a:pPr marR="17145">
              <a:lnSpc>
                <a:spcPct val="99000"/>
              </a:lnSpc>
            </a:pPr>
            <a:r>
              <a:rPr lang="en-GB" sz="1000" dirty="0">
                <a:effectLst/>
                <a:latin typeface="Comic Sans MS" panose="030F0702030302020204" pitchFamily="66" charset="0"/>
                <a:ea typeface="Calibri" panose="020F0502020204030204" pitchFamily="34" charset="0"/>
                <a:cs typeface="Calibri" panose="020F0502020204030204" pitchFamily="34" charset="0"/>
              </a:rPr>
              <a:t>Remind the children about the art unit and their task to create a 3D tile of a castle or palace (linked to a king or queen)</a:t>
            </a:r>
          </a:p>
          <a:p>
            <a:pPr marR="17145">
              <a:lnSpc>
                <a:spcPct val="99000"/>
              </a:lnSpc>
            </a:pPr>
            <a:r>
              <a:rPr lang="en-GB" sz="1000" dirty="0">
                <a:effectLst/>
                <a:latin typeface="Comic Sans MS" panose="030F0702030302020204" pitchFamily="66" charset="0"/>
                <a:ea typeface="Calibri" panose="020F0502020204030204" pitchFamily="34" charset="0"/>
                <a:cs typeface="Calibri" panose="020F0502020204030204" pitchFamily="34" charset="0"/>
              </a:rPr>
              <a:t>Use more than one session for the children to create </a:t>
            </a:r>
            <a:r>
              <a:rPr lang="en-GB" sz="1000" dirty="0">
                <a:latin typeface="Comic Sans MS" panose="030F0702030302020204" pitchFamily="66" charset="0"/>
                <a:ea typeface="Calibri" panose="020F0502020204030204" pitchFamily="34" charset="0"/>
                <a:cs typeface="Calibri" panose="020F0502020204030204" pitchFamily="34" charset="0"/>
              </a:rPr>
              <a:t>their tile and ask the children to consider the finishing touches and apply any textures with care</a:t>
            </a:r>
          </a:p>
          <a:p>
            <a:pPr marR="17145">
              <a:lnSpc>
                <a:spcPct val="99000"/>
              </a:lnSpc>
            </a:pPr>
            <a:r>
              <a:rPr lang="en-GB" sz="1000" dirty="0">
                <a:effectLst/>
                <a:latin typeface="Comic Sans MS" panose="030F0702030302020204" pitchFamily="66" charset="0"/>
                <a:ea typeface="Calibri" panose="020F0502020204030204" pitchFamily="34" charset="0"/>
                <a:cs typeface="Calibri" panose="020F0502020204030204" pitchFamily="34" charset="0"/>
              </a:rPr>
              <a:t>The</a:t>
            </a:r>
            <a:r>
              <a:rPr lang="en-GB" sz="1000" dirty="0">
                <a:latin typeface="Comic Sans MS" panose="030F0702030302020204" pitchFamily="66" charset="0"/>
                <a:ea typeface="Calibri" panose="020F0502020204030204" pitchFamily="34" charset="0"/>
                <a:cs typeface="Calibri" panose="020F0502020204030204" pitchFamily="34" charset="0"/>
              </a:rPr>
              <a:t> children will need to draw on some techniques that they explored in session 2. Some key techniques that the children would benefit from being shown again include:  How to roll out a slab to create a tile, using a score and slip technique and creation of texture using clay tools. </a:t>
            </a:r>
          </a:p>
          <a:p>
            <a:pPr marR="17145">
              <a:lnSpc>
                <a:spcPct val="99000"/>
              </a:lnSpc>
            </a:pPr>
            <a:r>
              <a:rPr lang="en-GB" sz="1000" dirty="0">
                <a:effectLst/>
                <a:latin typeface="Comic Sans MS" panose="030F0702030302020204" pitchFamily="66" charset="0"/>
                <a:ea typeface="Calibri" panose="020F0502020204030204" pitchFamily="34" charset="0"/>
                <a:cs typeface="Calibri" panose="020F0502020204030204" pitchFamily="34" charset="0"/>
              </a:rPr>
              <a:t>Ask the pupils to work from their designs to create and complete their 3D tiles. Consider how the tiles will be displayed. If necessary, ensure pupils put holes in the tiles so that ribbons can be added to hang etc</a:t>
            </a:r>
            <a:r>
              <a:rPr lang="en-GB" sz="1000" dirty="0">
                <a:latin typeface="Comic Sans MS" panose="030F0702030302020204" pitchFamily="66" charset="0"/>
                <a:ea typeface="Calibri" panose="020F0502020204030204" pitchFamily="34" charset="0"/>
                <a:cs typeface="Calibri" panose="020F0502020204030204" pitchFamily="34" charset="0"/>
              </a:rPr>
              <a:t>. </a:t>
            </a:r>
          </a:p>
          <a:p>
            <a:pPr marR="17145">
              <a:lnSpc>
                <a:spcPct val="99000"/>
              </a:lnSpc>
            </a:pPr>
            <a:r>
              <a:rPr lang="en-GB" sz="1000" dirty="0">
                <a:effectLst/>
                <a:latin typeface="Comic Sans MS" panose="030F0702030302020204" pitchFamily="66" charset="0"/>
                <a:ea typeface="Calibri" panose="020F0502020204030204" pitchFamily="34" charset="0"/>
                <a:cs typeface="Calibri" panose="020F0502020204030204" pitchFamily="34" charset="0"/>
              </a:rPr>
              <a:t>There is no intention to paint, yet when the clay is dry a glaze like substitute could be used to enhance the tiles. </a:t>
            </a:r>
          </a:p>
          <a:p>
            <a:pPr marR="17145">
              <a:lnSpc>
                <a:spcPct val="99000"/>
              </a:lnSpc>
            </a:pPr>
            <a:r>
              <a:rPr lang="en-GB" sz="1000" dirty="0">
                <a:latin typeface="Comic Sans MS" panose="030F0702030302020204" pitchFamily="66" charset="0"/>
                <a:ea typeface="Calibri" panose="020F0502020204030204" pitchFamily="34" charset="0"/>
                <a:cs typeface="Calibri" panose="020F0502020204030204" pitchFamily="34" charset="0"/>
              </a:rPr>
              <a:t>After the tiles are complete and dry, take pictures of the tiles to include in their art sketch books. The pupils should write some evaluation sentences saying what they liked best and what could be improved. </a:t>
            </a:r>
            <a:endParaRPr lang="en-GB" sz="1000" dirty="0">
              <a:effectLst/>
              <a:latin typeface="Comic Sans MS" panose="030F0702030302020204" pitchFamily="66" charset="0"/>
              <a:ea typeface="Calibri" panose="020F0502020204030204" pitchFamily="34" charset="0"/>
              <a:cs typeface="Calibri" panose="020F0502020204030204" pitchFamily="34" charset="0"/>
            </a:endParaRPr>
          </a:p>
          <a:p>
            <a:pPr marR="17145">
              <a:lnSpc>
                <a:spcPct val="99000"/>
              </a:lnSpc>
            </a:pPr>
            <a:endParaRPr lang="en-GB" sz="1000" dirty="0">
              <a:effectLst/>
              <a:latin typeface="Comic Sans MS" panose="030F0702030302020204" pitchFamily="66" charset="0"/>
              <a:ea typeface="Calibri" panose="020F0502020204030204" pitchFamily="34" charset="0"/>
              <a:cs typeface="Calibri" panose="020F0502020204030204" pitchFamily="34" charset="0"/>
            </a:endParaRPr>
          </a:p>
        </p:txBody>
      </p:sp>
      <p:pic>
        <p:nvPicPr>
          <p:cNvPr id="5122" name="Picture 2" descr="Ceramics 1. Lesson plans for beginner Ceramics program.">
            <a:extLst>
              <a:ext uri="{FF2B5EF4-FFF2-40B4-BE49-F238E27FC236}">
                <a16:creationId xmlns:a16="http://schemas.microsoft.com/office/drawing/2014/main" id="{32A76659-351D-B9B0-ED71-60350CF968A8}"/>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b="25584"/>
          <a:stretch/>
        </p:blipFill>
        <p:spPr bwMode="auto">
          <a:xfrm>
            <a:off x="4953000" y="199445"/>
            <a:ext cx="2080520" cy="11611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4" name="Picture 4" descr="Newport Infant School— Art Topic: Plants and Animals— Clay Tile Key Stage 1  Year 1 Strand: Sculpture • • • •">
            <a:extLst>
              <a:ext uri="{FF2B5EF4-FFF2-40B4-BE49-F238E27FC236}">
                <a16:creationId xmlns:a16="http://schemas.microsoft.com/office/drawing/2014/main" id="{E8C29C50-4D48-EB65-1EDA-FF7E9AD8A66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9207" y="5086956"/>
            <a:ext cx="2274751" cy="14810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AutoShape 6" descr="Lesson 5: House tiles">
            <a:extLst>
              <a:ext uri="{FF2B5EF4-FFF2-40B4-BE49-F238E27FC236}">
                <a16:creationId xmlns:a16="http://schemas.microsoft.com/office/drawing/2014/main" id="{37729257-4DF1-7CD9-23EF-0E693795F236}"/>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a:extLst>
              <a:ext uri="{FF2B5EF4-FFF2-40B4-BE49-F238E27FC236}">
                <a16:creationId xmlns:a16="http://schemas.microsoft.com/office/drawing/2014/main" id="{AB221E20-F2C3-0E78-AA8A-EA81796BA5C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952999" y="1478154"/>
            <a:ext cx="2088285" cy="16006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128" name="Picture 8" descr="Ceramic Terrace Houses for Art Projects">
            <a:extLst>
              <a:ext uri="{FF2B5EF4-FFF2-40B4-BE49-F238E27FC236}">
                <a16:creationId xmlns:a16="http://schemas.microsoft.com/office/drawing/2014/main" id="{148BB475-5094-9EA1-7200-846AA411F15C}"/>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7286285" y="4918909"/>
            <a:ext cx="2197754" cy="16490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32" name="Picture 12" descr="Art. Paper. Scissors. Glue!: Ceramic Slab Castles | Clay art projects,  Elementary art projects, Camping art">
            <a:extLst>
              <a:ext uri="{FF2B5EF4-FFF2-40B4-BE49-F238E27FC236}">
                <a16:creationId xmlns:a16="http://schemas.microsoft.com/office/drawing/2014/main" id="{C055E6A5-5521-0270-2983-0EA33A3CF48A}"/>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206893" y="136170"/>
            <a:ext cx="2214003" cy="31404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34" name="Picture 14" descr="Wild Horse Art Spot: Clay Castles | Clay art projects, Ceramics projects,  Sculpture clay">
            <a:extLst>
              <a:ext uri="{FF2B5EF4-FFF2-40B4-BE49-F238E27FC236}">
                <a16:creationId xmlns:a16="http://schemas.microsoft.com/office/drawing/2014/main" id="{B18DC714-912D-5781-9318-8662F2DF306B}"/>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717386" y="4772343"/>
            <a:ext cx="2463300" cy="18474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36" name="Picture 16" descr="Clay Castles Grade 4 | K-8 Art">
            <a:extLst>
              <a:ext uri="{FF2B5EF4-FFF2-40B4-BE49-F238E27FC236}">
                <a16:creationId xmlns:a16="http://schemas.microsoft.com/office/drawing/2014/main" id="{AEC2B204-786F-48BC-C9F9-D9F4FEB2FF9D}"/>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3029538" y="4904136"/>
            <a:ext cx="1525735" cy="17675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38" name="Picture 18" descr="Crayola Canada | Lesson Plans | SCORE AND SLIP – Joining Pieces of…">
            <a:extLst>
              <a:ext uri="{FF2B5EF4-FFF2-40B4-BE49-F238E27FC236}">
                <a16:creationId xmlns:a16="http://schemas.microsoft.com/office/drawing/2014/main" id="{94CB56A6-4EAD-38A8-DAD5-9B9A435849AD}"/>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946246" y="3220401"/>
            <a:ext cx="2080520" cy="13887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40" name="Picture 20" descr="Crayola Canada | Lesson Plans | SCORE AND SLIP – Joining Pieces of…">
            <a:extLst>
              <a:ext uri="{FF2B5EF4-FFF2-40B4-BE49-F238E27FC236}">
                <a16:creationId xmlns:a16="http://schemas.microsoft.com/office/drawing/2014/main" id="{A8682C42-220E-1AEB-A164-5F555FF6A7E6}"/>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7342799" y="3429000"/>
            <a:ext cx="2012498" cy="13433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70363" y="226796"/>
            <a:ext cx="429481" cy="429481"/>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39936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38DDC7E-CE0C-48E2-B53B-1659DBDE8C6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8000"/>
          </a:xfrm>
          <a:prstGeom prst="rect">
            <a:avLst/>
          </a:prstGeom>
        </p:spPr>
      </p:pic>
      <p:pic>
        <p:nvPicPr>
          <p:cNvPr id="13" name="Picture 12">
            <a:extLst>
              <a:ext uri="{FF2B5EF4-FFF2-40B4-BE49-F238E27FC236}">
                <a16:creationId xmlns:a16="http://schemas.microsoft.com/office/drawing/2014/main" id="{D04715B7-481F-4882-950E-426D3F778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0097" y="55958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5122" name="Picture 2" descr="Ceramics 1. Lesson plans for beginner Ceramics program.">
            <a:extLst>
              <a:ext uri="{FF2B5EF4-FFF2-40B4-BE49-F238E27FC236}">
                <a16:creationId xmlns:a16="http://schemas.microsoft.com/office/drawing/2014/main" id="{32A76659-351D-B9B0-ED71-60350CF968A8}"/>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b="25584"/>
          <a:stretch/>
        </p:blipFill>
        <p:spPr bwMode="auto">
          <a:xfrm>
            <a:off x="1380087" y="335641"/>
            <a:ext cx="3166955" cy="17675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AutoShape 6" descr="Lesson 5: House tiles">
            <a:extLst>
              <a:ext uri="{FF2B5EF4-FFF2-40B4-BE49-F238E27FC236}">
                <a16:creationId xmlns:a16="http://schemas.microsoft.com/office/drawing/2014/main" id="{37729257-4DF1-7CD9-23EF-0E693795F236}"/>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32" name="Picture 12" descr="Art. Paper. Scissors. Glue!: Ceramic Slab Castles | Clay art projects,  Elementary art projects, Camping art">
            <a:extLst>
              <a:ext uri="{FF2B5EF4-FFF2-40B4-BE49-F238E27FC236}">
                <a16:creationId xmlns:a16="http://schemas.microsoft.com/office/drawing/2014/main" id="{C055E6A5-5521-0270-2983-0EA33A3CF48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40220" y="1147403"/>
            <a:ext cx="3002167" cy="42583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2058284-1FB6-96B7-F607-13141041A329}"/>
              </a:ext>
            </a:extLst>
          </p:cNvPr>
          <p:cNvPicPr>
            <a:picLocks noChangeAspect="1"/>
          </p:cNvPicPr>
          <p:nvPr/>
        </p:nvPicPr>
        <p:blipFill>
          <a:blip r:embed="rId6"/>
          <a:stretch>
            <a:fillRect/>
          </a:stretch>
        </p:blipFill>
        <p:spPr>
          <a:xfrm>
            <a:off x="340097" y="2485040"/>
            <a:ext cx="2696754" cy="36409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921B6B23-1109-B2B4-1263-A7037E1747EF}"/>
              </a:ext>
            </a:extLst>
          </p:cNvPr>
          <p:cNvPicPr>
            <a:picLocks noChangeAspect="1"/>
          </p:cNvPicPr>
          <p:nvPr/>
        </p:nvPicPr>
        <p:blipFill>
          <a:blip r:embed="rId7"/>
          <a:stretch>
            <a:fillRect/>
          </a:stretch>
        </p:blipFill>
        <p:spPr>
          <a:xfrm>
            <a:off x="3327178" y="2453664"/>
            <a:ext cx="2946844" cy="40538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913896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9D55C7-03D7-4433-AE93-DCDBA37933D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4" name="Picture 3" descr="A green rectangular object with black border&#10;&#10;Description automatically generated">
            <a:extLst>
              <a:ext uri="{FF2B5EF4-FFF2-40B4-BE49-F238E27FC236}">
                <a16:creationId xmlns:a16="http://schemas.microsoft.com/office/drawing/2014/main" id="{6F80C63B-817F-22A4-256C-18AE9EF7435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4592" y="-233082"/>
            <a:ext cx="10307816" cy="7203130"/>
          </a:xfrm>
          <a:prstGeom prst="rect">
            <a:avLst/>
          </a:prstGeom>
        </p:spPr>
      </p:pic>
      <p:sp>
        <p:nvSpPr>
          <p:cNvPr id="2" name="Google Shape;157;p18">
            <a:extLst>
              <a:ext uri="{FF2B5EF4-FFF2-40B4-BE49-F238E27FC236}">
                <a16:creationId xmlns:a16="http://schemas.microsoft.com/office/drawing/2014/main" id="{7D01E01B-77D3-4CB9-AE4B-3D427D243A69}"/>
              </a:ext>
            </a:extLst>
          </p:cNvPr>
          <p:cNvSpPr txBox="1"/>
          <p:nvPr/>
        </p:nvSpPr>
        <p:spPr>
          <a:xfrm>
            <a:off x="688450" y="689633"/>
            <a:ext cx="8327858" cy="1280959"/>
          </a:xfrm>
          <a:prstGeom prst="rect">
            <a:avLst/>
          </a:prstGeom>
          <a:noFill/>
          <a:ln>
            <a:noFill/>
          </a:ln>
        </p:spPr>
        <p:txBody>
          <a:bodyPr spcFirstLastPara="1" wrap="square" lIns="99044" tIns="99044" rIns="99044" bIns="99044" anchor="t" anchorCtr="0">
            <a:spAutoFit/>
          </a:bodyPr>
          <a:lstStyle/>
          <a:p>
            <a:r>
              <a:rPr lang="en-GB" sz="2000" b="1" dirty="0">
                <a:solidFill>
                  <a:schemeClr val="tx1"/>
                </a:solidFill>
                <a:latin typeface="Comic Sans MS"/>
                <a:ea typeface="Comic Sans MS"/>
                <a:cs typeface="Comic Sans MS"/>
                <a:sym typeface="Comic Sans MS"/>
              </a:rPr>
              <a:t>Newbald Primary School : Year 3 &amp; 4 Art</a:t>
            </a:r>
            <a:r>
              <a:rPr lang="en-GB" sz="2000" dirty="0">
                <a:solidFill>
                  <a:schemeClr val="tx1"/>
                </a:solidFill>
                <a:latin typeface="Comic Sans MS"/>
                <a:ea typeface="Comic Sans MS"/>
                <a:cs typeface="Comic Sans MS"/>
                <a:sym typeface="Comic Sans MS"/>
              </a:rPr>
              <a:t>   </a:t>
            </a:r>
          </a:p>
          <a:p>
            <a:r>
              <a:rPr lang="en-US" sz="1600" dirty="0">
                <a:solidFill>
                  <a:srgbClr val="006600"/>
                </a:solidFill>
                <a:latin typeface="Comic Sans MS"/>
                <a:ea typeface="Comic Sans MS"/>
                <a:cs typeface="Comic Sans MS"/>
                <a:sym typeface="Comic Sans MS"/>
              </a:rPr>
              <a:t>Term: Summer 2 – Middle Ages</a:t>
            </a:r>
          </a:p>
          <a:p>
            <a:pPr>
              <a:lnSpc>
                <a:spcPct val="107000"/>
              </a:lnSpc>
            </a:pPr>
            <a:r>
              <a:rPr lang="en-US" sz="1600" dirty="0">
                <a:solidFill>
                  <a:srgbClr val="006600"/>
                </a:solidFill>
                <a:latin typeface="Comic Sans MS"/>
                <a:ea typeface="Comic Sans MS"/>
                <a:cs typeface="Comic Sans MS"/>
                <a:sym typeface="Comic Sans MS"/>
              </a:rPr>
              <a:t>Art Focus: Drawing &amp; Printing</a:t>
            </a:r>
            <a:endParaRPr lang="en-US"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pPr>
            <a:r>
              <a:rPr lang="en-US" sz="1600" dirty="0">
                <a:solidFill>
                  <a:srgbClr val="006600"/>
                </a:solidFill>
                <a:latin typeface="Comic Sans MS"/>
                <a:ea typeface="Comic Sans MS"/>
                <a:cs typeface="Comic Sans MS"/>
                <a:sym typeface="Comic Sans MS"/>
              </a:rPr>
              <a:t>Project: </a:t>
            </a:r>
            <a:r>
              <a:rPr lang="en-US" sz="16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Bayeux Tapestry Drawing &amp; Printing </a:t>
            </a:r>
          </a:p>
        </p:txBody>
      </p:sp>
      <p:sp>
        <p:nvSpPr>
          <p:cNvPr id="12" name="Rectangle 11">
            <a:extLst>
              <a:ext uri="{FF2B5EF4-FFF2-40B4-BE49-F238E27FC236}">
                <a16:creationId xmlns:a16="http://schemas.microsoft.com/office/drawing/2014/main" id="{4F62C26F-9A27-40A3-A4BC-50FF513F427A}"/>
              </a:ext>
            </a:extLst>
          </p:cNvPr>
          <p:cNvSpPr/>
          <p:nvPr/>
        </p:nvSpPr>
        <p:spPr>
          <a:xfrm>
            <a:off x="544716" y="4054013"/>
            <a:ext cx="4110439" cy="2177904"/>
          </a:xfrm>
          <a:prstGeom prst="rect">
            <a:avLst/>
          </a:prstGeom>
        </p:spPr>
        <p:txBody>
          <a:bodyPr wrap="square">
            <a:spAutoFit/>
          </a:bodyPr>
          <a:lstStyle/>
          <a:p>
            <a:r>
              <a:rPr lang="en-GB" sz="800" b="1" u="sng" dirty="0">
                <a:latin typeface="Comic Sans MS" panose="030F0702030302020204" pitchFamily="66" charset="0"/>
              </a:rPr>
              <a:t>Year 3 – Drawing  Key Objectives</a:t>
            </a:r>
          </a:p>
          <a:p>
            <a:pPr marL="179388" indent="-179388">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Times New Roman" panose="02020603050405020304" pitchFamily="18" charset="0"/>
              </a:rPr>
              <a:t>Develop intricate patterns/ marks with a variety of media.  </a:t>
            </a:r>
          </a:p>
          <a:p>
            <a:pPr marL="179388" marR="47625" indent="-179388">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Times New Roman" panose="02020603050405020304" pitchFamily="18" charset="0"/>
              </a:rPr>
              <a:t>Experiment with marks and lines with a wide range of implements e.g. charcoal/graphite, chalk, pencil, crayon/pastel, pens</a:t>
            </a:r>
          </a:p>
          <a:p>
            <a:pPr marL="179388" marR="47625" indent="-179388">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Times New Roman" panose="02020603050405020304" pitchFamily="18" charset="0"/>
              </a:rPr>
              <a:t>Begin to indicate facial expressions in drawings </a:t>
            </a:r>
          </a:p>
          <a:p>
            <a:pPr marL="179388" marR="47625" indent="-179388">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Times New Roman" panose="02020603050405020304" pitchFamily="18" charset="0"/>
              </a:rPr>
              <a:t>To begin to understand how to use a variety of hard and soft drawing pencils to create different effects </a:t>
            </a:r>
          </a:p>
          <a:p>
            <a:pPr marL="179388" indent="-179388">
              <a:buFont typeface="Arial" panose="020B0604020202020204" pitchFamily="34" charset="0"/>
              <a:buChar char="•"/>
              <a:tabLst>
                <a:tab pos="281940" algn="l"/>
              </a:tabLst>
            </a:pP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Begin to use shading to show light and shadow</a:t>
            </a:r>
            <a:r>
              <a:rPr lang="en-GB" sz="800" spc="-65"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effects.</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marL="179388" indent="-179388">
              <a:buFont typeface="Arial" panose="020B0604020202020204" pitchFamily="34" charset="0"/>
              <a:buChar char="•"/>
              <a:tabLst>
                <a:tab pos="281940" algn="l"/>
              </a:tabLst>
            </a:pP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Begin to show an awareness of space when</a:t>
            </a:r>
            <a:r>
              <a:rPr lang="en-GB" sz="800" spc="-5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drawing</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marL="179388" indent="-179388">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rPr>
              <a:t>Begin to understand how proportion can be related foreground, and background</a:t>
            </a:r>
          </a:p>
          <a:p>
            <a:r>
              <a:rPr lang="en-GB" sz="800" b="1" u="sng" dirty="0">
                <a:latin typeface="Comic Sans MS" panose="030F0702030302020204" pitchFamily="66" charset="0"/>
              </a:rPr>
              <a:t>Year 3 Printing Key Objectives</a:t>
            </a:r>
          </a:p>
          <a:p>
            <a:pPr marL="172085" marR="27940" indent="-171450">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Print simple pictures using different printing techniques e.g. mono printing,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2085" indent="-171450">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block printing, relief or impressed method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2085" marR="125095" indent="-171450">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To know how to create a template to print multiple copies of the design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2085" marR="125095" indent="-171450">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To begin to use more than one colour to layer in a print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2085" marR="125095" indent="-171450">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To use printing methods to make repeated patterns</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90C63C39-4230-4A3F-BB97-9470D22297B7}"/>
              </a:ext>
            </a:extLst>
          </p:cNvPr>
          <p:cNvSpPr/>
          <p:nvPr/>
        </p:nvSpPr>
        <p:spPr>
          <a:xfrm>
            <a:off x="4852379" y="3908204"/>
            <a:ext cx="4369482" cy="2469522"/>
          </a:xfrm>
          <a:prstGeom prst="rect">
            <a:avLst/>
          </a:prstGeom>
        </p:spPr>
        <p:txBody>
          <a:bodyPr wrap="square">
            <a:spAutoFit/>
          </a:bodyPr>
          <a:lstStyle/>
          <a:p>
            <a:r>
              <a:rPr lang="en-GB" sz="800" b="1" u="sng" dirty="0">
                <a:latin typeface="Comic Sans MS" panose="030F0702030302020204" pitchFamily="66" charset="0"/>
              </a:rPr>
              <a:t>Year 4 - Drawing Key Objectives</a:t>
            </a:r>
          </a:p>
          <a:p>
            <a:pPr marL="179388" indent="-179388">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Draw for a sustained period of time at an appropriate level.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Demonstrate experience in different grades of pencil and other implements to draw different forms and shapes.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marR="698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To be able to indicate facial expressions in drawings and show body language in drawing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marR="6985"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To use a range of implements to draw different forms and shapes.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marR="47625" indent="-179388">
              <a:lnSpc>
                <a:spcPct val="99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To understand how to use a variety of hard and soft drawing pencils to create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lnSpc>
                <a:spcPct val="107000"/>
              </a:lnSpc>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different effects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buFont typeface="Arial" panose="020B0604020202020204" pitchFamily="34" charset="0"/>
              <a:buChar char="•"/>
              <a:tabLst>
                <a:tab pos="281940" algn="l"/>
              </a:tabLst>
            </a:pP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To use shading to show light and shadow</a:t>
            </a:r>
            <a:r>
              <a:rPr lang="en-GB" sz="800" spc="-65"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 </a:t>
            </a:r>
            <a:r>
              <a:rPr lang="en-GB" sz="8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effects.</a:t>
            </a:r>
            <a:endParaRPr lang="en-GB" sz="800" dirty="0">
              <a:effectLst/>
              <a:latin typeface="Comic Sans MS" panose="030F0702030302020204" pitchFamily="66" charset="0"/>
              <a:ea typeface="Roboto" panose="02000000000000000000" pitchFamily="2" charset="0"/>
              <a:cs typeface="Roboto" panose="02000000000000000000" pitchFamily="2" charset="0"/>
            </a:endParaRPr>
          </a:p>
          <a:p>
            <a:pPr marL="179388" marR="6985" indent="-179388">
              <a:lnSpc>
                <a:spcPct val="107000"/>
              </a:lnSpc>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To show an awareness of space when</a:t>
            </a:r>
            <a:r>
              <a:rPr lang="en-GB" sz="800" spc="-5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8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drawing</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9388" indent="-179388">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rPr>
              <a:t>Begin to understand, perspective and proportion including foreground, middle-ground and background</a:t>
            </a:r>
          </a:p>
          <a:p>
            <a:r>
              <a:rPr lang="en-GB" sz="800" b="1" u="sng" dirty="0">
                <a:latin typeface="Comic Sans MS" panose="030F0702030302020204" pitchFamily="66" charset="0"/>
              </a:rPr>
              <a:t>Year 4 Printing Key Objectives</a:t>
            </a:r>
          </a:p>
          <a:p>
            <a:pPr marL="171450" marR="27940" indent="-171450">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Print pictures using different printing techniques e.g. mono printing,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block printing, relief or impressed method with increased precision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125095" indent="-171450">
              <a:buFont typeface="Arial" panose="020B0604020202020204" pitchFamily="34" charset="0"/>
              <a:buChar char="•"/>
            </a:pPr>
            <a:r>
              <a:rPr lang="en-GB" sz="800" dirty="0">
                <a:effectLst/>
                <a:latin typeface="Comic Sans MS" panose="030F0702030302020204" pitchFamily="66" charset="0"/>
                <a:ea typeface="Calibri" panose="020F0502020204030204" pitchFamily="34" charset="0"/>
                <a:cs typeface="Calibri" panose="020F0502020204030204" pitchFamily="34" charset="0"/>
              </a:rPr>
              <a:t>To create a template and print multiple copies of a design </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125095" indent="-171450">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To use more than one colour to layer in a print</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125095" indent="-171450">
              <a:buFont typeface="Arial" panose="020B0604020202020204" pitchFamily="34" charset="0"/>
              <a:buChar char="•"/>
            </a:pPr>
            <a:r>
              <a:rPr lang="en-GB" sz="8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To use printing methods to make repeated patterns with</a:t>
            </a:r>
            <a:r>
              <a:rPr lang="en-GB" sz="800" spc="-15"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 </a:t>
            </a:r>
            <a:r>
              <a:rPr lang="en-GB" sz="800" dirty="0">
                <a:solidFill>
                  <a:srgbClr val="000000"/>
                </a:solidFill>
                <a:effectLst/>
                <a:latin typeface="Comic Sans MS" panose="030F0702030302020204" pitchFamily="66" charset="0"/>
                <a:ea typeface="Calibri" panose="020F0502020204030204" pitchFamily="34" charset="0"/>
                <a:cs typeface="Calibri" panose="020F0502020204030204" pitchFamily="34" charset="0"/>
              </a:rPr>
              <a:t>precision.</a:t>
            </a:r>
            <a:endParaRPr lang="en-GB" sz="800" dirty="0">
              <a:effectLst/>
              <a:latin typeface="Comic Sans MS" panose="030F0702030302020204" pitchFamily="66" charset="0"/>
              <a:ea typeface="Calibri" panose="020F050202020403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F311FB92-797F-4C9E-B609-498B9EF2352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26773" y="629640"/>
            <a:ext cx="827313" cy="82731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A8253A52-3034-A58E-EE16-7B3C154B35D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238091" y="1970592"/>
            <a:ext cx="2283736" cy="1712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E61808F2-C5E1-455E-4E70-3AB2777500B9}"/>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t="19295" b="13882"/>
          <a:stretch/>
        </p:blipFill>
        <p:spPr bwMode="auto">
          <a:xfrm>
            <a:off x="5784280" y="1970592"/>
            <a:ext cx="3586863" cy="15979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D385972-B5BA-34CD-DE80-DCA4642155A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44716" y="1954862"/>
            <a:ext cx="2488783" cy="18665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94518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467833" y="613086"/>
            <a:ext cx="5376728" cy="5473486"/>
          </a:xfrm>
          <a:prstGeom prst="rect">
            <a:avLst/>
          </a:prstGeom>
        </p:spPr>
        <p:txBody>
          <a:bodyPr wrap="square">
            <a:spAutoFit/>
          </a:bodyPr>
          <a:lstStyle/>
          <a:p>
            <a:pPr algn="ctr">
              <a:lnSpc>
                <a:spcPct val="107000"/>
              </a:lnSpc>
            </a:pPr>
            <a:r>
              <a:rPr lang="en-US" sz="24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Bayeux Tapestry Drawing &amp; Printing</a:t>
            </a:r>
            <a:endParaRPr lang="en-GB" sz="175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a:t>
            </a:r>
            <a:r>
              <a:rPr lang="en-GB" sz="1800" b="1" dirty="0">
                <a:solidFill>
                  <a:schemeClr val="tx1"/>
                </a:solidFill>
                <a:latin typeface="Comic Sans MS" panose="030F0702030302020204" pitchFamily="66" charset="0"/>
              </a:rPr>
              <a:t>research the </a:t>
            </a:r>
            <a:r>
              <a:rPr lang="en-US" sz="1800" b="1"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Bayeux Tapestry </a:t>
            </a:r>
            <a:endParaRPr lang="en-GB" sz="1800" b="1" dirty="0">
              <a:solidFill>
                <a:schemeClr val="tx1"/>
              </a:solidFill>
              <a:latin typeface="Comic Sans MS" panose="030F0702030302020204" pitchFamily="66" charset="0"/>
            </a:endParaRPr>
          </a:p>
          <a:p>
            <a:pPr marL="342900" indent="-342900">
              <a:buFont typeface="Arial" panose="020B0604020202020204" pitchFamily="34" charset="0"/>
              <a:buChar char="•"/>
            </a:pPr>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experiment with printing a repeated pattern of part of the Bayeux Tapestry</a:t>
            </a:r>
            <a:endParaRPr lang="en-GB" sz="18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complete my Bayeux Tapestry repeat pattern print and I can evaluate it. </a:t>
            </a:r>
          </a:p>
          <a:p>
            <a:pPr marL="285750" indent="-285750">
              <a:buFont typeface="Arial" panose="020B0604020202020204" pitchFamily="34" charset="0"/>
              <a:buChar char="•"/>
            </a:pPr>
            <a:endParaRPr lang="en-GB" sz="180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make detailed observational drawings to create a class reproduction of the Bayeux Tapestry</a:t>
            </a:r>
            <a:endParaRPr lang="en-GB" sz="1800" b="1" dirty="0">
              <a:effectLst/>
              <a:latin typeface="Comic Sans MS" panose="030F0702030302020204" pitchFamily="66"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GB" sz="1800" b="1" dirty="0">
              <a:solidFill>
                <a:schemeClr val="tx1"/>
              </a:solidFill>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make detailed observational drawings to create a class reproduction of the Bayeux Tapestry</a:t>
            </a:r>
            <a:endParaRPr lang="en-GB" sz="1800" b="1" dirty="0">
              <a:effectLst/>
              <a:latin typeface="Comic Sans MS" panose="030F0702030302020204" pitchFamily="66" charset="0"/>
              <a:ea typeface="Calibri" panose="020F0502020204030204" pitchFamily="34" charset="0"/>
              <a:cs typeface="Calibri" panose="020F0502020204030204" pitchFamily="34" charset="0"/>
            </a:endParaRPr>
          </a:p>
          <a:p>
            <a:endParaRPr lang="en-GB" sz="1800" b="1" dirty="0">
              <a:latin typeface="Comic Sans MS" panose="030F0702030302020204" pitchFamily="66" charset="0"/>
            </a:endParaRPr>
          </a:p>
          <a:p>
            <a:pPr marL="285750" indent="-285750">
              <a:buFont typeface="Arial" panose="020B0604020202020204" pitchFamily="34" charset="0"/>
              <a:buChar char="•"/>
            </a:pPr>
            <a:r>
              <a:rPr lang="en-GB" sz="1800" b="1" dirty="0">
                <a:latin typeface="Comic Sans MS" panose="030F0702030302020204" pitchFamily="66" charset="0"/>
              </a:rPr>
              <a:t>I can evaluate my Bayeux Tapestry inspired artwork</a:t>
            </a:r>
          </a:p>
        </p:txBody>
      </p:sp>
      <p:pic>
        <p:nvPicPr>
          <p:cNvPr id="8" name="Picture 7">
            <a:extLst>
              <a:ext uri="{FF2B5EF4-FFF2-40B4-BE49-F238E27FC236}">
                <a16:creationId xmlns:a16="http://schemas.microsoft.com/office/drawing/2014/main" id="{93CA79ED-0798-4AC7-BF9A-50F4817611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7599" y="210737"/>
            <a:ext cx="478354" cy="478354"/>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descr="A close-up of a poster&#10;&#10;Description automatically generated">
            <a:extLst>
              <a:ext uri="{FF2B5EF4-FFF2-40B4-BE49-F238E27FC236}">
                <a16:creationId xmlns:a16="http://schemas.microsoft.com/office/drawing/2014/main" id="{F5507D2B-7FBF-D777-87C5-1CB736096ED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11267"/>
          <a:stretch/>
        </p:blipFill>
        <p:spPr>
          <a:xfrm>
            <a:off x="5932474" y="210737"/>
            <a:ext cx="1619530" cy="11223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piece of dough with a drawing of a turtle&#10;&#10;Description automatically generated">
            <a:extLst>
              <a:ext uri="{FF2B5EF4-FFF2-40B4-BE49-F238E27FC236}">
                <a16:creationId xmlns:a16="http://schemas.microsoft.com/office/drawing/2014/main" id="{3821A333-16DD-554F-A02C-6240AE14B63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6200000" flipH="1">
            <a:off x="7634294" y="665033"/>
            <a:ext cx="1891110" cy="14183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group of art pieces on a wood surface&#10;&#10;Description automatically generated">
            <a:extLst>
              <a:ext uri="{FF2B5EF4-FFF2-40B4-BE49-F238E27FC236}">
                <a16:creationId xmlns:a16="http://schemas.microsoft.com/office/drawing/2014/main" id="{7EE0D984-8CD7-AB84-1029-3B9273DFC99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3685" t="4815" r="5695" b="6048"/>
          <a:stretch/>
        </p:blipFill>
        <p:spPr>
          <a:xfrm rot="16200000" flipH="1">
            <a:off x="5763060" y="1832670"/>
            <a:ext cx="2058957" cy="15189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4">
            <a:extLst>
              <a:ext uri="{FF2B5EF4-FFF2-40B4-BE49-F238E27FC236}">
                <a16:creationId xmlns:a16="http://schemas.microsoft.com/office/drawing/2014/main" id="{6DEF48FE-28EF-5B10-38E4-E3F008EE51B0}"/>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t="19295" b="13882"/>
          <a:stretch/>
        </p:blipFill>
        <p:spPr bwMode="auto">
          <a:xfrm>
            <a:off x="6660517" y="5422145"/>
            <a:ext cx="2777650" cy="12374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D1B3DFDD-6A08-ABDE-028E-226E8C9E25A1}"/>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740516" y="2699033"/>
            <a:ext cx="1884828" cy="12565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8FF675A2-2532-2F9A-30B3-F5A5BDACDBB4}"/>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5932474" y="3810085"/>
            <a:ext cx="1884828" cy="14136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722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28919" y="350207"/>
            <a:ext cx="3836893" cy="5570756"/>
          </a:xfrm>
          <a:prstGeom prst="rect">
            <a:avLst/>
          </a:prstGeom>
        </p:spPr>
        <p:txBody>
          <a:bodyPr wrap="square">
            <a:spAutoFit/>
          </a:bodyPr>
          <a:lstStyle/>
          <a:p>
            <a:pPr algn="ctr"/>
            <a:r>
              <a:rPr lang="en-GB" sz="20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 </a:t>
            </a:r>
          </a:p>
          <a:p>
            <a:r>
              <a:rPr lang="en-GB" sz="1600" b="1" dirty="0">
                <a:latin typeface="Comic Sans MS" panose="030F0702030302020204" pitchFamily="66" charset="0"/>
              </a:rPr>
              <a:t>1. I can </a:t>
            </a:r>
            <a:r>
              <a:rPr lang="en-GB" sz="1600" b="1" dirty="0">
                <a:solidFill>
                  <a:schemeClr val="tx1"/>
                </a:solidFill>
                <a:latin typeface="Comic Sans MS" panose="030F0702030302020204" pitchFamily="66" charset="0"/>
              </a:rPr>
              <a:t>research the </a:t>
            </a:r>
            <a:r>
              <a:rPr lang="en-US" sz="1600" b="1"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Bayeux Tapestry </a:t>
            </a:r>
            <a:endParaRPr lang="en-GB" sz="1600" b="1" dirty="0">
              <a:solidFill>
                <a:schemeClr val="tx1"/>
              </a:solidFill>
              <a:latin typeface="Comic Sans MS" panose="030F0702030302020204" pitchFamily="66" charset="0"/>
            </a:endParaRPr>
          </a:p>
          <a:p>
            <a:endParaRPr lang="en-GB" sz="1600" b="1" dirty="0">
              <a:latin typeface="Comic Sans MS" panose="030F0702030302020204" pitchFamily="66" charset="0"/>
            </a:endParaRPr>
          </a:p>
          <a:p>
            <a:r>
              <a:rPr lang="en-GB" sz="900" dirty="0">
                <a:latin typeface="Comic Sans MS" panose="030F0702030302020204" pitchFamily="66" charset="0"/>
              </a:rPr>
              <a:t>Explain that in this unit the children are going to research and complete art tasks about the Bayeux Tapestry. Discuss the Bayeux Tapestry together and discuss questions such as, what is it? What does it show? How was it made? Who made it? </a:t>
            </a:r>
          </a:p>
          <a:p>
            <a:r>
              <a:rPr lang="en-GB" sz="900" dirty="0">
                <a:latin typeface="Comic Sans MS" panose="030F0702030302020204" pitchFamily="66" charset="0"/>
              </a:rPr>
              <a:t>Research the tapestry together as a class. The children may be aware of what the Bayeux Tapestry is through their History lessons if not share information about it using this PowerPoint. </a:t>
            </a:r>
            <a:r>
              <a:rPr lang="en-GB" sz="900" dirty="0">
                <a:latin typeface="Comic Sans MS" panose="030F0702030302020204" pitchFamily="66" charset="0"/>
                <a:hlinkClick r:id="rId4"/>
              </a:rPr>
              <a:t>https://www.twinkl.co.uk/resource/ks2-all-about-the-bayeux-tapestry-powerpoint-t2-h-5773</a:t>
            </a:r>
            <a:r>
              <a:rPr lang="en-GB" sz="900" dirty="0">
                <a:latin typeface="Comic Sans MS" panose="030F0702030302020204" pitchFamily="66" charset="0"/>
              </a:rPr>
              <a:t> </a:t>
            </a:r>
          </a:p>
          <a:p>
            <a:endParaRPr lang="en-GB" sz="900" dirty="0">
              <a:latin typeface="Comic Sans MS" panose="030F0702030302020204" pitchFamily="66" charset="0"/>
            </a:endParaRPr>
          </a:p>
          <a:p>
            <a:r>
              <a:rPr lang="en-GB" sz="900" dirty="0">
                <a:latin typeface="Comic Sans MS" panose="030F0702030302020204" pitchFamily="66" charset="0"/>
              </a:rPr>
              <a:t>And this video which shows the tapestry:</a:t>
            </a:r>
          </a:p>
          <a:p>
            <a:r>
              <a:rPr lang="en-GB" sz="900" dirty="0">
                <a:latin typeface="Comic Sans MS" panose="030F0702030302020204" pitchFamily="66" charset="0"/>
                <a:hlinkClick r:id="rId5"/>
              </a:rPr>
              <a:t>https://youtu.be/F8OPQ_28mdo?si=an2BRtQvPumGGDLi</a:t>
            </a:r>
            <a:r>
              <a:rPr lang="en-GB" sz="900" dirty="0">
                <a:latin typeface="Comic Sans MS" panose="030F0702030302020204" pitchFamily="66" charset="0"/>
              </a:rPr>
              <a:t> </a:t>
            </a:r>
          </a:p>
          <a:p>
            <a:endParaRPr lang="en-GB" sz="900" dirty="0">
              <a:latin typeface="Comic Sans MS" panose="030F0702030302020204" pitchFamily="66" charset="0"/>
            </a:endParaRPr>
          </a:p>
          <a:p>
            <a:r>
              <a:rPr lang="en-GB" sz="900" dirty="0">
                <a:latin typeface="Comic Sans MS" panose="030F0702030302020204" pitchFamily="66" charset="0"/>
              </a:rPr>
              <a:t>Give the children copies of the information and quiz questions on the next two pages. Ask the pupils to read through the information and answer the questions carefully and neatly. Answers to the quiz questions are also included. Go through these with the children and invite them to correct their work if they have made any mistakes. </a:t>
            </a:r>
          </a:p>
          <a:p>
            <a:endParaRPr lang="en-GB" sz="900" dirty="0">
              <a:latin typeface="Comic Sans MS" panose="030F0702030302020204" pitchFamily="66" charset="0"/>
            </a:endParaRPr>
          </a:p>
          <a:p>
            <a:r>
              <a:rPr lang="en-GB" sz="900" dirty="0">
                <a:latin typeface="Comic Sans MS" panose="030F0702030302020204" pitchFamily="66" charset="0"/>
              </a:rPr>
              <a:t>Evaluating the artwork.</a:t>
            </a:r>
          </a:p>
          <a:p>
            <a:r>
              <a:rPr lang="en-GB" sz="900" dirty="0">
                <a:latin typeface="Comic Sans MS" panose="030F0702030302020204" pitchFamily="66" charset="0"/>
              </a:rPr>
              <a:t>Ask the children to consider the Bayeux tapestry as a piece of art. Do they like it? Why? How is the artwork successful? Would it be as effective if it wasn’t 70 meters long? Consider the drawn figures. Are they accurate representations of humans? Why have they been simplified? Explain that this is more of a medieval cartoon strip than a piece of traditional fine art, yet it is recognised as a historical masterpiece. </a:t>
            </a:r>
          </a:p>
          <a:p>
            <a:endParaRPr lang="en-GB" sz="900" dirty="0">
              <a:latin typeface="Comic Sans MS" panose="030F0702030302020204" pitchFamily="66" charset="0"/>
            </a:endParaRPr>
          </a:p>
          <a:p>
            <a:r>
              <a:rPr lang="en-GB" sz="900" dirty="0">
                <a:latin typeface="Comic Sans MS" panose="030F0702030302020204" pitchFamily="66" charset="0"/>
              </a:rPr>
              <a:t>Look at different sections of the tapestry, which sections do the pupils like? Why do they like these scenes? If time allows the children could make quick sketches of a favourite scene and write why they like the artwork.</a:t>
            </a: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1" descr="A close-up of a poster&#10;&#10;Description automatically generated">
            <a:extLst>
              <a:ext uri="{FF2B5EF4-FFF2-40B4-BE49-F238E27FC236}">
                <a16:creationId xmlns:a16="http://schemas.microsoft.com/office/drawing/2014/main" id="{60394D49-72FD-5A36-7F2E-9480769BB7C0}"/>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b="11267"/>
          <a:stretch/>
        </p:blipFill>
        <p:spPr>
          <a:xfrm>
            <a:off x="4365812" y="444025"/>
            <a:ext cx="2255088" cy="15628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268" name="Picture 4">
            <a:extLst>
              <a:ext uri="{FF2B5EF4-FFF2-40B4-BE49-F238E27FC236}">
                <a16:creationId xmlns:a16="http://schemas.microsoft.com/office/drawing/2014/main" id="{200C42E1-6227-4D42-2F6E-5FFBDE9C5313}"/>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365812" y="2576284"/>
            <a:ext cx="2848565" cy="18990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70" name="Picture 6" descr="Gomersal Primary School Art: Bayeux Tapestry">
            <a:extLst>
              <a:ext uri="{FF2B5EF4-FFF2-40B4-BE49-F238E27FC236}">
                <a16:creationId xmlns:a16="http://schemas.microsoft.com/office/drawing/2014/main" id="{FE992BBD-0997-45F4-3E3F-2F34D09DE980}"/>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7413441" y="2683013"/>
            <a:ext cx="2255088" cy="16913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74" name="Picture 10" descr="Reading Museum Bayeux Tapestry – Reading, England - Atlas Obscura">
            <a:extLst>
              <a:ext uri="{FF2B5EF4-FFF2-40B4-BE49-F238E27FC236}">
                <a16:creationId xmlns:a16="http://schemas.microsoft.com/office/drawing/2014/main" id="{8A3F7A3E-9E2A-42B1-46F0-7AE124EAC70B}"/>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6819964" y="261546"/>
            <a:ext cx="2848565" cy="21411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276" name="Picture 12" descr="The Bayeux Tapestry is now available online! - etn-net.org">
            <a:extLst>
              <a:ext uri="{FF2B5EF4-FFF2-40B4-BE49-F238E27FC236}">
                <a16:creationId xmlns:a16="http://schemas.microsoft.com/office/drawing/2014/main" id="{BCB0943B-8E23-BB23-BB67-ABE5CDDF86B7}"/>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4267200" y="4943743"/>
            <a:ext cx="5540187" cy="170112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345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poster&#10;&#10;Description automatically generated">
            <a:extLst>
              <a:ext uri="{FF2B5EF4-FFF2-40B4-BE49-F238E27FC236}">
                <a16:creationId xmlns:a16="http://schemas.microsoft.com/office/drawing/2014/main" id="{34B825DE-546F-4AF3-3391-D7CC88AC52EF}"/>
              </a:ext>
            </a:extLst>
          </p:cNvPr>
          <p:cNvPicPr>
            <a:picLocks noChangeAspect="1"/>
          </p:cNvPicPr>
          <p:nvPr/>
        </p:nvPicPr>
        <p:blipFill rotWithShape="1">
          <a:blip r:embed="rId2"/>
          <a:srcRect b="11267"/>
          <a:stretch/>
        </p:blipFill>
        <p:spPr>
          <a:xfrm>
            <a:off x="0" y="0"/>
            <a:ext cx="9895663" cy="6858000"/>
          </a:xfrm>
          <a:prstGeom prst="rect">
            <a:avLst/>
          </a:prstGeom>
        </p:spPr>
      </p:pic>
    </p:spTree>
    <p:extLst>
      <p:ext uri="{BB962C8B-B14F-4D97-AF65-F5344CB8AC3E}">
        <p14:creationId xmlns:p14="http://schemas.microsoft.com/office/powerpoint/2010/main" val="3293700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with text and images&#10;&#10;Description automatically generated with medium confidence">
            <a:extLst>
              <a:ext uri="{FF2B5EF4-FFF2-40B4-BE49-F238E27FC236}">
                <a16:creationId xmlns:a16="http://schemas.microsoft.com/office/drawing/2014/main" id="{2C4BBB65-2982-5871-8AC3-5E563665BE27}"/>
              </a:ext>
            </a:extLst>
          </p:cNvPr>
          <p:cNvPicPr>
            <a:picLocks noChangeAspect="1"/>
          </p:cNvPicPr>
          <p:nvPr/>
        </p:nvPicPr>
        <p:blipFill rotWithShape="1">
          <a:blip r:embed="rId2"/>
          <a:srcRect b="7221"/>
          <a:stretch/>
        </p:blipFill>
        <p:spPr>
          <a:xfrm rot="16200000">
            <a:off x="1527912" y="-1520092"/>
            <a:ext cx="6850180" cy="9906002"/>
          </a:xfrm>
          <a:prstGeom prst="rect">
            <a:avLst/>
          </a:prstGeom>
        </p:spPr>
      </p:pic>
    </p:spTree>
    <p:extLst>
      <p:ext uri="{BB962C8B-B14F-4D97-AF65-F5344CB8AC3E}">
        <p14:creationId xmlns:p14="http://schemas.microsoft.com/office/powerpoint/2010/main" val="4264896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test&#10;&#10;Description automatically generated">
            <a:extLst>
              <a:ext uri="{FF2B5EF4-FFF2-40B4-BE49-F238E27FC236}">
                <a16:creationId xmlns:a16="http://schemas.microsoft.com/office/drawing/2014/main" id="{E7994DCA-C51E-3EAC-8333-2D79CA4C289C}"/>
              </a:ext>
            </a:extLst>
          </p:cNvPr>
          <p:cNvPicPr>
            <a:picLocks noChangeAspect="1"/>
          </p:cNvPicPr>
          <p:nvPr/>
        </p:nvPicPr>
        <p:blipFill rotWithShape="1">
          <a:blip r:embed="rId2"/>
          <a:srcRect b="11265"/>
          <a:stretch/>
        </p:blipFill>
        <p:spPr>
          <a:xfrm rot="16200000">
            <a:off x="953619" y="-964829"/>
            <a:ext cx="6869209" cy="8776447"/>
          </a:xfrm>
          <a:prstGeom prst="rect">
            <a:avLst/>
          </a:prstGeom>
        </p:spPr>
      </p:pic>
    </p:spTree>
    <p:extLst>
      <p:ext uri="{BB962C8B-B14F-4D97-AF65-F5344CB8AC3E}">
        <p14:creationId xmlns:p14="http://schemas.microsoft.com/office/powerpoint/2010/main" val="3779816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535154" y="265131"/>
            <a:ext cx="6286284" cy="5732338"/>
          </a:xfrm>
          <a:prstGeom prst="rect">
            <a:avLst/>
          </a:prstGeom>
        </p:spPr>
        <p:txBody>
          <a:bodyPr wrap="square">
            <a:spAutoFit/>
          </a:bodyPr>
          <a:lstStyle/>
          <a:p>
            <a:pPr algn="ctr"/>
            <a:r>
              <a:rPr lang="en-GB" sz="20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 </a:t>
            </a:r>
          </a:p>
          <a:p>
            <a:r>
              <a:rPr lang="en-GB" sz="1400" b="1" dirty="0">
                <a:latin typeface="Comic Sans MS" panose="030F0702030302020204" pitchFamily="66" charset="0"/>
              </a:rPr>
              <a:t>2. I can experiment with printing a repeated pattern of part of the Bayeux Tapestry</a:t>
            </a:r>
            <a:endParaRPr lang="en-GB" sz="1400" b="1" dirty="0">
              <a:solidFill>
                <a:schemeClr val="tx1"/>
              </a:solidFill>
              <a:latin typeface="Comic Sans MS" panose="030F0702030302020204" pitchFamily="66" charset="0"/>
            </a:endParaRPr>
          </a:p>
          <a:p>
            <a:r>
              <a:rPr lang="en-GB" sz="1400" b="1" dirty="0">
                <a:latin typeface="Comic Sans MS" panose="030F0702030302020204" pitchFamily="66" charset="0"/>
              </a:rPr>
              <a:t>3. I can complete my Bayeux Tapestry repeat pattern print and I can evaluate it. </a:t>
            </a:r>
          </a:p>
          <a:p>
            <a:endParaRPr lang="en-GB" sz="1000" b="1" i="0" u="none" strike="noStrike" baseline="0" dirty="0">
              <a:solidFill>
                <a:srgbClr val="000000"/>
              </a:solidFill>
              <a:latin typeface="Calibri" panose="020F0502020204030204" pitchFamily="34" charset="0"/>
            </a:endParaRPr>
          </a:p>
          <a:p>
            <a:r>
              <a:rPr lang="en-US" sz="850" dirty="0">
                <a:latin typeface="Comic Sans MS" panose="030F0702030302020204" pitchFamily="66" charset="0"/>
              </a:rPr>
              <a:t>Begin by reminding pupils about the Bayeux Tapestry and explaining that they will complete two short art mini projects inspired by it. The first mini project will take approximately two sessions and will extend pupils’ understanding of printing techniques.</a:t>
            </a:r>
          </a:p>
          <a:p>
            <a:r>
              <a:rPr lang="en-US" sz="850" dirty="0">
                <a:latin typeface="Comic Sans MS" panose="030F0702030302020204" pitchFamily="66" charset="0"/>
              </a:rPr>
              <a:t>Recap printing methods the children have previously explored, such as polystyrene printing, carbon paper transfers and wax rubbings. Explain that pupils will select a figure from the Bayeux Tapestry and create a repeated pattern print based on that figure.</a:t>
            </a:r>
          </a:p>
          <a:p>
            <a:endParaRPr lang="en-US" sz="850" dirty="0">
              <a:latin typeface="Comic Sans MS" panose="030F0702030302020204" pitchFamily="66" charset="0"/>
            </a:endParaRPr>
          </a:p>
          <a:p>
            <a:r>
              <a:rPr lang="en-US" sz="850" dirty="0">
                <a:latin typeface="Comic Sans MS" panose="030F0702030302020204" pitchFamily="66" charset="0"/>
              </a:rPr>
              <a:t>Pupils may use one of the outline figures provided on the following pages or choose another figure from the tapestry. Before beginning the printing process, pupils should make a quick observational sketch of their chosen figure in their sketchbooks. This will help them simplify the image and prepare for the printing activity.</a:t>
            </a:r>
          </a:p>
          <a:p>
            <a:r>
              <a:rPr lang="en-US" sz="850" dirty="0">
                <a:latin typeface="Comic Sans MS" panose="030F0702030302020204" pitchFamily="66" charset="0"/>
              </a:rPr>
              <a:t>The final print will be created on A3 paper and will contain three repeated prints of the same figure. Each individual print should therefore be approximately A5 in size (around 20 cm × 13 cm) to allow space for the repeated pattern.</a:t>
            </a:r>
          </a:p>
          <a:p>
            <a:r>
              <a:rPr lang="en-US" sz="850" dirty="0">
                <a:latin typeface="Comic Sans MS" panose="030F0702030302020204" pitchFamily="66" charset="0"/>
              </a:rPr>
              <a:t>To create the printing block, pupils will use a polystyrene printing sheet, building on the technique used in their Great Fire of London printing project. Using a pencil, pupils should draw a simplified version of their chosen Bayeux Tapestry figure onto the polystyrene surface. Encourage pupils to focus on clear outlines and key features, as very detailed drawings are less effective when printed.</a:t>
            </a:r>
          </a:p>
          <a:p>
            <a:endParaRPr lang="en-US" sz="850" dirty="0">
              <a:latin typeface="Comic Sans MS" panose="030F0702030302020204" pitchFamily="66" charset="0"/>
            </a:endParaRPr>
          </a:p>
          <a:p>
            <a:r>
              <a:rPr lang="en-US" sz="850" dirty="0">
                <a:latin typeface="Comic Sans MS" panose="030F0702030302020204" pitchFamily="66" charset="0"/>
              </a:rPr>
              <a:t>Tracing techniques may be used if helpful, although it is often easier to draw directly onto the polystyrene. Teachers should also remind pupils that prints will appear reversed. If correct orientation is important, a reversed image may need to be prepared beforehand.</a:t>
            </a:r>
          </a:p>
          <a:p>
            <a:r>
              <a:rPr lang="en-US" sz="850" dirty="0">
                <a:latin typeface="Comic Sans MS" panose="030F0702030302020204" pitchFamily="66" charset="0"/>
              </a:rPr>
              <a:t>Printing ink (or paint) should be rolled evenly onto the polystyrene surface using a printing roller. The block can then be placed onto the A3 paper, leaving enough space for two additional prints. A clean, dry roller should be used to gently press the polystyrene onto the paper before carefully lifting it away to reveal the print.</a:t>
            </a:r>
          </a:p>
          <a:p>
            <a:endParaRPr lang="en-US" sz="850" dirty="0">
              <a:latin typeface="Comic Sans MS" panose="030F0702030302020204" pitchFamily="66" charset="0"/>
            </a:endParaRPr>
          </a:p>
          <a:p>
            <a:r>
              <a:rPr lang="en-US" sz="850" dirty="0">
                <a:latin typeface="Comic Sans MS" panose="030F0702030302020204" pitchFamily="66" charset="0"/>
              </a:rPr>
              <a:t>Pupils should produce three repeated prints using different </a:t>
            </a:r>
            <a:r>
              <a:rPr lang="en-US" sz="850" dirty="0" err="1">
                <a:latin typeface="Comic Sans MS" panose="030F0702030302020204" pitchFamily="66" charset="0"/>
              </a:rPr>
              <a:t>colours</a:t>
            </a:r>
            <a:r>
              <a:rPr lang="en-US" sz="850" dirty="0">
                <a:latin typeface="Comic Sans MS" panose="030F0702030302020204" pitchFamily="66" charset="0"/>
              </a:rPr>
              <a:t>. They should begin with a light </a:t>
            </a:r>
            <a:r>
              <a:rPr lang="en-US" sz="850" dirty="0" err="1">
                <a:latin typeface="Comic Sans MS" panose="030F0702030302020204" pitchFamily="66" charset="0"/>
              </a:rPr>
              <a:t>colour</a:t>
            </a:r>
            <a:r>
              <a:rPr lang="en-US" sz="850" dirty="0">
                <a:latin typeface="Comic Sans MS" panose="030F0702030302020204" pitchFamily="66" charset="0"/>
              </a:rPr>
              <a:t>, followed by a mid tone and finally a darker </a:t>
            </a:r>
            <a:r>
              <a:rPr lang="en-US" sz="850" dirty="0" err="1">
                <a:latin typeface="Comic Sans MS" panose="030F0702030302020204" pitchFamily="66" charset="0"/>
              </a:rPr>
              <a:t>colour</a:t>
            </a:r>
            <a:r>
              <a:rPr lang="en-US" sz="850" dirty="0">
                <a:latin typeface="Comic Sans MS" panose="030F0702030302020204" pitchFamily="66" charset="0"/>
              </a:rPr>
              <a:t>. This sequence will create contrast across the repeated pattern.</a:t>
            </a:r>
          </a:p>
          <a:p>
            <a:r>
              <a:rPr lang="en-US" sz="850" dirty="0">
                <a:latin typeface="Comic Sans MS" panose="030F0702030302020204" pitchFamily="66" charset="0"/>
              </a:rPr>
              <a:t>Once the prints are complete, a photograph of the finished work should be taken and added to pupils’ sketchbooks.</a:t>
            </a:r>
          </a:p>
          <a:p>
            <a:r>
              <a:rPr lang="en-US" sz="850" dirty="0">
                <a:latin typeface="Comic Sans MS" panose="030F0702030302020204" pitchFamily="66" charset="0"/>
              </a:rPr>
              <a:t>When the prints are dry, they may be cropped and either mounted for display or added directly into sketchbooks. If the work is displayed, a photograph of the display should be included in the sketchbooks.</a:t>
            </a:r>
          </a:p>
          <a:p>
            <a:endParaRPr lang="en-US" sz="850" dirty="0">
              <a:latin typeface="Comic Sans MS" panose="030F0702030302020204" pitchFamily="66" charset="0"/>
            </a:endParaRPr>
          </a:p>
          <a:p>
            <a:r>
              <a:rPr lang="en-US" sz="850" dirty="0">
                <a:latin typeface="Comic Sans MS" panose="030F0702030302020204" pitchFamily="66" charset="0"/>
              </a:rPr>
              <a:t>To conclude the activity, pupils should write several evaluative sentences reflecting on their work and the printing process. They should consider what went well, what they might improve next time and the overall effect of the repeated prints. Pupils should also comment on their artistic choices, including </a:t>
            </a:r>
            <a:r>
              <a:rPr lang="en-US" sz="850" dirty="0" err="1">
                <a:latin typeface="Comic Sans MS" panose="030F0702030302020204" pitchFamily="66" charset="0"/>
              </a:rPr>
              <a:t>colour</a:t>
            </a:r>
            <a:r>
              <a:rPr lang="en-US" sz="850" dirty="0">
                <a:latin typeface="Comic Sans MS" panose="030F0702030302020204" pitchFamily="66" charset="0"/>
              </a:rPr>
              <a:t> selection and composition.</a:t>
            </a: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3456" y="150114"/>
            <a:ext cx="499579" cy="499579"/>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2" descr="Bayeux tapestry arrow hi-res stock photography and images - Alamy">
            <a:extLst>
              <a:ext uri="{FF2B5EF4-FFF2-40B4-BE49-F238E27FC236}">
                <a16:creationId xmlns:a16="http://schemas.microsoft.com/office/drawing/2014/main" id="{F8475942-7900-FC69-1904-777ECC4B0CDB}"/>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b="7582"/>
          <a:stretch/>
        </p:blipFill>
        <p:spPr bwMode="auto">
          <a:xfrm>
            <a:off x="6806301" y="399903"/>
            <a:ext cx="631977" cy="9630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descr="Bayeux tapestry arrow hi-res stock photography and images - Alamy">
            <a:extLst>
              <a:ext uri="{FF2B5EF4-FFF2-40B4-BE49-F238E27FC236}">
                <a16:creationId xmlns:a16="http://schemas.microsoft.com/office/drawing/2014/main" id="{D15B15CE-BE90-EAC8-6B39-F6BCB35FE0C7}"/>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artisticGlowEdges/>
                    </a14:imgEffect>
                  </a14:imgLayer>
                </a14:imgProps>
              </a:ext>
              <a:ext uri="{28A0092B-C50C-407E-A947-70E740481C1C}">
                <a14:useLocalDpi xmlns:a14="http://schemas.microsoft.com/office/drawing/2010/main"/>
              </a:ext>
            </a:extLst>
          </a:blip>
          <a:srcRect b="7582"/>
          <a:stretch/>
        </p:blipFill>
        <p:spPr bwMode="auto">
          <a:xfrm flipH="1">
            <a:off x="7512659" y="372166"/>
            <a:ext cx="650179" cy="99077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29967DA-E2C1-88A1-53A3-72E19100909B}"/>
              </a:ext>
            </a:extLst>
          </p:cNvPr>
          <p:cNvSpPr/>
          <p:nvPr/>
        </p:nvSpPr>
        <p:spPr>
          <a:xfrm>
            <a:off x="673634" y="5997469"/>
            <a:ext cx="3562350" cy="618779"/>
          </a:xfrm>
          <a:prstGeom prst="rect">
            <a:avLst/>
          </a:prstGeom>
          <a:solidFill>
            <a:srgbClr val="FCE85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00" b="1" dirty="0">
                <a:solidFill>
                  <a:schemeClr val="tx1"/>
                </a:solidFill>
                <a:latin typeface="Comic Sans MS" panose="030F0702030302020204" pitchFamily="66" charset="0"/>
              </a:rPr>
              <a:t>Note: In this session, the children can soak tea bags to then stain many pieces of A4 paper in preparation for their future art sessions. This will allow the paper to dry. Please see the next lesson for more details. </a:t>
            </a:r>
          </a:p>
        </p:txBody>
      </p:sp>
      <p:pic>
        <p:nvPicPr>
          <p:cNvPr id="1026" name="Picture 2" descr="How to Dye Paper with Tea — Seattle Artist | Muralist | Gabrielle Abbott">
            <a:extLst>
              <a:ext uri="{FF2B5EF4-FFF2-40B4-BE49-F238E27FC236}">
                <a16:creationId xmlns:a16="http://schemas.microsoft.com/office/drawing/2014/main" id="{E48806F9-4497-33BB-A4FB-D064A955D888}"/>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376833" y="5977198"/>
            <a:ext cx="1055780" cy="704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DF4C061-FA9B-60FF-3EAB-C2BF347BED83}"/>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12211" t="8472" r="55000" b="5000"/>
          <a:stretch/>
        </p:blipFill>
        <p:spPr>
          <a:xfrm>
            <a:off x="8803445" y="213854"/>
            <a:ext cx="875189" cy="1598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CD953048-1190-1BA8-7590-F8F7DA6BF71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959918" y="4647232"/>
            <a:ext cx="2711984" cy="20339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Picture 15">
            <a:extLst>
              <a:ext uri="{FF2B5EF4-FFF2-40B4-BE49-F238E27FC236}">
                <a16:creationId xmlns:a16="http://schemas.microsoft.com/office/drawing/2014/main" id="{D729A7C1-1BE3-11DE-F1E0-6ABA96C8837B}"/>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933505" y="3161606"/>
            <a:ext cx="1745129" cy="13088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Picture 17">
            <a:extLst>
              <a:ext uri="{FF2B5EF4-FFF2-40B4-BE49-F238E27FC236}">
                <a16:creationId xmlns:a16="http://schemas.microsoft.com/office/drawing/2014/main" id="{17E01CEC-19F2-E094-1125-8CAA6BC71907}"/>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839343" y="1517329"/>
            <a:ext cx="2023105" cy="15173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a:extLst>
              <a:ext uri="{FF2B5EF4-FFF2-40B4-BE49-F238E27FC236}">
                <a16:creationId xmlns:a16="http://schemas.microsoft.com/office/drawing/2014/main" id="{A22BAB07-1006-063C-0C1B-F161DD02B05A}"/>
              </a:ext>
            </a:extLst>
          </p:cNvPr>
          <p:cNvPicPr>
            <a:picLocks noChangeAspect="1"/>
          </p:cNvPicPr>
          <p:nvPr/>
        </p:nvPicPr>
        <p:blipFill>
          <a:blip r:embed="rId13" cstate="print">
            <a:extLst>
              <a:ext uri="{28A0092B-C50C-407E-A947-70E740481C1C}">
                <a14:useLocalDpi xmlns:a14="http://schemas.microsoft.com/office/drawing/2010/main"/>
              </a:ext>
            </a:extLst>
          </a:blip>
          <a:srcRect l="24657" r="19965" b="3525"/>
          <a:stretch>
            <a:fillRect/>
          </a:stretch>
        </p:blipFill>
        <p:spPr>
          <a:xfrm>
            <a:off x="6839343" y="3220482"/>
            <a:ext cx="927508" cy="12118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45721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C7E587-1BAE-18D9-0596-5746F9EA35D2}"/>
              </a:ext>
            </a:extLst>
          </p:cNvPr>
          <p:cNvPicPr>
            <a:picLocks noChangeAspect="1"/>
          </p:cNvPicPr>
          <p:nvPr/>
        </p:nvPicPr>
        <p:blipFill>
          <a:blip r:embed="rId2"/>
          <a:stretch>
            <a:fillRect/>
          </a:stretch>
        </p:blipFill>
        <p:spPr>
          <a:xfrm>
            <a:off x="0" y="0"/>
            <a:ext cx="9906000" cy="6858000"/>
          </a:xfrm>
          <a:prstGeom prst="rect">
            <a:avLst/>
          </a:prstGeom>
        </p:spPr>
      </p:pic>
    </p:spTree>
    <p:extLst>
      <p:ext uri="{BB962C8B-B14F-4D97-AF65-F5344CB8AC3E}">
        <p14:creationId xmlns:p14="http://schemas.microsoft.com/office/powerpoint/2010/main" val="3117606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ayeux tapestry arrow hi-res stock photography and images - Alamy">
            <a:extLst>
              <a:ext uri="{FF2B5EF4-FFF2-40B4-BE49-F238E27FC236}">
                <a16:creationId xmlns:a16="http://schemas.microsoft.com/office/drawing/2014/main" id="{AA2E6B40-8C7F-D696-9254-930C5634B3C5}"/>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b="7582"/>
          <a:stretch/>
        </p:blipFill>
        <p:spPr bwMode="auto">
          <a:xfrm>
            <a:off x="282576" y="152400"/>
            <a:ext cx="4159250" cy="633804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Bayeux tapestry arrow hi-res stock photography and images - Alamy">
            <a:extLst>
              <a:ext uri="{FF2B5EF4-FFF2-40B4-BE49-F238E27FC236}">
                <a16:creationId xmlns:a16="http://schemas.microsoft.com/office/drawing/2014/main" id="{B8B4D0A6-4D10-8659-8BCC-FF0CA3B8164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b="7582"/>
          <a:stretch/>
        </p:blipFill>
        <p:spPr bwMode="auto">
          <a:xfrm>
            <a:off x="5356599" y="152400"/>
            <a:ext cx="4159250" cy="6338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565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00B71B-77D7-745C-2BB5-1EA8F99F5D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6146" name="Picture 2" descr="Bayeux tapestry arrow hi-res stock photography and images - Alamy">
            <a:extLst>
              <a:ext uri="{FF2B5EF4-FFF2-40B4-BE49-F238E27FC236}">
                <a16:creationId xmlns:a16="http://schemas.microsoft.com/office/drawing/2014/main" id="{AA2E6B40-8C7F-D696-9254-930C5634B3C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GlowEdges/>
                    </a14:imgEffect>
                  </a14:imgLayer>
                </a14:imgProps>
              </a:ext>
              <a:ext uri="{28A0092B-C50C-407E-A947-70E740481C1C}">
                <a14:useLocalDpi xmlns:a14="http://schemas.microsoft.com/office/drawing/2010/main"/>
              </a:ext>
            </a:extLst>
          </a:blip>
          <a:srcRect b="7582"/>
          <a:stretch/>
        </p:blipFill>
        <p:spPr bwMode="auto">
          <a:xfrm flipH="1">
            <a:off x="5155079" y="152399"/>
            <a:ext cx="4159250" cy="633804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Bayeux tapestry arrow hi-res stock photography and images - Alamy">
            <a:extLst>
              <a:ext uri="{FF2B5EF4-FFF2-40B4-BE49-F238E27FC236}">
                <a16:creationId xmlns:a16="http://schemas.microsoft.com/office/drawing/2014/main" id="{B8B4D0A6-4D10-8659-8BCC-FF0CA3B8164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b="7582"/>
          <a:stretch/>
        </p:blipFill>
        <p:spPr bwMode="auto">
          <a:xfrm>
            <a:off x="488764" y="152399"/>
            <a:ext cx="4159250" cy="6338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6516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5623E4-F27A-C5FF-8EE0-DCE63D3700D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2" name="Picture 1">
            <a:extLst>
              <a:ext uri="{FF2B5EF4-FFF2-40B4-BE49-F238E27FC236}">
                <a16:creationId xmlns:a16="http://schemas.microsoft.com/office/drawing/2014/main" id="{5CA84118-318F-3E5B-B584-219272563A80}"/>
              </a:ext>
            </a:extLst>
          </p:cNvPr>
          <p:cNvPicPr>
            <a:picLocks noChangeAspect="1"/>
          </p:cNvPicPr>
          <p:nvPr/>
        </p:nvPicPr>
        <p:blipFill rotWithShape="1">
          <a:blip r:embed="rId3"/>
          <a:srcRect l="12211" r="52115"/>
          <a:stretch/>
        </p:blipFill>
        <p:spPr>
          <a:xfrm>
            <a:off x="1209675" y="0"/>
            <a:ext cx="3533776" cy="6858000"/>
          </a:xfrm>
          <a:prstGeom prst="rect">
            <a:avLst/>
          </a:prstGeom>
        </p:spPr>
      </p:pic>
      <p:pic>
        <p:nvPicPr>
          <p:cNvPr id="3" name="Picture 2">
            <a:extLst>
              <a:ext uri="{FF2B5EF4-FFF2-40B4-BE49-F238E27FC236}">
                <a16:creationId xmlns:a16="http://schemas.microsoft.com/office/drawing/2014/main" id="{FEAC7D96-C514-9E54-1568-B09AEBF3BA38}"/>
              </a:ext>
            </a:extLst>
          </p:cNvPr>
          <p:cNvPicPr>
            <a:picLocks noChangeAspect="1"/>
          </p:cNvPicPr>
          <p:nvPr/>
        </p:nvPicPr>
        <p:blipFill rotWithShape="1">
          <a:blip r:embed="rId4">
            <a:extLst>
              <a:ext uri="{BEBA8EAE-BF5A-486C-A8C5-ECC9F3942E4B}">
                <a14:imgProps xmlns:a14="http://schemas.microsoft.com/office/drawing/2010/main">
                  <a14:imgLayer r:embed="rId5">
                    <a14:imgEffect>
                      <a14:artisticGlowEdges/>
                    </a14:imgEffect>
                  </a14:imgLayer>
                </a14:imgProps>
              </a:ext>
            </a:extLst>
          </a:blip>
          <a:srcRect l="12211" r="52115"/>
          <a:stretch/>
        </p:blipFill>
        <p:spPr>
          <a:xfrm flipH="1">
            <a:off x="5334000" y="0"/>
            <a:ext cx="3533776" cy="6858000"/>
          </a:xfrm>
          <a:prstGeom prst="rect">
            <a:avLst/>
          </a:prstGeom>
        </p:spPr>
      </p:pic>
    </p:spTree>
    <p:extLst>
      <p:ext uri="{BB962C8B-B14F-4D97-AF65-F5344CB8AC3E}">
        <p14:creationId xmlns:p14="http://schemas.microsoft.com/office/powerpoint/2010/main" val="898766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CA117-B0E4-FA61-ED66-3F1096646D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2" name="Picture 11">
            <a:extLst>
              <a:ext uri="{FF2B5EF4-FFF2-40B4-BE49-F238E27FC236}">
                <a16:creationId xmlns:a16="http://schemas.microsoft.com/office/drawing/2014/main" id="{E51946A6-4830-820D-2E69-277F228BDC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58082" y="357811"/>
            <a:ext cx="8189835" cy="61423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14254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CA117-B0E4-FA61-ED66-3F1096646D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34" name="Picture 33">
            <a:extLst>
              <a:ext uri="{FF2B5EF4-FFF2-40B4-BE49-F238E27FC236}">
                <a16:creationId xmlns:a16="http://schemas.microsoft.com/office/drawing/2014/main" id="{6FF4BA2B-ACA2-3D78-3BBE-9E5BAE94145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2787" y="374276"/>
            <a:ext cx="3920565" cy="29404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6" name="Picture 35">
            <a:extLst>
              <a:ext uri="{FF2B5EF4-FFF2-40B4-BE49-F238E27FC236}">
                <a16:creationId xmlns:a16="http://schemas.microsoft.com/office/drawing/2014/main" id="{761984A8-FDD4-FA9F-FA6B-8B0DE444F1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988859" y="374276"/>
            <a:ext cx="3920565" cy="29404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8" name="Picture 37">
            <a:extLst>
              <a:ext uri="{FF2B5EF4-FFF2-40B4-BE49-F238E27FC236}">
                <a16:creationId xmlns:a16="http://schemas.microsoft.com/office/drawing/2014/main" id="{AE1AB101-B3FD-2876-093E-2A30FD8BC6C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42786" y="3428999"/>
            <a:ext cx="3920565" cy="29404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0" name="Picture 39">
            <a:extLst>
              <a:ext uri="{FF2B5EF4-FFF2-40B4-BE49-F238E27FC236}">
                <a16:creationId xmlns:a16="http://schemas.microsoft.com/office/drawing/2014/main" id="{66F6C68C-3A54-B895-91AF-EA2D4E34149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988859" y="3429000"/>
            <a:ext cx="3920565" cy="29404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779050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CA117-B0E4-FA61-ED66-3F1096646D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7" name="Picture 6">
            <a:extLst>
              <a:ext uri="{FF2B5EF4-FFF2-40B4-BE49-F238E27FC236}">
                <a16:creationId xmlns:a16="http://schemas.microsoft.com/office/drawing/2014/main" id="{D6CC9B1C-37F3-3720-2C00-193B1D7F278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82586" y="591670"/>
            <a:ext cx="2971802" cy="22288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6FB7A7BB-3FAB-A07B-FFD9-1EF801E8C3A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5813" y="3042398"/>
            <a:ext cx="4298575" cy="32239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45AAABC0-8327-1FAF-9E41-486F11066AD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051608" y="591670"/>
            <a:ext cx="2971802" cy="22288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850504C9-BF7F-60F1-49BE-A519119C0F82}"/>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18847" y="3042398"/>
            <a:ext cx="4298576" cy="32239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04270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D1724E-5B01-4A2E-97A8-42516E523A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C589B39-E487-42C5-A512-83FC5995CA9C}"/>
              </a:ext>
            </a:extLst>
          </p:cNvPr>
          <p:cNvSpPr/>
          <p:nvPr/>
        </p:nvSpPr>
        <p:spPr>
          <a:xfrm>
            <a:off x="475129" y="372308"/>
            <a:ext cx="4898510" cy="5700663"/>
          </a:xfrm>
          <a:prstGeom prst="rect">
            <a:avLst/>
          </a:prstGeom>
        </p:spPr>
        <p:txBody>
          <a:bodyPr wrap="square">
            <a:spAutoFit/>
          </a:bodyPr>
          <a:lstStyle/>
          <a:p>
            <a:pPr algn="ctr"/>
            <a:r>
              <a:rPr lang="en-GB" sz="2000" dirty="0">
                <a:solidFill>
                  <a:schemeClr val="tx1"/>
                </a:solidFill>
                <a:latin typeface="Comic Sans MS" panose="030F0702030302020204" pitchFamily="66" charset="0"/>
                <a:ea typeface="Calibri" panose="020F0502020204030204" pitchFamily="34" charset="0"/>
                <a:cs typeface="Times New Roman" panose="02020603050405020304" pitchFamily="18" charset="0"/>
              </a:rPr>
              <a:t> </a:t>
            </a:r>
          </a:p>
          <a:p>
            <a:r>
              <a:rPr lang="en-GB" sz="1200" b="1" dirty="0">
                <a:latin typeface="Comic Sans MS" panose="030F0702030302020204" pitchFamily="66" charset="0"/>
              </a:rPr>
              <a:t>4. I can make detailed observational drawings to create a class reproduction of the Bayeux Tapestry</a:t>
            </a:r>
            <a:endParaRPr lang="en-GB" sz="1200" b="1" dirty="0">
              <a:solidFill>
                <a:schemeClr val="tx1"/>
              </a:solidFill>
              <a:latin typeface="Comic Sans MS" panose="030F0702030302020204" pitchFamily="66" charset="0"/>
            </a:endParaRPr>
          </a:p>
          <a:p>
            <a:r>
              <a:rPr lang="en-GB" sz="1200" b="1" dirty="0">
                <a:latin typeface="Comic Sans MS" panose="030F0702030302020204" pitchFamily="66" charset="0"/>
              </a:rPr>
              <a:t>5. I can make detailed observational drawings to create a class reproduction of the Bayeux Tapestry</a:t>
            </a:r>
          </a:p>
          <a:p>
            <a:r>
              <a:rPr lang="en-GB" sz="1200" b="1" dirty="0">
                <a:latin typeface="Comic Sans MS" panose="030F0702030302020204" pitchFamily="66" charset="0"/>
              </a:rPr>
              <a:t>6. I can evaluate my Bayeux Tapestry inspired artwork</a:t>
            </a:r>
          </a:p>
          <a:p>
            <a:endParaRPr lang="en-GB" sz="1000" b="1" dirty="0">
              <a:latin typeface="Comic Sans MS" panose="030F0702030302020204" pitchFamily="66" charset="0"/>
            </a:endParaRPr>
          </a:p>
          <a:p>
            <a:r>
              <a:rPr lang="en-GB" sz="900" dirty="0">
                <a:latin typeface="Comic Sans MS" panose="030F0702030302020204" pitchFamily="66" charset="0"/>
              </a:rPr>
              <a:t>Remind the children what they have learnt about the Bayeux tapestry and about the printing work they have completed. Explain that they will now collaborate to produce a replica of the Bayeux tapestry. The original is approximately 70 metres long, so a section may be chosen for the pupils to recreate. </a:t>
            </a:r>
          </a:p>
          <a:p>
            <a:endParaRPr lang="en-GB" sz="900" dirty="0">
              <a:latin typeface="Comic Sans MS" panose="030F0702030302020204" pitchFamily="66" charset="0"/>
            </a:endParaRPr>
          </a:p>
          <a:p>
            <a:r>
              <a:rPr lang="en-GB" sz="900" dirty="0">
                <a:latin typeface="Comic Sans MS" panose="030F0702030302020204" pitchFamily="66" charset="0"/>
              </a:rPr>
              <a:t>Explain that the pupils will individually recreate a section of the tapestry and then these can be pieced together to create a collaborative piece of art. The website below shows the entire tapestry in HD. </a:t>
            </a:r>
            <a:r>
              <a:rPr lang="en-GB" sz="900" dirty="0">
                <a:latin typeface="Comic Sans MS" panose="030F0702030302020204" pitchFamily="66" charset="0"/>
                <a:hlinkClick r:id="rId4"/>
              </a:rPr>
              <a:t>https://www.bayeuxmuseum.com/en/the-bayeux-tapestry/discover-the-bayeux-tapestry/explore-online/</a:t>
            </a:r>
            <a:r>
              <a:rPr lang="en-GB" sz="900" dirty="0">
                <a:latin typeface="Comic Sans MS" panose="030F0702030302020204" pitchFamily="66" charset="0"/>
              </a:rPr>
              <a:t> This website describes what is happening in each scene. Children could choose different scenes of interest. </a:t>
            </a:r>
            <a:r>
              <a:rPr lang="en-GB" sz="900" dirty="0">
                <a:latin typeface="Comic Sans MS" panose="030F0702030302020204" pitchFamily="66" charset="0"/>
                <a:hlinkClick r:id="rId5"/>
              </a:rPr>
              <a:t>https://historylearning.com/medieval-england/bayeux-tapestry/bayeux-tapestry-scene-by-scene/</a:t>
            </a:r>
            <a:r>
              <a:rPr lang="en-GB" sz="900" dirty="0">
                <a:latin typeface="Comic Sans MS" panose="030F0702030302020204" pitchFamily="66" charset="0"/>
              </a:rPr>
              <a:t> </a:t>
            </a:r>
          </a:p>
          <a:p>
            <a:endParaRPr lang="en-GB" sz="900" dirty="0">
              <a:latin typeface="Comic Sans MS" panose="030F0702030302020204" pitchFamily="66" charset="0"/>
            </a:endParaRPr>
          </a:p>
          <a:p>
            <a:pPr>
              <a:lnSpc>
                <a:spcPct val="99000"/>
              </a:lnSpc>
            </a:pPr>
            <a:r>
              <a:rPr lang="en-GB" sz="900" dirty="0">
                <a:latin typeface="Comic Sans MS" panose="030F0702030302020204" pitchFamily="66" charset="0"/>
              </a:rPr>
              <a:t>When creating their section or scene, the children should be encouraged to use a similar scale and the children should be encouraged to draw </a:t>
            </a:r>
            <a:r>
              <a:rPr lang="en-GB" sz="900" dirty="0">
                <a:effectLst/>
                <a:latin typeface="Comic Sans MS" panose="030F0702030302020204" pitchFamily="66" charset="0"/>
                <a:ea typeface="Calibri" panose="020F0502020204030204" pitchFamily="34" charset="0"/>
                <a:cs typeface="Calibri" panose="020F0502020204030204" pitchFamily="34" charset="0"/>
              </a:rPr>
              <a:t>for a sustained period of time and ensure high standards by carefully reproducing detail in the tapestry. </a:t>
            </a:r>
          </a:p>
          <a:p>
            <a:pPr>
              <a:lnSpc>
                <a:spcPct val="99000"/>
              </a:lnSpc>
            </a:pPr>
            <a:endParaRPr lang="en-GB" sz="900" dirty="0">
              <a:latin typeface="Comic Sans MS" panose="030F0702030302020204" pitchFamily="66" charset="0"/>
              <a:ea typeface="Calibri" panose="020F0502020204030204" pitchFamily="34" charset="0"/>
              <a:cs typeface="Calibri" panose="020F0502020204030204" pitchFamily="34" charset="0"/>
            </a:endParaRPr>
          </a:p>
          <a:p>
            <a:pPr>
              <a:lnSpc>
                <a:spcPct val="99000"/>
              </a:lnSpc>
            </a:pPr>
            <a:r>
              <a:rPr lang="en-GB" sz="900" dirty="0">
                <a:latin typeface="Comic Sans MS" panose="030F0702030302020204" pitchFamily="66" charset="0"/>
                <a:ea typeface="Calibri" panose="020F0502020204030204" pitchFamily="34" charset="0"/>
                <a:cs typeface="Calibri" panose="020F0502020204030204" pitchFamily="34" charset="0"/>
              </a:rPr>
              <a:t>Before the session, the children could use tea-bags soaked in water to stain pieces of paper to make them look aged. This will also give a consistent colour for all the pieces of art. Children can use pencils and pencil crayons for their artwork. The pupils should consider scale and work collaboratively to ensure that borders are a consistent width so that it looks pleasing when pieced together. Children should be challenged to consider scale of the figures drawn and this should be in keeping with the original. </a:t>
            </a:r>
          </a:p>
          <a:p>
            <a:pPr>
              <a:lnSpc>
                <a:spcPct val="99000"/>
              </a:lnSpc>
            </a:pPr>
            <a:endParaRPr lang="en-GB" sz="900" dirty="0">
              <a:effectLst/>
              <a:latin typeface="Comic Sans MS" panose="030F0702030302020204" pitchFamily="66" charset="0"/>
              <a:ea typeface="Calibri" panose="020F0502020204030204" pitchFamily="34" charset="0"/>
              <a:cs typeface="Calibri" panose="020F0502020204030204" pitchFamily="34" charset="0"/>
            </a:endParaRPr>
          </a:p>
          <a:p>
            <a:pPr>
              <a:lnSpc>
                <a:spcPct val="99000"/>
              </a:lnSpc>
            </a:pPr>
            <a:r>
              <a:rPr lang="en-GB" sz="900" dirty="0">
                <a:latin typeface="Comic Sans MS" panose="030F0702030302020204" pitchFamily="66" charset="0"/>
                <a:ea typeface="Calibri" panose="020F0502020204030204" pitchFamily="34" charset="0"/>
                <a:cs typeface="Calibri" panose="020F0502020204030204" pitchFamily="34" charset="0"/>
              </a:rPr>
              <a:t>When complete the pupils can collate their art to create one long Bayeux Tapestry reproduction. Photographs / colour photocopies of both an entire piece and the individual artwork can be included in sketchbooks. The pupils could write an evaluation about how they created their reproductions: Pupils to include: How they took care to draw each figure. What they found difficult and why. What they think was successful and why. Some examples are on the following pages. </a:t>
            </a:r>
            <a:endParaRPr lang="en-GB" sz="900" dirty="0">
              <a:effectLst/>
              <a:latin typeface="Comic Sans MS" panose="030F0702030302020204" pitchFamily="66" charset="0"/>
              <a:ea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99E54AD7-A288-4B6E-AF70-32D21922BE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53456" y="150114"/>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3314" name="Picture 2">
            <a:extLst>
              <a:ext uri="{FF2B5EF4-FFF2-40B4-BE49-F238E27FC236}">
                <a16:creationId xmlns:a16="http://schemas.microsoft.com/office/drawing/2014/main" id="{92F04A0E-A888-01DC-0E12-EA1AA2165FD2}"/>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t="16000" b="6824"/>
          <a:stretch/>
        </p:blipFill>
        <p:spPr bwMode="auto">
          <a:xfrm>
            <a:off x="5439932" y="4453354"/>
            <a:ext cx="4267790" cy="2195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316" name="Picture 4">
            <a:extLst>
              <a:ext uri="{FF2B5EF4-FFF2-40B4-BE49-F238E27FC236}">
                <a16:creationId xmlns:a16="http://schemas.microsoft.com/office/drawing/2014/main" id="{601D81F1-DD3B-7772-E240-AC08C3695A0D}"/>
              </a:ext>
            </a:extLst>
          </p:cNvPr>
          <p:cNvPicPr>
            <a:picLocks noChangeAspect="1" noChangeArrowheads="1"/>
          </p:cNvPicPr>
          <p:nvPr/>
        </p:nvPicPr>
        <p:blipFill rotWithShape="1">
          <a:blip r:embed="rId8">
            <a:extLst>
              <a:ext uri="{28A0092B-C50C-407E-A947-70E740481C1C}">
                <a14:useLocalDpi xmlns:a14="http://schemas.microsoft.com/office/drawing/2010/main"/>
              </a:ext>
            </a:extLst>
          </a:blip>
          <a:srcRect t="19295" b="13882"/>
          <a:stretch/>
        </p:blipFill>
        <p:spPr bwMode="auto">
          <a:xfrm>
            <a:off x="5466272" y="208826"/>
            <a:ext cx="4267790" cy="19012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320" name="Picture 8">
            <a:extLst>
              <a:ext uri="{FF2B5EF4-FFF2-40B4-BE49-F238E27FC236}">
                <a16:creationId xmlns:a16="http://schemas.microsoft.com/office/drawing/2014/main" id="{40ABFE96-F775-1086-CC8B-EB1CABE6B048}"/>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rot="10800000">
            <a:off x="5364537" y="2498018"/>
            <a:ext cx="1509041" cy="10060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322" name="Picture 10">
            <a:extLst>
              <a:ext uri="{FF2B5EF4-FFF2-40B4-BE49-F238E27FC236}">
                <a16:creationId xmlns:a16="http://schemas.microsoft.com/office/drawing/2014/main" id="{148C74E3-737D-D50D-A68C-8DE405D6786F}"/>
              </a:ext>
            </a:extLst>
          </p:cNvPr>
          <p:cNvPicPr>
            <a:picLocks noChangeAspect="1" noChangeArrowheads="1"/>
          </p:cNvPicPr>
          <p:nvPr/>
        </p:nvPicPr>
        <p:blipFill rotWithShape="1">
          <a:blip r:embed="rId10">
            <a:extLst>
              <a:ext uri="{28A0092B-C50C-407E-A947-70E740481C1C}">
                <a14:useLocalDpi xmlns:a14="http://schemas.microsoft.com/office/drawing/2010/main"/>
              </a:ext>
            </a:extLst>
          </a:blip>
          <a:srcRect l="6157" t="37882" r="10550" b="37727"/>
          <a:stretch/>
        </p:blipFill>
        <p:spPr bwMode="auto">
          <a:xfrm>
            <a:off x="841280" y="6003603"/>
            <a:ext cx="3624790" cy="7076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324" name="Picture 12" descr="Gomersal Primary School Art: Bayeux Tapestry">
            <a:extLst>
              <a:ext uri="{FF2B5EF4-FFF2-40B4-BE49-F238E27FC236}">
                <a16:creationId xmlns:a16="http://schemas.microsoft.com/office/drawing/2014/main" id="{FFCA265E-B987-43A3-1EDE-18486B5A0E47}"/>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7014538" y="2253488"/>
            <a:ext cx="2687999" cy="2015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6562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CA117-B0E4-FA61-ED66-3F1096646D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4340" name="Picture 4">
            <a:extLst>
              <a:ext uri="{FF2B5EF4-FFF2-40B4-BE49-F238E27FC236}">
                <a16:creationId xmlns:a16="http://schemas.microsoft.com/office/drawing/2014/main" id="{EDF8D7D7-F932-D196-E0CB-CD5BF8E7176C}"/>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31059" b="13177"/>
          <a:stretch/>
        </p:blipFill>
        <p:spPr bwMode="auto">
          <a:xfrm>
            <a:off x="-9888" y="3164541"/>
            <a:ext cx="9934934" cy="3693459"/>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a:extLst>
              <a:ext uri="{FF2B5EF4-FFF2-40B4-BE49-F238E27FC236}">
                <a16:creationId xmlns:a16="http://schemas.microsoft.com/office/drawing/2014/main" id="{23504EE3-6462-DB94-355A-C85D4000F5BC}"/>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t="28387" b="20633"/>
          <a:stretch/>
        </p:blipFill>
        <p:spPr bwMode="auto">
          <a:xfrm>
            <a:off x="0" y="-1"/>
            <a:ext cx="9944092" cy="3379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293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CA117-B0E4-FA61-ED66-3F1096646D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5362" name="Picture 2">
            <a:extLst>
              <a:ext uri="{FF2B5EF4-FFF2-40B4-BE49-F238E27FC236}">
                <a16:creationId xmlns:a16="http://schemas.microsoft.com/office/drawing/2014/main" id="{35AFA20F-7C09-5708-6B8A-457CED891D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17498" y="128871"/>
            <a:ext cx="4295221" cy="32214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95FFCB68-73E9-6183-A3FE-EBAE337C399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76373" y="3429000"/>
            <a:ext cx="4347505" cy="32606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366" name="Picture 6">
            <a:extLst>
              <a:ext uri="{FF2B5EF4-FFF2-40B4-BE49-F238E27FC236}">
                <a16:creationId xmlns:a16="http://schemas.microsoft.com/office/drawing/2014/main" id="{652004CC-7107-5D71-7340-489D4D5F2FB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7498" y="3461218"/>
            <a:ext cx="4412130" cy="33090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368" name="Picture 8">
            <a:extLst>
              <a:ext uri="{FF2B5EF4-FFF2-40B4-BE49-F238E27FC236}">
                <a16:creationId xmlns:a16="http://schemas.microsoft.com/office/drawing/2014/main" id="{ABEACA60-D53E-DBF1-CC41-B14DDFBE0A04}"/>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197659" y="117247"/>
            <a:ext cx="4326219" cy="32446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086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CA117-B0E4-FA61-ED66-3F1096646D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6386" name="Picture 2">
            <a:extLst>
              <a:ext uri="{FF2B5EF4-FFF2-40B4-BE49-F238E27FC236}">
                <a16:creationId xmlns:a16="http://schemas.microsoft.com/office/drawing/2014/main" id="{2F3F28FA-F905-E623-01E8-BF28B2DDD6B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8916" y="240927"/>
            <a:ext cx="4226859" cy="3170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6388" name="Picture 4">
            <a:extLst>
              <a:ext uri="{FF2B5EF4-FFF2-40B4-BE49-F238E27FC236}">
                <a16:creationId xmlns:a16="http://schemas.microsoft.com/office/drawing/2014/main" id="{7FCD6C44-E4EC-8A13-AB17-6C2120F9392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8916" y="3558988"/>
            <a:ext cx="4077446" cy="3058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6390" name="Picture 6">
            <a:extLst>
              <a:ext uri="{FF2B5EF4-FFF2-40B4-BE49-F238E27FC236}">
                <a16:creationId xmlns:a16="http://schemas.microsoft.com/office/drawing/2014/main" id="{1A6F1F37-9A40-243E-A3CD-1BE367C2176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20339" y="240927"/>
            <a:ext cx="4226859" cy="3170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6392" name="Picture 8">
            <a:extLst>
              <a:ext uri="{FF2B5EF4-FFF2-40B4-BE49-F238E27FC236}">
                <a16:creationId xmlns:a16="http://schemas.microsoft.com/office/drawing/2014/main" id="{E22F63EE-ECB4-2DCD-9A57-C4D6080CBF01}"/>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135278" y="3558987"/>
            <a:ext cx="4077446" cy="3058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961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4CA117-B0E4-FA61-ED66-3F1096646D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7414" name="Picture 6">
            <a:extLst>
              <a:ext uri="{FF2B5EF4-FFF2-40B4-BE49-F238E27FC236}">
                <a16:creationId xmlns:a16="http://schemas.microsoft.com/office/drawing/2014/main" id="{FED4E975-1643-15D4-EBE3-7CBEA2AB7172}"/>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12574" t="35000" r="13015" b="9314"/>
          <a:stretch/>
        </p:blipFill>
        <p:spPr bwMode="auto">
          <a:xfrm>
            <a:off x="5145740" y="4020671"/>
            <a:ext cx="4536142" cy="25459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7410" name="Picture 2">
            <a:extLst>
              <a:ext uri="{FF2B5EF4-FFF2-40B4-BE49-F238E27FC236}">
                <a16:creationId xmlns:a16="http://schemas.microsoft.com/office/drawing/2014/main" id="{83FCEBE3-40DE-3A70-4BE9-E96552B00B7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4118" y="145675"/>
            <a:ext cx="6096000" cy="457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A49C56C0-3344-7894-917C-E26992D1A50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681787" y="858510"/>
            <a:ext cx="2919320" cy="21894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69F6D7A1-140D-9788-A95D-1BD9E052D137}"/>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16572" y="4977650"/>
            <a:ext cx="2007528" cy="15056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9511983D-9C84-E604-A502-2221C1A56D15}"/>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l="31609" t="38300" r="27011" b="25636"/>
          <a:stretch/>
        </p:blipFill>
        <p:spPr bwMode="auto">
          <a:xfrm>
            <a:off x="2629090" y="5023036"/>
            <a:ext cx="2131171" cy="1238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8201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2A20F5-C429-440A-AC88-879C7E59C3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11" name="Picture 10" descr="A close up of a yellow rectangle&#10;&#10;Description automatically generated">
            <a:extLst>
              <a:ext uri="{FF2B5EF4-FFF2-40B4-BE49-F238E27FC236}">
                <a16:creationId xmlns:a16="http://schemas.microsoft.com/office/drawing/2014/main" id="{F3BE51A3-4C0C-40C8-AEAF-053D2529865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0645" y="-215153"/>
            <a:ext cx="10281797" cy="7270724"/>
          </a:xfrm>
          <a:prstGeom prst="rect">
            <a:avLst/>
          </a:prstGeom>
        </p:spPr>
      </p:pic>
      <p:sp>
        <p:nvSpPr>
          <p:cNvPr id="2" name="Google Shape;157;p18">
            <a:extLst>
              <a:ext uri="{FF2B5EF4-FFF2-40B4-BE49-F238E27FC236}">
                <a16:creationId xmlns:a16="http://schemas.microsoft.com/office/drawing/2014/main" id="{094EBA66-74B0-4BE1-B7FF-AAF83DD58B4A}"/>
              </a:ext>
            </a:extLst>
          </p:cNvPr>
          <p:cNvSpPr txBox="1"/>
          <p:nvPr/>
        </p:nvSpPr>
        <p:spPr>
          <a:xfrm>
            <a:off x="603763" y="336345"/>
            <a:ext cx="7130705" cy="1419715"/>
          </a:xfrm>
          <a:prstGeom prst="rect">
            <a:avLst/>
          </a:prstGeom>
          <a:noFill/>
          <a:ln>
            <a:noFill/>
          </a:ln>
        </p:spPr>
        <p:txBody>
          <a:bodyPr spcFirstLastPara="1" wrap="square" lIns="99044" tIns="99044" rIns="99044" bIns="99044" anchor="t" anchorCtr="0">
            <a:spAutoFit/>
          </a:bodyPr>
          <a:lstStyle/>
          <a:p>
            <a:r>
              <a:rPr lang="en-US" sz="2400" b="1" dirty="0">
                <a:solidFill>
                  <a:srgbClr val="006600"/>
                </a:solidFill>
                <a:latin typeface="Comic Sans MS"/>
                <a:ea typeface="Comic Sans MS"/>
                <a:cs typeface="Comic Sans MS"/>
                <a:sym typeface="Comic Sans MS"/>
              </a:rPr>
              <a:t>Newbald Primary School : Year 5 &amp; 6 Art</a:t>
            </a:r>
          </a:p>
          <a:p>
            <a:r>
              <a:rPr lang="en-GB" sz="1800" dirty="0">
                <a:solidFill>
                  <a:srgbClr val="006600"/>
                </a:solidFill>
                <a:latin typeface="Comic Sans MS"/>
                <a:ea typeface="Comic Sans MS"/>
                <a:cs typeface="Comic Sans MS"/>
                <a:sym typeface="Comic Sans MS"/>
              </a:rPr>
              <a:t>Term: Summer 1&amp;2 – Mayan Civilisation</a:t>
            </a:r>
          </a:p>
          <a:p>
            <a:pPr>
              <a:lnSpc>
                <a:spcPct val="107000"/>
              </a:lnSpc>
            </a:pPr>
            <a:r>
              <a:rPr lang="en-GB" sz="1800" dirty="0">
                <a:solidFill>
                  <a:srgbClr val="006600"/>
                </a:solidFill>
                <a:latin typeface="Comic Sans MS"/>
                <a:ea typeface="Comic Sans MS"/>
                <a:cs typeface="Comic Sans MS"/>
                <a:sym typeface="Comic Sans MS"/>
              </a:rPr>
              <a:t>Art Focus: Printing</a:t>
            </a:r>
          </a:p>
          <a:p>
            <a:r>
              <a:rPr lang="en-GB" sz="1800" dirty="0">
                <a:solidFill>
                  <a:srgbClr val="006600"/>
                </a:solidFill>
                <a:latin typeface="Comic Sans MS" panose="030F0702030302020204" pitchFamily="66" charset="0"/>
                <a:ea typeface="Comic Sans MS"/>
                <a:cs typeface="Comic Sans MS"/>
                <a:sym typeface="Comic Sans MS"/>
              </a:rPr>
              <a:t>Project: Mayan </a:t>
            </a:r>
            <a:r>
              <a:rPr lang="en-GB" sz="18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Lino Reduction Printing</a:t>
            </a:r>
          </a:p>
        </p:txBody>
      </p:sp>
      <p:pic>
        <p:nvPicPr>
          <p:cNvPr id="13" name="Picture 12">
            <a:extLst>
              <a:ext uri="{FF2B5EF4-FFF2-40B4-BE49-F238E27FC236}">
                <a16:creationId xmlns:a16="http://schemas.microsoft.com/office/drawing/2014/main" id="{744BB7D8-C003-4BD5-AD7F-9287CE5B2B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14414" y="623216"/>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12" name="Rectangle 11">
            <a:extLst>
              <a:ext uri="{FF2B5EF4-FFF2-40B4-BE49-F238E27FC236}">
                <a16:creationId xmlns:a16="http://schemas.microsoft.com/office/drawing/2014/main" id="{D513455A-4256-45D4-B166-B01518806ADE}"/>
              </a:ext>
            </a:extLst>
          </p:cNvPr>
          <p:cNvSpPr/>
          <p:nvPr/>
        </p:nvSpPr>
        <p:spPr>
          <a:xfrm>
            <a:off x="467993" y="4090977"/>
            <a:ext cx="4485007" cy="2131353"/>
          </a:xfrm>
          <a:prstGeom prst="rect">
            <a:avLst/>
          </a:prstGeom>
        </p:spPr>
        <p:txBody>
          <a:bodyPr wrap="square">
            <a:spAutoFit/>
          </a:bodyPr>
          <a:lstStyle/>
          <a:p>
            <a:r>
              <a:rPr lang="en-GB" sz="1000" b="1" u="sng" dirty="0">
                <a:latin typeface="Comic Sans MS" panose="030F0702030302020204" pitchFamily="66" charset="0"/>
              </a:rPr>
              <a:t>Year 5 – Printing Key Objectives</a:t>
            </a:r>
          </a:p>
          <a:p>
            <a:pPr marL="171450" indent="-171450">
              <a:lnSpc>
                <a:spcPct val="107000"/>
              </a:lnSpc>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Calibri" panose="020F0502020204030204" pitchFamily="34" charset="0"/>
              </a:rPr>
              <a:t>D</a:t>
            </a:r>
            <a:r>
              <a:rPr lang="en-GB" sz="1000" dirty="0">
                <a:effectLst/>
                <a:latin typeface="Comic Sans MS" panose="030F0702030302020204" pitchFamily="66" charset="0"/>
                <a:ea typeface="Calibri" panose="020F0502020204030204" pitchFamily="34" charset="0"/>
                <a:cs typeface="Calibri" panose="020F0502020204030204" pitchFamily="34" charset="0"/>
              </a:rPr>
              <a:t>esign and create printing blocks / tiles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Develop techniques in mono, block and relief printing</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lnSpc>
                <a:spcPct val="107000"/>
              </a:lnSpc>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Calibri" panose="020F0502020204030204" pitchFamily="34" charset="0"/>
              </a:rPr>
              <a:t>C</a:t>
            </a:r>
            <a:r>
              <a:rPr lang="en-GB" sz="1000" dirty="0">
                <a:effectLst/>
                <a:latin typeface="Comic Sans MS" panose="030F0702030302020204" pitchFamily="66" charset="0"/>
                <a:ea typeface="Calibri" panose="020F0502020204030204" pitchFamily="34" charset="0"/>
                <a:cs typeface="Calibri" panose="020F0502020204030204" pitchFamily="34" charset="0"/>
              </a:rPr>
              <a:t>reate and arrange accurate patterns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lnSpc>
                <a:spcPct val="107000"/>
              </a:lnSpc>
              <a:buFont typeface="Arial" panose="020B0604020202020204" pitchFamily="34" charset="0"/>
              <a:buChar char="•"/>
            </a:pPr>
            <a:r>
              <a:rPr lang="en-GB" sz="1000" dirty="0">
                <a:latin typeface="Comic Sans MS" panose="030F0702030302020204" pitchFamily="66" charset="0"/>
                <a:ea typeface="Calibri" panose="020F0502020204030204" pitchFamily="34" charset="0"/>
                <a:cs typeface="Calibri" panose="020F0502020204030204" pitchFamily="34" charset="0"/>
              </a:rPr>
              <a:t>B</a:t>
            </a:r>
            <a:r>
              <a:rPr lang="en-GB" sz="1000" dirty="0">
                <a:effectLst/>
                <a:latin typeface="Comic Sans MS" panose="030F0702030302020204" pitchFamily="66" charset="0"/>
                <a:ea typeface="Calibri" panose="020F0502020204030204" pitchFamily="34" charset="0"/>
                <a:cs typeface="Calibri" panose="020F0502020204030204" pitchFamily="34" charset="0"/>
              </a:rPr>
              <a:t>egin to experiment with over printing motifs and colours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rPr>
              <a:t>Begin to replicate (or be influenced by) pieces by famous printers (Picasso)</a:t>
            </a:r>
            <a:endParaRPr lang="en-GB" sz="1000" b="1" u="sng" dirty="0">
              <a:latin typeface="Comic Sans MS" panose="030F0702030302020204" pitchFamily="66" charset="0"/>
            </a:endParaRPr>
          </a:p>
          <a:p>
            <a:r>
              <a:rPr lang="en-GB" sz="1000" b="1" u="sng" dirty="0">
                <a:latin typeface="Comic Sans MS" panose="030F0702030302020204" pitchFamily="66" charset="0"/>
              </a:rPr>
              <a:t>Year 5 – Famous Artists  Key Objectives</a:t>
            </a:r>
          </a:p>
          <a:p>
            <a:pPr marL="179388" marR="102235" indent="-179388">
              <a:lnSpc>
                <a:spcPct val="96000"/>
              </a:lnSpc>
              <a:spcBef>
                <a:spcPts val="305"/>
              </a:spcBef>
              <a:spcAft>
                <a:spcPts val="0"/>
              </a:spcAft>
              <a:buFont typeface="Arial" panose="020B0604020202020204" pitchFamily="34" charset="0"/>
              <a:buChar char="•"/>
              <a:tabLst>
                <a:tab pos="281940" algn="l"/>
              </a:tabLst>
            </a:pPr>
            <a:r>
              <a:rPr lang="en-GB" sz="10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Begin to give detailed observations about notable artists’, artisans’ and designers’ work;</a:t>
            </a:r>
            <a:endParaRPr lang="en-GB" sz="1000" dirty="0">
              <a:effectLst/>
              <a:latin typeface="Comic Sans MS" panose="030F0702030302020204" pitchFamily="66" charset="0"/>
              <a:ea typeface="Roboto" panose="02000000000000000000" pitchFamily="2" charset="0"/>
              <a:cs typeface="Roboto" panose="02000000000000000000" pitchFamily="2" charset="0"/>
            </a:endParaRPr>
          </a:p>
          <a:p>
            <a:pPr marL="179388" indent="-179388">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rPr>
              <a:t>Begin to offer facts about notable artists’, artisans’ and designers’ lives;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indent="-179388">
              <a:buFont typeface="Arial" panose="020B0604020202020204" pitchFamily="34" charset="0"/>
              <a:buChar char="•"/>
            </a:pPr>
            <a:endParaRPr lang="en-GB" sz="800" dirty="0">
              <a:effectLst/>
              <a:latin typeface="Comic Sans MS" panose="030F0702030302020204" pitchFamily="66" charset="0"/>
              <a:ea typeface="Roboto" panose="02000000000000000000" pitchFamily="2" charset="0"/>
              <a:cs typeface="Roboto" panose="02000000000000000000" pitchFamily="2" charset="0"/>
            </a:endParaRPr>
          </a:p>
        </p:txBody>
      </p:sp>
      <p:sp>
        <p:nvSpPr>
          <p:cNvPr id="3" name="Rectangle 2">
            <a:extLst>
              <a:ext uri="{FF2B5EF4-FFF2-40B4-BE49-F238E27FC236}">
                <a16:creationId xmlns:a16="http://schemas.microsoft.com/office/drawing/2014/main" id="{EC8EC373-974B-A73F-4D54-E9FB943D50A1}"/>
              </a:ext>
            </a:extLst>
          </p:cNvPr>
          <p:cNvSpPr/>
          <p:nvPr/>
        </p:nvSpPr>
        <p:spPr>
          <a:xfrm>
            <a:off x="4953000" y="4011288"/>
            <a:ext cx="4358285" cy="1975926"/>
          </a:xfrm>
          <a:prstGeom prst="rect">
            <a:avLst/>
          </a:prstGeom>
        </p:spPr>
        <p:txBody>
          <a:bodyPr wrap="square">
            <a:spAutoFit/>
          </a:bodyPr>
          <a:lstStyle/>
          <a:p>
            <a:r>
              <a:rPr lang="en-GB" sz="1000" b="1" u="sng" dirty="0">
                <a:latin typeface="Comic Sans MS" panose="030F0702030302020204" pitchFamily="66" charset="0"/>
              </a:rPr>
              <a:t>Year 6 – Printing  Key Objectives</a:t>
            </a:r>
          </a:p>
          <a:p>
            <a:pPr marL="171450" indent="-171450">
              <a:lnSpc>
                <a:spcPct val="99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Demonstrate experience in a range of printmaking techniques. </a:t>
            </a:r>
            <a:endParaRPr lang="en-GB" sz="1000" dirty="0">
              <a:latin typeface="Comic Sans MS" panose="030F0702030302020204" pitchFamily="66" charset="0"/>
              <a:ea typeface="Calibri" panose="020F0502020204030204" pitchFamily="34" charset="0"/>
              <a:cs typeface="Times New Roman" panose="02020603050405020304" pitchFamily="18" charset="0"/>
            </a:endParaRPr>
          </a:p>
          <a:p>
            <a:pPr marL="171450" indent="-171450">
              <a:lnSpc>
                <a:spcPct val="99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Times New Roman" panose="02020603050405020304" pitchFamily="18" charset="0"/>
              </a:rPr>
              <a:t>D</a:t>
            </a:r>
            <a:r>
              <a:rPr lang="en-GB" sz="1000" dirty="0">
                <a:effectLst/>
                <a:latin typeface="Comic Sans MS" panose="030F0702030302020204" pitchFamily="66" charset="0"/>
                <a:ea typeface="Calibri" panose="020F0502020204030204" pitchFamily="34" charset="0"/>
                <a:cs typeface="Calibri" panose="020F0502020204030204" pitchFamily="34" charset="0"/>
              </a:rPr>
              <a:t>escribe techniques and processes. Adapt their work according to their views and describe how they might develop it further.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69215"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Show understanding of the techniques used by famous printers (Picasso) </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marR="69215"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 Experiment with over printing motifs and colours</a:t>
            </a:r>
            <a:endParaRPr lang="en-GB" sz="1000" dirty="0">
              <a:effectLst/>
              <a:latin typeface="Comic Sans MS" panose="030F0702030302020204" pitchFamily="66" charset="0"/>
              <a:ea typeface="Calibri" panose="020F0502020204030204" pitchFamily="34" charset="0"/>
              <a:cs typeface="Times New Roman" panose="02020603050405020304" pitchFamily="18" charset="0"/>
            </a:endParaRPr>
          </a:p>
          <a:p>
            <a:pPr marL="171450" indent="-171450">
              <a:lnSpc>
                <a:spcPct val="107000"/>
              </a:lnSpc>
              <a:buFont typeface="Arial" panose="020B0604020202020204" pitchFamily="34" charset="0"/>
              <a:buChar char="•"/>
            </a:pPr>
            <a:r>
              <a:rPr lang="en-GB" sz="1000" dirty="0">
                <a:effectLst/>
                <a:latin typeface="Comic Sans MS" panose="030F0702030302020204" pitchFamily="66" charset="0"/>
                <a:ea typeface="Calibri" panose="020F0502020204030204" pitchFamily="34" charset="0"/>
                <a:cs typeface="Calibri" panose="020F0502020204030204" pitchFamily="34" charset="0"/>
              </a:rPr>
              <a:t> </a:t>
            </a:r>
            <a:r>
              <a:rPr lang="en-GB" sz="1000" dirty="0">
                <a:effectLst/>
                <a:latin typeface="Comic Sans MS" panose="030F0702030302020204" pitchFamily="66" charset="0"/>
                <a:ea typeface="Calibri" panose="020F0502020204030204" pitchFamily="34" charset="0"/>
              </a:rPr>
              <a:t>Replicate (or be influenced by) pieces by famous printers (Picasso)</a:t>
            </a:r>
          </a:p>
          <a:p>
            <a:pPr>
              <a:lnSpc>
                <a:spcPct val="107000"/>
              </a:lnSpc>
            </a:pPr>
            <a:r>
              <a:rPr lang="en-GB" sz="1000" b="1" u="sng" dirty="0">
                <a:latin typeface="Comic Sans MS" panose="030F0702030302020204" pitchFamily="66" charset="0"/>
              </a:rPr>
              <a:t>Year 6 – Famous Artists  Key Objectives</a:t>
            </a:r>
          </a:p>
          <a:p>
            <a:pPr marL="179388" marR="102235" indent="-179388">
              <a:lnSpc>
                <a:spcPct val="96000"/>
              </a:lnSpc>
              <a:buFont typeface="Arial" panose="020B0604020202020204" pitchFamily="34" charset="0"/>
              <a:buChar char="•"/>
              <a:tabLst>
                <a:tab pos="281940" algn="l"/>
              </a:tabLst>
            </a:pPr>
            <a:r>
              <a:rPr lang="en-GB" sz="1000"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Give detailed observations about notable artists’, artisans’ and designers’ work;</a:t>
            </a:r>
            <a:endParaRPr lang="en-GB" sz="1000" dirty="0">
              <a:effectLst/>
              <a:latin typeface="Comic Sans MS" panose="030F0702030302020204" pitchFamily="66" charset="0"/>
              <a:ea typeface="Roboto" panose="02000000000000000000" pitchFamily="2" charset="0"/>
              <a:cs typeface="Roboto" panose="02000000000000000000" pitchFamily="2" charset="0"/>
            </a:endParaRPr>
          </a:p>
          <a:p>
            <a:pPr marL="179388" indent="-179388">
              <a:buFont typeface="Arial" panose="020B0604020202020204" pitchFamily="34" charset="0"/>
              <a:buChar char="•"/>
            </a:pPr>
            <a:r>
              <a:rPr lang="en-GB" sz="1000" dirty="0">
                <a:solidFill>
                  <a:srgbClr val="000000"/>
                </a:solidFill>
                <a:effectLst/>
                <a:latin typeface="Comic Sans MS" panose="030F0702030302020204" pitchFamily="66" charset="0"/>
                <a:ea typeface="Calibri" panose="020F0502020204030204" pitchFamily="34" charset="0"/>
              </a:rPr>
              <a:t>Offer facts about notable artists’, artisans’ and designers’ lives;</a:t>
            </a:r>
            <a:endParaRPr lang="en-GB" sz="1000" dirty="0">
              <a:effectLst/>
              <a:latin typeface="Comic Sans MS" panose="030F0702030302020204" pitchFamily="66" charset="0"/>
              <a:ea typeface="Roboto" panose="02000000000000000000" pitchFamily="2" charset="0"/>
              <a:cs typeface="Roboto" panose="02000000000000000000" pitchFamily="2" charset="0"/>
            </a:endParaRPr>
          </a:p>
        </p:txBody>
      </p:sp>
      <p:sp>
        <p:nvSpPr>
          <p:cNvPr id="4" name="AutoShape 6" descr="Interpreting Global Issues Through Picasso's Guernica | Pulitzer Center">
            <a:extLst>
              <a:ext uri="{FF2B5EF4-FFF2-40B4-BE49-F238E27FC236}">
                <a16:creationId xmlns:a16="http://schemas.microsoft.com/office/drawing/2014/main" id="{BE1558C9-BADB-ADF9-501C-33C14E7A93FF}"/>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descr="First attempt at drawing Mayan glyphs : r/Mayan">
            <a:extLst>
              <a:ext uri="{FF2B5EF4-FFF2-40B4-BE49-F238E27FC236}">
                <a16:creationId xmlns:a16="http://schemas.microsoft.com/office/drawing/2014/main" id="{744ED255-59DB-B702-1E2B-F1942948F1D0}"/>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016387" y="1899196"/>
            <a:ext cx="2296164" cy="17221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2" descr="Each year I hand print linocut Christmas cards. This year I've went when an  alternative design. Calling this a Mayan 'advent' Calendar. : r/printmaking">
            <a:extLst>
              <a:ext uri="{FF2B5EF4-FFF2-40B4-BE49-F238E27FC236}">
                <a16:creationId xmlns:a16="http://schemas.microsoft.com/office/drawing/2014/main" id="{F7A92656-E12C-493B-5638-6669925B1841}"/>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t="13430" b="14771"/>
          <a:stretch/>
        </p:blipFill>
        <p:spPr bwMode="auto">
          <a:xfrm>
            <a:off x="7488380" y="1962250"/>
            <a:ext cx="1760148" cy="17336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2479F5C-A92F-E2BB-F630-10659CD4AF3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582335" y="1819600"/>
            <a:ext cx="2588471" cy="19368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4" descr="Linocuts: Part 2 - Introducing Color | John Szoke Gallery">
            <a:extLst>
              <a:ext uri="{FF2B5EF4-FFF2-40B4-BE49-F238E27FC236}">
                <a16:creationId xmlns:a16="http://schemas.microsoft.com/office/drawing/2014/main" id="{244596B1-88E7-FFE2-EBAF-315F3158B5DB}"/>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l="6312" t="7039" r="8696" b="7731"/>
          <a:stretch/>
        </p:blipFill>
        <p:spPr bwMode="auto">
          <a:xfrm>
            <a:off x="657472" y="2058652"/>
            <a:ext cx="1130530" cy="1370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186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53AEDE-14AB-4BEC-9B51-6C99A70602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582707" y="658791"/>
            <a:ext cx="4957481" cy="5646739"/>
          </a:xfrm>
          <a:prstGeom prst="rect">
            <a:avLst/>
          </a:prstGeom>
        </p:spPr>
        <p:txBody>
          <a:bodyPr wrap="square">
            <a:spAutoFit/>
          </a:bodyPr>
          <a:lstStyle/>
          <a:p>
            <a:r>
              <a:rPr lang="en-GB" sz="1800" dirty="0">
                <a:solidFill>
                  <a:srgbClr val="006600"/>
                </a:solidFill>
                <a:latin typeface="Comic Sans MS" panose="030F0702030302020204" pitchFamily="66" charset="0"/>
                <a:ea typeface="Comic Sans MS"/>
                <a:cs typeface="Comic Sans MS"/>
                <a:sym typeface="Comic Sans MS"/>
              </a:rPr>
              <a:t>Mayan Reduction </a:t>
            </a:r>
            <a:r>
              <a:rPr lang="en-GB" sz="1800" dirty="0">
                <a:solidFill>
                  <a:srgbClr val="006600"/>
                </a:solidFill>
                <a:latin typeface="Comic Sans MS" panose="030F0702030302020204" pitchFamily="66" charset="0"/>
                <a:ea typeface="Calibri" panose="020F0502020204030204" pitchFamily="34" charset="0"/>
                <a:cs typeface="Times New Roman" panose="02020603050405020304" pitchFamily="18" charset="0"/>
              </a:rPr>
              <a:t>Lino Printing </a:t>
            </a:r>
          </a:p>
          <a:p>
            <a:endParaRPr lang="en-GB" sz="1800" dirty="0">
              <a:solidFill>
                <a:srgbClr val="006600"/>
              </a:solidFill>
              <a:latin typeface="Comic Sans MS" panose="030F0702030302020204" pitchFamily="66" charset="0"/>
              <a:ea typeface="Calibri" panose="020F0502020204030204" pitchFamily="34" charset="0"/>
              <a:cs typeface="Times New Roman" panose="02020603050405020304" pitchFamily="18" charset="0"/>
            </a:endParaRPr>
          </a:p>
          <a:p>
            <a:pPr marL="179388" indent="-179388">
              <a:buFont typeface="Arial" panose="020B0604020202020204" pitchFamily="34" charset="0"/>
              <a:buChar char="•"/>
            </a:pPr>
            <a:r>
              <a:rPr lang="en-GB" sz="1600" b="1"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I can research Mayan art &amp; Printing techniques used by artist Pablo Picasso</a:t>
            </a:r>
          </a:p>
          <a:p>
            <a:pPr marR="102235">
              <a:lnSpc>
                <a:spcPct val="96000"/>
              </a:lnSpc>
              <a:spcBef>
                <a:spcPts val="305"/>
              </a:spcBef>
              <a:tabLst>
                <a:tab pos="281940" algn="l"/>
              </a:tabLst>
            </a:pPr>
            <a:endParaRPr lang="en-GB" sz="1600" b="1" dirty="0">
              <a:effectLst/>
              <a:latin typeface="Comic Sans MS" panose="030F0702030302020204" pitchFamily="66" charset="0"/>
              <a:ea typeface="Roboto" panose="02000000000000000000" pitchFamily="2" charset="0"/>
              <a:cs typeface="Roboto" panose="02000000000000000000" pitchFamily="2" charset="0"/>
            </a:endParaRPr>
          </a:p>
          <a:p>
            <a:pPr marL="179388" marR="102235" indent="-179388">
              <a:lnSpc>
                <a:spcPct val="96000"/>
              </a:lnSpc>
              <a:spcBef>
                <a:spcPts val="305"/>
              </a:spcBef>
              <a:buFont typeface="Arial" panose="020B0604020202020204" pitchFamily="34" charset="0"/>
              <a:buChar char="•"/>
              <a:tabLst>
                <a:tab pos="281940" algn="l"/>
              </a:tabLst>
            </a:pPr>
            <a:r>
              <a:rPr lang="en-GB" sz="1600" b="1" dirty="0">
                <a:latin typeface="Comic Sans MS" panose="030F0702030302020204" pitchFamily="66" charset="0"/>
              </a:rPr>
              <a:t>I can </a:t>
            </a:r>
            <a:r>
              <a:rPr lang="en-GB" sz="1600" b="1" dirty="0">
                <a:latin typeface="Comic Sans MS" panose="030F0702030302020204" pitchFamily="66" charset="0"/>
                <a:ea typeface="Roboto" panose="02000000000000000000" pitchFamily="2" charset="0"/>
                <a:cs typeface="Roboto" panose="02000000000000000000" pitchFamily="2" charset="0"/>
              </a:rPr>
              <a:t>sketch plans and designs for a relief printing tile thinking about how a </a:t>
            </a:r>
            <a:r>
              <a:rPr lang="en-GB" sz="1600" b="1" i="0" dirty="0">
                <a:solidFill>
                  <a:srgbClr val="1D1D1D"/>
                </a:solidFill>
                <a:effectLst/>
                <a:latin typeface="Comic Sans MS" panose="030F0702030302020204" pitchFamily="66" charset="0"/>
              </a:rPr>
              <a:t>Reduction Linocut Print technique might be used for a tri colour print</a:t>
            </a:r>
          </a:p>
          <a:p>
            <a:pPr marL="179388" marR="102235" indent="-179388">
              <a:lnSpc>
                <a:spcPct val="96000"/>
              </a:lnSpc>
              <a:spcBef>
                <a:spcPts val="305"/>
              </a:spcBef>
              <a:spcAft>
                <a:spcPts val="0"/>
              </a:spcAft>
              <a:buFont typeface="Arial" panose="020B0604020202020204" pitchFamily="34" charset="0"/>
              <a:buChar char="•"/>
              <a:tabLst>
                <a:tab pos="281940" algn="l"/>
              </a:tabLst>
            </a:pPr>
            <a:endParaRPr lang="en-GB" sz="1600" b="1" dirty="0">
              <a:latin typeface="Comic Sans MS" panose="030F0702030302020204" pitchFamily="66" charset="0"/>
            </a:endParaRPr>
          </a:p>
          <a:p>
            <a:pPr marL="179388" indent="-179388">
              <a:buFont typeface="Arial" panose="020B0604020202020204" pitchFamily="34" charset="0"/>
              <a:buChar char="•"/>
            </a:pPr>
            <a:r>
              <a:rPr lang="en-GB" sz="1600" b="1" dirty="0">
                <a:latin typeface="Comic Sans MS" panose="030F0702030302020204" pitchFamily="66" charset="0"/>
              </a:rPr>
              <a:t>I can create a printing tile</a:t>
            </a:r>
          </a:p>
          <a:p>
            <a:pPr marL="179388" indent="-179388">
              <a:buFont typeface="Arial" panose="020B0604020202020204" pitchFamily="34" charset="0"/>
              <a:buChar char="•"/>
            </a:pPr>
            <a:endParaRPr lang="en-GB" sz="1600" b="1" dirty="0">
              <a:latin typeface="Comic Sans MS" panose="030F0702030302020204" pitchFamily="66" charset="0"/>
            </a:endParaRPr>
          </a:p>
          <a:p>
            <a:pPr marL="179388" indent="-179388">
              <a:buFont typeface="Arial" panose="020B0604020202020204" pitchFamily="34" charset="0"/>
              <a:buChar char="•"/>
            </a:pPr>
            <a:r>
              <a:rPr lang="en-GB" sz="1600" b="1" dirty="0">
                <a:latin typeface="Comic Sans MS" panose="030F0702030302020204" pitchFamily="66" charset="0"/>
              </a:rPr>
              <a:t>I can create a repeat pattern print </a:t>
            </a:r>
          </a:p>
          <a:p>
            <a:pPr marL="179388" indent="-179388">
              <a:buFont typeface="Arial" panose="020B0604020202020204" pitchFamily="34" charset="0"/>
              <a:buChar char="•"/>
            </a:pPr>
            <a:endParaRPr lang="en-GB" sz="1600" b="1" dirty="0">
              <a:latin typeface="Comic Sans MS" panose="030F0702030302020204" pitchFamily="66" charset="0"/>
            </a:endParaRPr>
          </a:p>
          <a:p>
            <a:pPr marL="179388" indent="-179388">
              <a:buFont typeface="Arial" panose="020B0604020202020204" pitchFamily="34" charset="0"/>
              <a:buChar char="•"/>
            </a:pPr>
            <a:r>
              <a:rPr lang="en-GB" sz="1600" b="1" dirty="0">
                <a:latin typeface="Comic Sans MS" panose="030F0702030302020204" pitchFamily="66" charset="0"/>
              </a:rPr>
              <a:t>I can use a </a:t>
            </a:r>
            <a:r>
              <a:rPr lang="en-GB" sz="1600" b="1" i="0" dirty="0">
                <a:solidFill>
                  <a:srgbClr val="1D1D1D"/>
                </a:solidFill>
                <a:effectLst/>
                <a:latin typeface="Comic Sans MS" panose="030F0702030302020204" pitchFamily="66" charset="0"/>
              </a:rPr>
              <a:t>Reduction Linocut Print technique to add to my repeat pattern print</a:t>
            </a:r>
            <a:endParaRPr lang="en-GB" sz="1600" b="1" dirty="0">
              <a:latin typeface="Comic Sans MS" panose="030F0702030302020204" pitchFamily="66" charset="0"/>
            </a:endParaRPr>
          </a:p>
          <a:p>
            <a:pPr marL="179388" indent="-179388">
              <a:buFont typeface="Arial" panose="020B0604020202020204" pitchFamily="34" charset="0"/>
              <a:buChar char="•"/>
            </a:pPr>
            <a:endParaRPr lang="en-GB" sz="1600" b="1" dirty="0">
              <a:latin typeface="Comic Sans MS" panose="030F0702030302020204" pitchFamily="66" charset="0"/>
            </a:endParaRPr>
          </a:p>
          <a:p>
            <a:pPr marL="179388" indent="-179388">
              <a:buFont typeface="Arial" panose="020B0604020202020204" pitchFamily="34" charset="0"/>
              <a:buChar char="•"/>
            </a:pPr>
            <a:r>
              <a:rPr lang="en-GB" sz="1600" b="1" dirty="0">
                <a:latin typeface="Comic Sans MS" panose="030F0702030302020204" pitchFamily="66" charset="0"/>
              </a:rPr>
              <a:t>I can complete my repeat pattern print using 3 colours reduction and evaluate my artwork</a:t>
            </a:r>
          </a:p>
          <a:p>
            <a:endParaRPr lang="en-GB" dirty="0"/>
          </a:p>
          <a:p>
            <a:endParaRPr lang="en-GB" dirty="0"/>
          </a:p>
          <a:p>
            <a:endParaRPr lang="en-GB" dirty="0"/>
          </a:p>
        </p:txBody>
      </p:sp>
      <p:pic>
        <p:nvPicPr>
          <p:cNvPr id="7" name="Picture 6">
            <a:extLst>
              <a:ext uri="{FF2B5EF4-FFF2-40B4-BE49-F238E27FC236}">
                <a16:creationId xmlns:a16="http://schemas.microsoft.com/office/drawing/2014/main" id="{B217A0BA-D4C3-4AF1-962B-89EE909C19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6141" y="364879"/>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2" name="Picture 4" descr="Linocuts: Part 2 - Introducing Color | John Szoke Gallery">
            <a:extLst>
              <a:ext uri="{FF2B5EF4-FFF2-40B4-BE49-F238E27FC236}">
                <a16:creationId xmlns:a16="http://schemas.microsoft.com/office/drawing/2014/main" id="{3F08CA0B-8FD8-A06D-83DD-362115FE4D69}"/>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6312" t="7039" r="8696" b="7731"/>
          <a:stretch/>
        </p:blipFill>
        <p:spPr bwMode="auto">
          <a:xfrm>
            <a:off x="5722575" y="495050"/>
            <a:ext cx="1130530" cy="1370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 name="Picture 2" descr="First attempt at drawing Mayan glyphs : r/Mayan">
            <a:extLst>
              <a:ext uri="{FF2B5EF4-FFF2-40B4-BE49-F238E27FC236}">
                <a16:creationId xmlns:a16="http://schemas.microsoft.com/office/drawing/2014/main" id="{0B09BDAF-DDFE-07F1-DC56-DE87AAEA7539}"/>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035493" y="1422274"/>
            <a:ext cx="1892717" cy="14195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2" descr="Mayan Art Discover The History Of Ancient Mayan Artwork, 55% OFF">
            <a:extLst>
              <a:ext uri="{FF2B5EF4-FFF2-40B4-BE49-F238E27FC236}">
                <a16:creationId xmlns:a16="http://schemas.microsoft.com/office/drawing/2014/main" id="{2C0DF23C-9800-8E11-8FAF-2C7D44D46B85}"/>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7035492" y="283645"/>
            <a:ext cx="1411036" cy="9983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BA142D4-5EB6-90FB-BCEE-1163D669A5AC}"/>
              </a:ext>
            </a:extLst>
          </p:cNvPr>
          <p:cNvPicPr>
            <a:picLocks noChangeAspect="1"/>
          </p:cNvPicPr>
          <p:nvPr/>
        </p:nvPicPr>
        <p:blipFill>
          <a:blip r:embed="rId7"/>
          <a:stretch>
            <a:fillRect/>
          </a:stretch>
        </p:blipFill>
        <p:spPr>
          <a:xfrm>
            <a:off x="6759389" y="3380291"/>
            <a:ext cx="2550664" cy="12783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956BA5B8-5CFA-2E9B-AF55-F9A916F1E2C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722575" y="2704227"/>
            <a:ext cx="1666496" cy="12470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8" descr="Art Talk: Demonstrating Picasso's Reduction Linocut, 50% OFF">
            <a:extLst>
              <a:ext uri="{FF2B5EF4-FFF2-40B4-BE49-F238E27FC236}">
                <a16:creationId xmlns:a16="http://schemas.microsoft.com/office/drawing/2014/main" id="{C1AA8410-A53A-45CE-04D4-926E1D02D409}"/>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53937" t="7768" r="5249" b="5487"/>
          <a:stretch/>
        </p:blipFill>
        <p:spPr bwMode="auto">
          <a:xfrm>
            <a:off x="6287839" y="4431825"/>
            <a:ext cx="1493525" cy="17855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1" name="Picture 4" descr="Linocuts: Part 2 - Introducing Color | John Szoke Gallery">
            <a:extLst>
              <a:ext uri="{FF2B5EF4-FFF2-40B4-BE49-F238E27FC236}">
                <a16:creationId xmlns:a16="http://schemas.microsoft.com/office/drawing/2014/main" id="{1F348D5B-C1E0-AD4F-B274-7E89302EDB80}"/>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6312" t="7039" r="8696" b="7731"/>
          <a:stretch/>
        </p:blipFill>
        <p:spPr bwMode="auto">
          <a:xfrm>
            <a:off x="7502976" y="5435726"/>
            <a:ext cx="556776" cy="6748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2" name="Picture 2" descr="Each year I hand print linocut Christmas cards. This year I've went when an  alternative design. Calling this a Mayan 'advent' Calendar. : r/printmaking">
            <a:extLst>
              <a:ext uri="{FF2B5EF4-FFF2-40B4-BE49-F238E27FC236}">
                <a16:creationId xmlns:a16="http://schemas.microsoft.com/office/drawing/2014/main" id="{2AF705C8-3351-68A7-4A1B-1193F7BCA3BF}"/>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t="13430" b="14771"/>
          <a:stretch/>
        </p:blipFill>
        <p:spPr bwMode="auto">
          <a:xfrm>
            <a:off x="8251450" y="4973341"/>
            <a:ext cx="1352514" cy="13321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417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637309" y="530177"/>
            <a:ext cx="4467804" cy="6197017"/>
          </a:xfrm>
          <a:prstGeom prst="rect">
            <a:avLst/>
          </a:prstGeom>
        </p:spPr>
        <p:txBody>
          <a:bodyPr wrap="square">
            <a:spAutoFit/>
          </a:bodyPr>
          <a:lstStyle/>
          <a:p>
            <a:pPr marL="179388" indent="-179388">
              <a:buFont typeface="Arial" panose="020B0604020202020204" pitchFamily="34" charset="0"/>
              <a:buChar char="•"/>
            </a:pPr>
            <a:r>
              <a:rPr lang="en-GB" sz="1400" b="1" dirty="0">
                <a:latin typeface="Comic Sans MS" panose="030F0702030302020204" pitchFamily="66" charset="0"/>
              </a:rPr>
              <a:t>1. </a:t>
            </a:r>
            <a:r>
              <a:rPr lang="en-GB" sz="1400" b="1" dirty="0">
                <a:solidFill>
                  <a:srgbClr val="000000"/>
                </a:solidFill>
                <a:effectLst/>
                <a:latin typeface="Comic Sans MS" panose="030F0702030302020204" pitchFamily="66" charset="0"/>
                <a:ea typeface="Roboto" panose="02000000000000000000" pitchFamily="2" charset="0"/>
                <a:cs typeface="Roboto" panose="02000000000000000000" pitchFamily="2" charset="0"/>
              </a:rPr>
              <a:t>I can research Mayan art &amp; Printing techniques used by artist Pablo Picasso</a:t>
            </a:r>
          </a:p>
          <a:p>
            <a:pPr marL="179388" marR="102235" indent="-179388">
              <a:lnSpc>
                <a:spcPct val="96000"/>
              </a:lnSpc>
              <a:spcBef>
                <a:spcPts val="305"/>
              </a:spcBef>
              <a:buFont typeface="Arial" panose="020B0604020202020204" pitchFamily="34" charset="0"/>
              <a:buChar char="•"/>
              <a:tabLst>
                <a:tab pos="281940" algn="l"/>
              </a:tabLst>
            </a:pPr>
            <a:r>
              <a:rPr lang="en-GB" sz="1400" b="1" dirty="0">
                <a:latin typeface="Comic Sans MS" panose="030F0702030302020204" pitchFamily="66" charset="0"/>
                <a:ea typeface="Roboto" panose="02000000000000000000" pitchFamily="2" charset="0"/>
                <a:cs typeface="Roboto" panose="02000000000000000000" pitchFamily="2" charset="0"/>
              </a:rPr>
              <a:t>2. </a:t>
            </a:r>
            <a:r>
              <a:rPr lang="en-GB" sz="1400" b="1" dirty="0">
                <a:latin typeface="Comic Sans MS" panose="030F0702030302020204" pitchFamily="66" charset="0"/>
              </a:rPr>
              <a:t>I can </a:t>
            </a:r>
            <a:r>
              <a:rPr lang="en-GB" sz="1400" b="1" dirty="0">
                <a:latin typeface="Comic Sans MS" panose="030F0702030302020204" pitchFamily="66" charset="0"/>
                <a:ea typeface="Roboto" panose="02000000000000000000" pitchFamily="2" charset="0"/>
                <a:cs typeface="Roboto" panose="02000000000000000000" pitchFamily="2" charset="0"/>
              </a:rPr>
              <a:t>sketch plans and designs for a relief printing tile thinking about how a </a:t>
            </a:r>
            <a:r>
              <a:rPr lang="en-GB" sz="1400" b="1" i="0" dirty="0">
                <a:solidFill>
                  <a:srgbClr val="1D1D1D"/>
                </a:solidFill>
                <a:effectLst/>
                <a:latin typeface="Comic Sans MS" panose="030F0702030302020204" pitchFamily="66" charset="0"/>
              </a:rPr>
              <a:t>Reduction Linocut Print technique might be used for a tri colour print</a:t>
            </a:r>
            <a:endParaRPr lang="en-GB" sz="1400" b="1" dirty="0">
              <a:solidFill>
                <a:srgbClr val="000000"/>
              </a:solidFill>
              <a:effectLst/>
              <a:latin typeface="Comic Sans MS" panose="030F0702030302020204" pitchFamily="66" charset="0"/>
              <a:ea typeface="Calibri" panose="020F0502020204030204" pitchFamily="34" charset="0"/>
            </a:endParaRPr>
          </a:p>
          <a:p>
            <a:endParaRPr lang="en-GB" sz="800" b="1" dirty="0">
              <a:latin typeface="Comic Sans MS" panose="030F0702030302020204" pitchFamily="66" charset="0"/>
            </a:endParaRPr>
          </a:p>
          <a:p>
            <a:r>
              <a:rPr lang="en-GB" sz="900" dirty="0">
                <a:latin typeface="Comic Sans MS" panose="030F0702030302020204" pitchFamily="66" charset="0"/>
              </a:rPr>
              <a:t>Explain to the children that in this art unit the pupils will be creating a linocut print piece of art. Explain that the design of which will be inspired by the Mayan Civilisation. Ask the pupils to research some Mayan artwork, glyphs and typical patterns. The pupils will need to create a sketch study of some of their favourite examples that will influence their Mayan linocut printing artwork</a:t>
            </a:r>
          </a:p>
          <a:p>
            <a:endParaRPr lang="en-GB" sz="900" dirty="0">
              <a:latin typeface="Comic Sans MS" panose="030F0702030302020204" pitchFamily="66" charset="0"/>
            </a:endParaRPr>
          </a:p>
          <a:p>
            <a:r>
              <a:rPr lang="en-GB" sz="900" dirty="0">
                <a:latin typeface="Comic Sans MS" panose="030F0702030302020204" pitchFamily="66" charset="0"/>
              </a:rPr>
              <a:t>Introduce the pupils to what a lino-cut printing technique is by watching a video. This will influence designs as the children will need to The pupils should collect some examples of Myan artwork that they think would work well with a simple printing technique. </a:t>
            </a:r>
          </a:p>
          <a:p>
            <a:r>
              <a:rPr lang="en-GB" sz="900" dirty="0">
                <a:latin typeface="Comic Sans MS" panose="030F0702030302020204" pitchFamily="66" charset="0"/>
              </a:rPr>
              <a:t>Remind the pupils about the Artist Pablo Picasso and ask the pupils to look back at work they have completed by this artist in their previous art unit. Research artist Pablo Picasso’s use of lino cut printing techniques using this video. Explain that the pupils will be looking at using a two or three colour print as well as considering the colour of the background. </a:t>
            </a:r>
            <a:r>
              <a:rPr lang="en-GB" sz="900" dirty="0">
                <a:latin typeface="Comic Sans MS" panose="030F0702030302020204" pitchFamily="66" charset="0"/>
                <a:hlinkClick r:id="rId3"/>
              </a:rPr>
              <a:t>https://youtu.be/bg6FowI4h8o?si=576ooOBQMv0YFo0v</a:t>
            </a:r>
            <a:r>
              <a:rPr lang="en-GB" sz="900" dirty="0">
                <a:latin typeface="Comic Sans MS" panose="030F0702030302020204" pitchFamily="66" charset="0"/>
              </a:rPr>
              <a:t> </a:t>
            </a:r>
          </a:p>
          <a:p>
            <a:r>
              <a:rPr lang="en-GB" sz="900" dirty="0">
                <a:latin typeface="Comic Sans MS" panose="030F0702030302020204" pitchFamily="66" charset="0"/>
              </a:rPr>
              <a:t>Ask the pupils to comment on Picasso’s work and ask them to consider how his printed piece of art: ‘Jacqueline with Glossy Hair’ could influence their Mayan print designs. </a:t>
            </a:r>
          </a:p>
          <a:p>
            <a:r>
              <a:rPr lang="en-GB" sz="900" dirty="0">
                <a:latin typeface="Comic Sans MS" panose="030F0702030302020204" pitchFamily="66" charset="0"/>
              </a:rPr>
              <a:t>Another video looks at a repeat pattern. Explain that the pupils will need to repeat the pattern at least 4 or more times. </a:t>
            </a:r>
          </a:p>
          <a:p>
            <a:r>
              <a:rPr lang="en-GB" sz="900" dirty="0">
                <a:latin typeface="Comic Sans MS" panose="030F0702030302020204" pitchFamily="66" charset="0"/>
                <a:hlinkClick r:id="rId4"/>
              </a:rPr>
              <a:t>https://youtu.be/LHWq7r_V720?si=Kr2vQxJDg3y1ke2B</a:t>
            </a:r>
            <a:r>
              <a:rPr lang="en-GB" sz="900" dirty="0">
                <a:latin typeface="Comic Sans MS" panose="030F0702030302020204" pitchFamily="66" charset="0"/>
              </a:rPr>
              <a:t> (Watch this video from 2 minutes in to see over printing technique)</a:t>
            </a:r>
          </a:p>
          <a:p>
            <a:endParaRPr lang="en-GB" sz="900" dirty="0">
              <a:latin typeface="Comic Sans MS" panose="030F0702030302020204" pitchFamily="66" charset="0"/>
              <a:ea typeface="Roboto" panose="02000000000000000000" pitchFamily="2" charset="0"/>
              <a:cs typeface="Roboto" panose="02000000000000000000" pitchFamily="2" charset="0"/>
            </a:endParaRPr>
          </a:p>
          <a:p>
            <a:r>
              <a:rPr lang="en-GB" sz="900" dirty="0">
                <a:latin typeface="Comic Sans MS" panose="030F0702030302020204" pitchFamily="66" charset="0"/>
                <a:ea typeface="Roboto" panose="02000000000000000000" pitchFamily="2" charset="0"/>
                <a:cs typeface="Roboto" panose="02000000000000000000" pitchFamily="2" charset="0"/>
              </a:rPr>
              <a:t>Ask the pupils to make multiple designs for their lino print. They should annotate and consider the background colour and how two or three colours could be applied at stages to create the final design. Ask the pupils to consider the order the colours will be applied. A good technique can be to start with the lightest colour e.g. yellow and build to the darkest e.g. blue / black etc. Children may like to consider that prints will be ‘back to front’ and should avoid lettering etc.</a:t>
            </a:r>
            <a:endParaRPr lang="en-GB" sz="900" dirty="0">
              <a:latin typeface="Comic Sans MS" panose="030F0702030302020204" pitchFamily="66" charset="0"/>
            </a:endParaRPr>
          </a:p>
          <a:p>
            <a:endParaRPr lang="en-GB" dirty="0"/>
          </a:p>
        </p:txBody>
      </p:sp>
      <p:pic>
        <p:nvPicPr>
          <p:cNvPr id="1026" name="Picture 2" descr="Mayan Art Discover The History Of Ancient Mayan Artwork, 55% OFF">
            <a:extLst>
              <a:ext uri="{FF2B5EF4-FFF2-40B4-BE49-F238E27FC236}">
                <a16:creationId xmlns:a16="http://schemas.microsoft.com/office/drawing/2014/main" id="{62EB6B6E-8E8E-3887-9C86-5C4F44CA355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484484" y="525695"/>
            <a:ext cx="3810000" cy="26955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Mayan Aztec totems, Mexican Inca tribal symbols 12962634 Vector Art at  Vecteezy">
            <a:extLst>
              <a:ext uri="{FF2B5EF4-FFF2-40B4-BE49-F238E27FC236}">
                <a16:creationId xmlns:a16="http://schemas.microsoft.com/office/drawing/2014/main" id="{09934148-343D-7264-74A4-B115868E0A82}"/>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7361232" y="4768346"/>
            <a:ext cx="2417940" cy="16877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Maya, Aztec totems seamless pattern background, vector Mexican tribal  symbols. Mayan or Mexico Inca tribe totem signs of animals and sun, ethnic  Aztec or Maya pattern of fish, lizard, turtle and snake">
            <a:extLst>
              <a:ext uri="{FF2B5EF4-FFF2-40B4-BE49-F238E27FC236}">
                <a16:creationId xmlns:a16="http://schemas.microsoft.com/office/drawing/2014/main" id="{7CC2DA8D-E72F-5D5A-0AF1-DC72C501534F}"/>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b="25224"/>
          <a:stretch/>
        </p:blipFill>
        <p:spPr bwMode="auto">
          <a:xfrm>
            <a:off x="5373231" y="4632386"/>
            <a:ext cx="1861173" cy="1488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2" descr="First attempt at drawing Mayan glyphs : r/Mayan">
            <a:extLst>
              <a:ext uri="{FF2B5EF4-FFF2-40B4-BE49-F238E27FC236}">
                <a16:creationId xmlns:a16="http://schemas.microsoft.com/office/drawing/2014/main" id="{5C4460E5-4CF0-0D95-A8E6-3C8C9A0D7426}"/>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7047777" y="2471825"/>
            <a:ext cx="2552465" cy="1914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7" name="Google Shape;252;p24">
            <a:extLst>
              <a:ext uri="{FF2B5EF4-FFF2-40B4-BE49-F238E27FC236}">
                <a16:creationId xmlns:a16="http://schemas.microsoft.com/office/drawing/2014/main" id="{BA4E55A8-9EF9-5D6F-11BB-0522F7535DBB}"/>
              </a:ext>
            </a:extLst>
          </p:cNvPr>
          <p:cNvPicPr preferRelativeResize="0"/>
          <p:nvPr/>
        </p:nvPicPr>
        <p:blipFill>
          <a:blip r:embed="rId10" cstate="print">
            <a:alphaModFix/>
            <a:extLst>
              <a:ext uri="{28A0092B-C50C-407E-A947-70E740481C1C}">
                <a14:useLocalDpi xmlns:a14="http://schemas.microsoft.com/office/drawing/2010/main"/>
              </a:ext>
            </a:extLst>
          </a:blip>
          <a:stretch>
            <a:fillRect/>
          </a:stretch>
        </p:blipFill>
        <p:spPr>
          <a:xfrm>
            <a:off x="4800071" y="214205"/>
            <a:ext cx="1503746" cy="1135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0" name="Picture 2" descr="Each year I hand print linocut Christmas cards. This year I've went when an  alternative design. Calling this a Mayan 'advent' Calendar. : r/printmaking">
            <a:extLst>
              <a:ext uri="{FF2B5EF4-FFF2-40B4-BE49-F238E27FC236}">
                <a16:creationId xmlns:a16="http://schemas.microsoft.com/office/drawing/2014/main" id="{25FC3CB3-C6F1-F669-FF6C-257A66049833}"/>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t="13430" b="14771"/>
          <a:stretch/>
        </p:blipFill>
        <p:spPr bwMode="auto">
          <a:xfrm>
            <a:off x="5225560" y="2814789"/>
            <a:ext cx="1668964" cy="16438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4" name="Picture 4" descr="Linocuts: Part 2 - Introducing Color | John Szoke Gallery">
            <a:extLst>
              <a:ext uri="{FF2B5EF4-FFF2-40B4-BE49-F238E27FC236}">
                <a16:creationId xmlns:a16="http://schemas.microsoft.com/office/drawing/2014/main" id="{DCBDFF46-4030-33A4-1B4F-CFDAF3B2AED2}"/>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6312" t="7039" r="8696" b="7731"/>
          <a:stretch/>
        </p:blipFill>
        <p:spPr bwMode="auto">
          <a:xfrm>
            <a:off x="5123421" y="1477475"/>
            <a:ext cx="936621" cy="11353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866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sp>
        <p:nvSpPr>
          <p:cNvPr id="5" name="Rectangle 4">
            <a:extLst>
              <a:ext uri="{FF2B5EF4-FFF2-40B4-BE49-F238E27FC236}">
                <a16:creationId xmlns:a16="http://schemas.microsoft.com/office/drawing/2014/main" id="{E6048806-3B73-4959-8D35-ED79D131B516}"/>
              </a:ext>
            </a:extLst>
          </p:cNvPr>
          <p:cNvSpPr/>
          <p:nvPr/>
        </p:nvSpPr>
        <p:spPr>
          <a:xfrm>
            <a:off x="637308" y="530177"/>
            <a:ext cx="5029565" cy="6008248"/>
          </a:xfrm>
          <a:prstGeom prst="rect">
            <a:avLst/>
          </a:prstGeom>
        </p:spPr>
        <p:txBody>
          <a:bodyPr wrap="square">
            <a:spAutoFit/>
          </a:bodyPr>
          <a:lstStyle/>
          <a:p>
            <a:pPr marL="179388" indent="-179388">
              <a:buFont typeface="Arial" panose="020B0604020202020204" pitchFamily="34" charset="0"/>
              <a:buChar char="•"/>
            </a:pPr>
            <a:r>
              <a:rPr lang="en-GB" sz="1600" b="1" dirty="0">
                <a:latin typeface="Comic Sans MS" panose="030F0702030302020204" pitchFamily="66" charset="0"/>
              </a:rPr>
              <a:t>2. I can create a printing tile</a:t>
            </a:r>
          </a:p>
          <a:p>
            <a:pPr marL="179388" indent="-179388">
              <a:buFont typeface="Arial" panose="020B0604020202020204" pitchFamily="34" charset="0"/>
              <a:buChar char="•"/>
            </a:pPr>
            <a:r>
              <a:rPr lang="en-GB" sz="1600" b="1" dirty="0">
                <a:latin typeface="Comic Sans MS" panose="030F0702030302020204" pitchFamily="66" charset="0"/>
              </a:rPr>
              <a:t>3. I can create a repeat pattern print </a:t>
            </a:r>
          </a:p>
          <a:p>
            <a:endParaRPr lang="en-GB" sz="1600" b="1" dirty="0">
              <a:latin typeface="Comic Sans MS" panose="030F0702030302020204" pitchFamily="66" charset="0"/>
            </a:endParaRPr>
          </a:p>
          <a:p>
            <a:r>
              <a:rPr lang="en-GB" sz="1000" dirty="0">
                <a:latin typeface="Comic Sans MS" panose="030F0702030302020204" pitchFamily="66" charset="0"/>
              </a:rPr>
              <a:t>Remind the pupils about their art unit and their study of lino cut printing and Mayan art. Ask the pupils to look back at their designs for a Mayan style lino print using two or three colours. Firstly, the children should consider the background colour and how this will be created. This could be by choosing coloured paper or by creating a watercolour wash etc. This should be done and left to dry so that it is ready for the printing process. </a:t>
            </a:r>
          </a:p>
          <a:p>
            <a:endParaRPr lang="en-GB" sz="1000" dirty="0">
              <a:latin typeface="Comic Sans MS" panose="030F0702030302020204" pitchFamily="66" charset="0"/>
            </a:endParaRPr>
          </a:p>
          <a:p>
            <a:r>
              <a:rPr lang="en-GB" sz="1000" dirty="0">
                <a:latin typeface="Comic Sans MS" panose="030F0702030302020204" pitchFamily="66" charset="0"/>
              </a:rPr>
              <a:t>IMPORTANT: Ensure that safety has been considered when asking the children to do lino cutting. CLEAPS should be accessed and risk should be assessed before asking the children to use tools for the reduction process of the lino tile. Remind the children of some key safety tips such as: Always carve away from yourself; Keep both hands behind the sharp end of your carving tool; Use a non-slip safety mat or protective surface to protect the tables; Carve short, small pieces at a time etc. </a:t>
            </a:r>
          </a:p>
          <a:p>
            <a:endParaRPr lang="en-GB" sz="1000" dirty="0">
              <a:latin typeface="Comic Sans MS" panose="030F0702030302020204" pitchFamily="66" charset="0"/>
            </a:endParaRPr>
          </a:p>
          <a:p>
            <a:r>
              <a:rPr lang="en-GB" sz="1000" dirty="0">
                <a:latin typeface="Comic Sans MS" panose="030F0702030302020204" pitchFamily="66" charset="0"/>
              </a:rPr>
              <a:t>Ask pupils to consider the first colour of their print and to remove areas where the colour would not be printed. Some useful slides to help with this are included</a:t>
            </a:r>
          </a:p>
          <a:p>
            <a:endParaRPr lang="en-GB" sz="1000" dirty="0">
              <a:latin typeface="Comic Sans MS" panose="030F0702030302020204" pitchFamily="66" charset="0"/>
            </a:endParaRPr>
          </a:p>
          <a:p>
            <a:r>
              <a:rPr lang="en-GB" sz="1000" dirty="0">
                <a:latin typeface="Comic Sans MS" panose="030F0702030302020204" pitchFamily="66" charset="0"/>
              </a:rPr>
              <a:t>This video reminds the children about multi colour reductive prints: </a:t>
            </a:r>
            <a:r>
              <a:rPr lang="en-GB" sz="1000" dirty="0">
                <a:latin typeface="Comic Sans MS" panose="030F0702030302020204" pitchFamily="66" charset="0"/>
                <a:hlinkClick r:id="rId4"/>
              </a:rPr>
              <a:t>https://youtu.be/enYSeVtcp_w?si=__fv6k07b7rhM1CR</a:t>
            </a:r>
            <a:r>
              <a:rPr lang="en-GB" sz="1000" dirty="0">
                <a:latin typeface="Comic Sans MS" panose="030F0702030302020204" pitchFamily="66" charset="0"/>
              </a:rPr>
              <a:t> </a:t>
            </a:r>
          </a:p>
          <a:p>
            <a:endParaRPr lang="en-GB" sz="1000" dirty="0">
              <a:latin typeface="Comic Sans MS" panose="030F0702030302020204" pitchFamily="66" charset="0"/>
            </a:endParaRPr>
          </a:p>
          <a:p>
            <a:r>
              <a:rPr lang="en-GB" sz="1000" dirty="0">
                <a:latin typeface="Comic Sans MS" panose="030F0702030302020204" pitchFamily="66" charset="0"/>
              </a:rPr>
              <a:t>This video is a beginner's guide to lino printing (parts of this video may be useful to illustrate particular skills in the process): </a:t>
            </a:r>
          </a:p>
          <a:p>
            <a:r>
              <a:rPr lang="en-GB" sz="1000" dirty="0">
                <a:latin typeface="Comic Sans MS" panose="030F0702030302020204" pitchFamily="66" charset="0"/>
                <a:hlinkClick r:id="rId5"/>
              </a:rPr>
              <a:t>https://youtu.be/2PtUWMojapo?si=UCiGanpGuHcW5Fdx</a:t>
            </a:r>
            <a:endParaRPr lang="en-GB" sz="1000" dirty="0">
              <a:latin typeface="Comic Sans MS" panose="030F0702030302020204" pitchFamily="66" charset="0"/>
            </a:endParaRPr>
          </a:p>
          <a:p>
            <a:endParaRPr lang="en-GB" sz="1000" dirty="0">
              <a:latin typeface="Comic Sans MS" panose="030F0702030302020204" pitchFamily="66" charset="0"/>
            </a:endParaRPr>
          </a:p>
          <a:p>
            <a:r>
              <a:rPr lang="en-GB" sz="1000" dirty="0">
                <a:latin typeface="Comic Sans MS" panose="030F0702030302020204" pitchFamily="66" charset="0"/>
              </a:rPr>
              <a:t>Ask the pupils to carve their lino print and than use printing ink (or paint if no ink is available) to print a repeat pattern of the first colour. </a:t>
            </a:r>
          </a:p>
          <a:p>
            <a:r>
              <a:rPr lang="en-GB" sz="1000" dirty="0">
                <a:latin typeface="Comic Sans MS" panose="030F0702030302020204" pitchFamily="66" charset="0"/>
              </a:rPr>
              <a:t>Children should consider neatness and regularity of the repeat pattern. They should also consider rotating the repeat prints. Patterns should be repeated at least 4 times or more. It is important that ink fully dries on paper, but also the children will need to clean the lino tile and let it fully dry before the children continue with the process for a second (or third colour) </a:t>
            </a:r>
            <a:endParaRPr lang="en-GB" sz="1400" dirty="0">
              <a:latin typeface="Comic Sans MS" panose="030F0702030302020204" pitchFamily="66" charset="0"/>
            </a:endParaRPr>
          </a:p>
          <a:p>
            <a:endParaRPr lang="en-GB" dirty="0"/>
          </a:p>
        </p:txBody>
      </p:sp>
      <p:pic>
        <p:nvPicPr>
          <p:cNvPr id="2050" name="Picture 2" descr="Mayan Project SC">
            <a:extLst>
              <a:ext uri="{FF2B5EF4-FFF2-40B4-BE49-F238E27FC236}">
                <a16:creationId xmlns:a16="http://schemas.microsoft.com/office/drawing/2014/main" id="{FC923962-BBFA-EC1B-2B83-9726B08D8FB6}"/>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712599" y="5302621"/>
            <a:ext cx="2480982" cy="13967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Google Shape;268;p25">
            <a:extLst>
              <a:ext uri="{FF2B5EF4-FFF2-40B4-BE49-F238E27FC236}">
                <a16:creationId xmlns:a16="http://schemas.microsoft.com/office/drawing/2014/main" id="{96BD62B2-5E14-72F7-1ACC-E56119B4ECF5}"/>
              </a:ext>
            </a:extLst>
          </p:cNvPr>
          <p:cNvPicPr preferRelativeResize="0"/>
          <p:nvPr/>
        </p:nvPicPr>
        <p:blipFill rotWithShape="1">
          <a:blip r:embed="rId7">
            <a:alphaModFix/>
          </a:blip>
          <a:srcRect l="199" t="5540" r="-198" b="1939"/>
          <a:stretch/>
        </p:blipFill>
        <p:spPr>
          <a:xfrm>
            <a:off x="7078153" y="3684842"/>
            <a:ext cx="2582129" cy="15263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1C3BD4CF-63D4-70B3-CD23-ECFE6CAB5893}"/>
              </a:ext>
            </a:extLst>
          </p:cNvPr>
          <p:cNvPicPr>
            <a:picLocks noChangeAspect="1"/>
          </p:cNvPicPr>
          <p:nvPr/>
        </p:nvPicPr>
        <p:blipFill>
          <a:blip r:embed="rId8"/>
          <a:stretch>
            <a:fillRect/>
          </a:stretch>
        </p:blipFill>
        <p:spPr>
          <a:xfrm>
            <a:off x="5712599" y="235047"/>
            <a:ext cx="1490071" cy="15997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8E6C655E-D884-184F-6EFF-BBD628B1F4AE}"/>
              </a:ext>
            </a:extLst>
          </p:cNvPr>
          <p:cNvPicPr>
            <a:picLocks noChangeAspect="1"/>
          </p:cNvPicPr>
          <p:nvPr/>
        </p:nvPicPr>
        <p:blipFill>
          <a:blip r:embed="rId9"/>
          <a:stretch>
            <a:fillRect/>
          </a:stretch>
        </p:blipFill>
        <p:spPr>
          <a:xfrm>
            <a:off x="7441127" y="412083"/>
            <a:ext cx="1029644" cy="14504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a:extLst>
              <a:ext uri="{FF2B5EF4-FFF2-40B4-BE49-F238E27FC236}">
                <a16:creationId xmlns:a16="http://schemas.microsoft.com/office/drawing/2014/main" id="{75D78FB4-B2FA-3451-7C1D-0D5D8F419073}"/>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818584" y="2057838"/>
            <a:ext cx="2535583" cy="18973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Each year I hand print linocut Christmas cards. This year I've went when an  alternative design. Calling this a Mayan 'advent' Calendar. : r/printmaking">
            <a:extLst>
              <a:ext uri="{FF2B5EF4-FFF2-40B4-BE49-F238E27FC236}">
                <a16:creationId xmlns:a16="http://schemas.microsoft.com/office/drawing/2014/main" id="{0586E9FD-F2DD-7FFF-3077-49F3E4459C18}"/>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t="13430" b="14771"/>
          <a:stretch/>
        </p:blipFill>
        <p:spPr bwMode="auto">
          <a:xfrm>
            <a:off x="8354167" y="5422384"/>
            <a:ext cx="1174921" cy="11572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8" name="Picture 6" descr="2 Session Linocut Reduction Course - Learn how to create 2 colour lino |  Zoe Howard">
            <a:extLst>
              <a:ext uri="{FF2B5EF4-FFF2-40B4-BE49-F238E27FC236}">
                <a16:creationId xmlns:a16="http://schemas.microsoft.com/office/drawing/2014/main" id="{C68270FE-7B00-BF15-1B6F-C11B67F492A0}"/>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8505878" y="2169778"/>
            <a:ext cx="1303847" cy="13038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5868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EE7CA9-A38E-45D0-9D01-0388B4B5F1D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906000" cy="6857999"/>
          </a:xfrm>
          <a:prstGeom prst="rect">
            <a:avLst/>
          </a:prstGeom>
        </p:spPr>
      </p:pic>
      <p:sp>
        <p:nvSpPr>
          <p:cNvPr id="5" name="Rectangle 4">
            <a:extLst>
              <a:ext uri="{FF2B5EF4-FFF2-40B4-BE49-F238E27FC236}">
                <a16:creationId xmlns:a16="http://schemas.microsoft.com/office/drawing/2014/main" id="{E6048806-3B73-4959-8D35-ED79D131B516}"/>
              </a:ext>
            </a:extLst>
          </p:cNvPr>
          <p:cNvSpPr/>
          <p:nvPr/>
        </p:nvSpPr>
        <p:spPr>
          <a:xfrm>
            <a:off x="637308" y="530177"/>
            <a:ext cx="4822197" cy="5845126"/>
          </a:xfrm>
          <a:prstGeom prst="rect">
            <a:avLst/>
          </a:prstGeom>
        </p:spPr>
        <p:txBody>
          <a:bodyPr wrap="square">
            <a:spAutoFit/>
          </a:bodyPr>
          <a:lstStyle/>
          <a:p>
            <a:pPr marL="179388" indent="-179388">
              <a:buFont typeface="Arial" panose="020B0604020202020204" pitchFamily="34" charset="0"/>
              <a:buChar char="•"/>
            </a:pPr>
            <a:r>
              <a:rPr lang="en-GB" sz="1600" b="1" dirty="0">
                <a:latin typeface="Comic Sans MS" panose="030F0702030302020204" pitchFamily="66" charset="0"/>
              </a:rPr>
              <a:t>5. I can use a </a:t>
            </a:r>
            <a:r>
              <a:rPr lang="en-GB" sz="1600" b="1" i="0" dirty="0">
                <a:solidFill>
                  <a:srgbClr val="1D1D1D"/>
                </a:solidFill>
                <a:effectLst/>
                <a:latin typeface="Comic Sans MS" panose="030F0702030302020204" pitchFamily="66" charset="0"/>
              </a:rPr>
              <a:t>Reduction Linocut Print technique to add to my repeat pattern print</a:t>
            </a:r>
            <a:endParaRPr lang="en-GB" sz="1600" b="1" dirty="0">
              <a:latin typeface="Comic Sans MS" panose="030F0702030302020204" pitchFamily="66" charset="0"/>
            </a:endParaRPr>
          </a:p>
          <a:p>
            <a:pPr marL="179388" indent="-179388">
              <a:buFont typeface="Arial" panose="020B0604020202020204" pitchFamily="34" charset="0"/>
              <a:buChar char="•"/>
            </a:pPr>
            <a:r>
              <a:rPr lang="en-GB" sz="1600" b="1" dirty="0">
                <a:latin typeface="Comic Sans MS" panose="030F0702030302020204" pitchFamily="66" charset="0"/>
              </a:rPr>
              <a:t>6. I can complete my repeat pattern print using 3 colours reduction and evaluate my artwork</a:t>
            </a:r>
          </a:p>
          <a:p>
            <a:endParaRPr lang="en-GB" sz="1600" b="1" dirty="0">
              <a:latin typeface="Comic Sans MS" panose="030F0702030302020204" pitchFamily="66" charset="0"/>
            </a:endParaRPr>
          </a:p>
          <a:p>
            <a:pPr marR="89535">
              <a:lnSpc>
                <a:spcPct val="99000"/>
              </a:lnSpc>
            </a:pPr>
            <a:r>
              <a:rPr lang="en-GB" sz="1100" dirty="0">
                <a:latin typeface="Comic Sans MS" panose="030F0702030302020204" pitchFamily="66" charset="0"/>
              </a:rPr>
              <a:t>Remind the pupils about what they have done so far in this unit. Look at the repeated print that the pupils have created so far and explain that they will need to reduce the surface area on their tile to print a second colour. (Note: For pupils doing a third colour, they will need to repeat this process)  </a:t>
            </a:r>
          </a:p>
          <a:p>
            <a:pPr marR="89535">
              <a:lnSpc>
                <a:spcPct val="99000"/>
              </a:lnSpc>
            </a:pPr>
            <a:endParaRPr lang="en-GB" sz="1100" dirty="0">
              <a:latin typeface="Comic Sans MS" panose="030F0702030302020204" pitchFamily="66" charset="0"/>
            </a:endParaRPr>
          </a:p>
          <a:p>
            <a:pPr marR="89535">
              <a:lnSpc>
                <a:spcPct val="99000"/>
              </a:lnSpc>
            </a:pPr>
            <a:r>
              <a:rPr lang="en-GB" sz="1100" dirty="0">
                <a:latin typeface="Comic Sans MS" panose="030F0702030302020204" pitchFamily="66" charset="0"/>
              </a:rPr>
              <a:t>Remind the pupils again about the reduction process and how the removed areas from the lino will not print the next colour. Pupils should consult their designs and carefully think about what needs to be removed using the carving tools. It is important that CLEAPS is consulted and risk is considered when asking pupils to use carving tools. Remind the pupils about safety when using the carving tools. </a:t>
            </a:r>
          </a:p>
          <a:p>
            <a:pPr marR="89535">
              <a:lnSpc>
                <a:spcPct val="99000"/>
              </a:lnSpc>
            </a:pPr>
            <a:endParaRPr lang="en-GB" sz="1100" dirty="0">
              <a:latin typeface="Comic Sans MS" panose="030F0702030302020204" pitchFamily="66" charset="0"/>
            </a:endParaRPr>
          </a:p>
          <a:p>
            <a:pPr marR="89535">
              <a:lnSpc>
                <a:spcPct val="99000"/>
              </a:lnSpc>
            </a:pPr>
            <a:r>
              <a:rPr lang="en-GB" sz="1100" dirty="0">
                <a:latin typeface="Comic Sans MS" panose="030F0702030302020204" pitchFamily="66" charset="0"/>
              </a:rPr>
              <a:t>Pupils to carve their lino time and use ink (if possible) to print second (and then third) colours to their design until completion.</a:t>
            </a:r>
          </a:p>
          <a:p>
            <a:pPr marR="89535">
              <a:lnSpc>
                <a:spcPct val="99000"/>
              </a:lnSpc>
            </a:pPr>
            <a:endParaRPr lang="en-GB" sz="1100" dirty="0">
              <a:latin typeface="Comic Sans MS" panose="030F0702030302020204" pitchFamily="66" charset="0"/>
            </a:endParaRPr>
          </a:p>
          <a:p>
            <a:pPr marR="89535">
              <a:lnSpc>
                <a:spcPct val="99000"/>
              </a:lnSpc>
            </a:pPr>
            <a:r>
              <a:rPr lang="en-GB" sz="1100" dirty="0">
                <a:latin typeface="Comic Sans MS" panose="030F0702030302020204" pitchFamily="66" charset="0"/>
              </a:rPr>
              <a:t>Photographs of the final piece should be included in sketchbooks and pupils should be asked to evaluate their artwork commenting on what they think worked well, what could be improved or changed if they did the process again. Pupils could compare their print to that of Picasso’s Jaqueline with glossy hair. The lino tiles do not need to be stuck into sketch books, but a picture of these could be taken and included. If time allows, pupils could write a ‘how to’ guide for making a reduction lino print.</a:t>
            </a:r>
          </a:p>
          <a:p>
            <a:endParaRPr lang="en-GB" dirty="0"/>
          </a:p>
        </p:txBody>
      </p:sp>
      <p:pic>
        <p:nvPicPr>
          <p:cNvPr id="4" name="Picture 3">
            <a:extLst>
              <a:ext uri="{FF2B5EF4-FFF2-40B4-BE49-F238E27FC236}">
                <a16:creationId xmlns:a16="http://schemas.microsoft.com/office/drawing/2014/main" id="{ABE5BF7B-15FB-3DF8-221B-B003703C4029}"/>
              </a:ext>
            </a:extLst>
          </p:cNvPr>
          <p:cNvPicPr>
            <a:picLocks noChangeAspect="1"/>
          </p:cNvPicPr>
          <p:nvPr/>
        </p:nvPicPr>
        <p:blipFill>
          <a:blip r:embed="rId3"/>
          <a:stretch>
            <a:fillRect/>
          </a:stretch>
        </p:blipFill>
        <p:spPr>
          <a:xfrm>
            <a:off x="6481481" y="236006"/>
            <a:ext cx="2134413" cy="10697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C248F06-406F-43B5-B529-AC0F021408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74779" y="333250"/>
            <a:ext cx="587823" cy="587823"/>
          </a:xfrm>
          <a:prstGeom prst="ellipse">
            <a:avLst/>
          </a:prstGeom>
          <a:ln w="25400" cap="rnd">
            <a:solidFill>
              <a:srgbClr val="333333"/>
            </a:solidFill>
          </a:ln>
          <a:effectLst>
            <a:glow rad="101600">
              <a:srgbClr val="92D050">
                <a:alpha val="40000"/>
              </a:srgbClr>
            </a:glow>
          </a:effectLst>
          <a:scene3d>
            <a:camera prst="orthographicFront"/>
            <a:lightRig rig="contrasting" dir="t">
              <a:rot lat="0" lon="0" rev="3000000"/>
            </a:lightRig>
          </a:scene3d>
          <a:sp3d contourW="7620">
            <a:bevelT w="95250" h="31750"/>
            <a:contourClr>
              <a:srgbClr val="333333"/>
            </a:contourClr>
          </a:sp3d>
        </p:spPr>
      </p:pic>
      <p:pic>
        <p:nvPicPr>
          <p:cNvPr id="1028" name="Picture 4" descr="How to make linocut prints with two colours or more">
            <a:extLst>
              <a:ext uri="{FF2B5EF4-FFF2-40B4-BE49-F238E27FC236}">
                <a16:creationId xmlns:a16="http://schemas.microsoft.com/office/drawing/2014/main" id="{DB4729E1-B43C-84AC-8A7C-CA1046A8C58E}"/>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594619" y="1679905"/>
            <a:ext cx="1937998" cy="19379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0" name="Picture 6" descr="Sherrie York - Page - Reduction linocut process">
            <a:extLst>
              <a:ext uri="{FF2B5EF4-FFF2-40B4-BE49-F238E27FC236}">
                <a16:creationId xmlns:a16="http://schemas.microsoft.com/office/drawing/2014/main" id="{A8690A30-ED93-F140-C4A7-FA424861563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466778" y="1035690"/>
            <a:ext cx="1631234" cy="27602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2" name="Picture 8" descr="Art Talk: Demonstrating Picasso's Reduction Linocut, 50% OFF">
            <a:extLst>
              <a:ext uri="{FF2B5EF4-FFF2-40B4-BE49-F238E27FC236}">
                <a16:creationId xmlns:a16="http://schemas.microsoft.com/office/drawing/2014/main" id="{6D79AD22-C507-30EB-1CA4-926DDD00C4FC}"/>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l="53937" t="7768" r="5249" b="5487"/>
          <a:stretch/>
        </p:blipFill>
        <p:spPr bwMode="auto">
          <a:xfrm>
            <a:off x="7723122" y="3895114"/>
            <a:ext cx="1839480" cy="21991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 name="Picture 4" descr="Linocuts: Part 2 - Introducing Color | John Szoke Gallery">
            <a:extLst>
              <a:ext uri="{FF2B5EF4-FFF2-40B4-BE49-F238E27FC236}">
                <a16:creationId xmlns:a16="http://schemas.microsoft.com/office/drawing/2014/main" id="{E7BB439C-73C7-43E1-D2CD-F7CDA47D227D}"/>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l="6312" t="7039" r="8696" b="7731"/>
          <a:stretch/>
        </p:blipFill>
        <p:spPr bwMode="auto">
          <a:xfrm>
            <a:off x="7072175" y="5210492"/>
            <a:ext cx="953024" cy="11551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4" name="Picture 10" descr="two color printing | Printmaking art, Art, Art lessons">
            <a:extLst>
              <a:ext uri="{FF2B5EF4-FFF2-40B4-BE49-F238E27FC236}">
                <a16:creationId xmlns:a16="http://schemas.microsoft.com/office/drawing/2014/main" id="{F04F3D0C-04FA-E694-511E-17270D61244C}"/>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5459505" y="3895113"/>
            <a:ext cx="1612670" cy="12095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36" name="Picture 12" descr="Art 1. Printmaking | Art lessons, Linoleum block printing, Art classroom">
            <a:extLst>
              <a:ext uri="{FF2B5EF4-FFF2-40B4-BE49-F238E27FC236}">
                <a16:creationId xmlns:a16="http://schemas.microsoft.com/office/drawing/2014/main" id="{AB112E57-96A3-3835-F290-F41E1081112B}"/>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5468951" y="5282117"/>
            <a:ext cx="1440513" cy="10803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83843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5273</Words>
  <Application>Microsoft Office PowerPoint</Application>
  <PresentationFormat>A4 Paper (210x297 mm)</PresentationFormat>
  <Paragraphs>455</Paragraphs>
  <Slides>38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Coffee Extra</vt:lpstr>
      <vt:lpstr>Comic Sans MS</vt:lpstr>
      <vt:lpstr>Simple Light</vt:lpstr>
      <vt:lpstr>PowerPoint Presentation</vt:lpstr>
      <vt:lpstr>Core Concepts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Flintham</dc:creator>
  <cp:lastModifiedBy>Paul Flintham</cp:lastModifiedBy>
  <cp:revision>54</cp:revision>
  <cp:lastPrinted>2026-03-12T13:14:31Z</cp:lastPrinted>
  <dcterms:modified xsi:type="dcterms:W3CDTF">2026-03-12T14:50:15Z</dcterms:modified>
</cp:coreProperties>
</file>