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6"/>
  </p:notesMasterIdLst>
  <p:sldIdLst>
    <p:sldId id="256" r:id="rId2"/>
    <p:sldId id="341" r:id="rId3"/>
    <p:sldId id="342" r:id="rId4"/>
    <p:sldId id="343" r:id="rId5"/>
    <p:sldId id="260" r:id="rId6"/>
    <p:sldId id="267" r:id="rId7"/>
    <p:sldId id="273" r:id="rId8"/>
    <p:sldId id="288" r:id="rId9"/>
    <p:sldId id="296" r:id="rId10"/>
    <p:sldId id="283" r:id="rId11"/>
    <p:sldId id="293" r:id="rId12"/>
    <p:sldId id="294" r:id="rId13"/>
    <p:sldId id="295" r:id="rId14"/>
    <p:sldId id="282" r:id="rId15"/>
    <p:sldId id="268" r:id="rId16"/>
    <p:sldId id="275" r:id="rId17"/>
    <p:sldId id="284" r:id="rId18"/>
    <p:sldId id="301" r:id="rId19"/>
    <p:sldId id="297" r:id="rId20"/>
    <p:sldId id="298" r:id="rId21"/>
    <p:sldId id="299" r:id="rId22"/>
    <p:sldId id="303" r:id="rId23"/>
    <p:sldId id="286" r:id="rId24"/>
    <p:sldId id="305" r:id="rId25"/>
    <p:sldId id="306" r:id="rId26"/>
    <p:sldId id="307" r:id="rId27"/>
    <p:sldId id="308" r:id="rId28"/>
    <p:sldId id="309" r:id="rId29"/>
    <p:sldId id="304" r:id="rId30"/>
    <p:sldId id="310" r:id="rId31"/>
    <p:sldId id="285" r:id="rId32"/>
    <p:sldId id="269" r:id="rId33"/>
    <p:sldId id="278" r:id="rId34"/>
    <p:sldId id="287" r:id="rId35"/>
    <p:sldId id="312" r:id="rId36"/>
    <p:sldId id="316" r:id="rId37"/>
    <p:sldId id="258" r:id="rId38"/>
    <p:sldId id="257" r:id="rId39"/>
    <p:sldId id="323" r:id="rId40"/>
    <p:sldId id="259" r:id="rId41"/>
    <p:sldId id="317" r:id="rId42"/>
    <p:sldId id="261" r:id="rId43"/>
    <p:sldId id="262" r:id="rId44"/>
    <p:sldId id="263" r:id="rId45"/>
    <p:sldId id="266" r:id="rId46"/>
    <p:sldId id="318" r:id="rId47"/>
    <p:sldId id="270" r:id="rId48"/>
    <p:sldId id="319" r:id="rId49"/>
    <p:sldId id="272" r:id="rId50"/>
    <p:sldId id="265" r:id="rId51"/>
    <p:sldId id="320" r:id="rId52"/>
    <p:sldId id="321" r:id="rId53"/>
    <p:sldId id="322" r:id="rId54"/>
    <p:sldId id="313" r:id="rId55"/>
    <p:sldId id="325" r:id="rId56"/>
    <p:sldId id="326" r:id="rId57"/>
    <p:sldId id="327" r:id="rId58"/>
    <p:sldId id="274" r:id="rId59"/>
    <p:sldId id="328" r:id="rId60"/>
    <p:sldId id="329" r:id="rId61"/>
    <p:sldId id="271" r:id="rId62"/>
    <p:sldId id="330" r:id="rId63"/>
    <p:sldId id="331" r:id="rId64"/>
    <p:sldId id="332" r:id="rId65"/>
    <p:sldId id="333" r:id="rId66"/>
    <p:sldId id="334" r:id="rId67"/>
    <p:sldId id="279" r:id="rId68"/>
    <p:sldId id="335" r:id="rId69"/>
    <p:sldId id="336" r:id="rId70"/>
    <p:sldId id="337" r:id="rId71"/>
    <p:sldId id="338" r:id="rId72"/>
    <p:sldId id="339" r:id="rId73"/>
    <p:sldId id="340" r:id="rId74"/>
    <p:sldId id="280" r:id="rId75"/>
  </p:sldIdLst>
  <p:sldSz cx="9906000" cy="6858000" type="A4"/>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CFBC"/>
    <a:srgbClr val="C9BAAA"/>
    <a:srgbClr val="CFC2BA"/>
    <a:srgbClr val="DBCEBD"/>
    <a:srgbClr val="786955"/>
    <a:srgbClr val="CF6D0B"/>
    <a:srgbClr val="5569CD"/>
    <a:srgbClr val="788CA9"/>
    <a:srgbClr val="A7B4BB"/>
    <a:srgbClr val="8682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3BB294A-6E4D-42C9-BCC7-5341FDD08B4A}">
  <a:tblStyle styleId="{63BB294A-6E4D-42C9-BCC7-5341FDD08B4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291" autoAdjust="0"/>
  </p:normalViewPr>
  <p:slideViewPr>
    <p:cSldViewPr snapToGrid="0">
      <p:cViewPr varScale="1">
        <p:scale>
          <a:sx n="107" d="100"/>
          <a:sy n="107" d="100"/>
        </p:scale>
        <p:origin x="1398" y="10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lintham" userId="9c667512-4df2-4cd6-a38a-97a5a69da614" providerId="ADAL" clId="{F46B9437-D996-45D3-AE2F-24125FE12DB6}"/>
    <pc:docChg chg="modSld">
      <pc:chgData name="Paul Flintham" userId="9c667512-4df2-4cd6-a38a-97a5a69da614" providerId="ADAL" clId="{F46B9437-D996-45D3-AE2F-24125FE12DB6}" dt="2025-03-03T07:55:12.362" v="23" actId="20577"/>
      <pc:docMkLst>
        <pc:docMk/>
      </pc:docMkLst>
      <pc:sldChg chg="modSp mod">
        <pc:chgData name="Paul Flintham" userId="9c667512-4df2-4cd6-a38a-97a5a69da614" providerId="ADAL" clId="{F46B9437-D996-45D3-AE2F-24125FE12DB6}" dt="2025-03-03T07:54:47.270" v="21" actId="14100"/>
        <pc:sldMkLst>
          <pc:docMk/>
          <pc:sldMk cId="2394518315" sldId="268"/>
        </pc:sldMkLst>
        <pc:spChg chg="mod">
          <ac:chgData name="Paul Flintham" userId="9c667512-4df2-4cd6-a38a-97a5a69da614" providerId="ADAL" clId="{F46B9437-D996-45D3-AE2F-24125FE12DB6}" dt="2025-03-03T07:54:43.282" v="19" actId="20577"/>
          <ac:spMkLst>
            <pc:docMk/>
            <pc:sldMk cId="2394518315" sldId="268"/>
            <ac:spMk id="2" creationId="{7D01E01B-77D3-4CB9-AE4B-3D427D243A69}"/>
          </ac:spMkLst>
        </pc:spChg>
        <pc:picChg chg="mod">
          <ac:chgData name="Paul Flintham" userId="9c667512-4df2-4cd6-a38a-97a5a69da614" providerId="ADAL" clId="{F46B9437-D996-45D3-AE2F-24125FE12DB6}" dt="2025-03-03T07:54:47.270" v="21" actId="14100"/>
          <ac:picMkLst>
            <pc:docMk/>
            <pc:sldMk cId="2394518315" sldId="268"/>
            <ac:picMk id="8" creationId="{11D82B56-1838-4971-BE08-1485CAD7E52F}"/>
          </ac:picMkLst>
        </pc:picChg>
      </pc:sldChg>
      <pc:sldChg chg="modSp mod">
        <pc:chgData name="Paul Flintham" userId="9c667512-4df2-4cd6-a38a-97a5a69da614" providerId="ADAL" clId="{F46B9437-D996-45D3-AE2F-24125FE12DB6}" dt="2025-03-03T07:55:12.362" v="23" actId="20577"/>
        <pc:sldMkLst>
          <pc:docMk/>
          <pc:sldMk cId="2469823730" sldId="296"/>
        </pc:sldMkLst>
        <pc:spChg chg="mod">
          <ac:chgData name="Paul Flintham" userId="9c667512-4df2-4cd6-a38a-97a5a69da614" providerId="ADAL" clId="{F46B9437-D996-45D3-AE2F-24125FE12DB6}" dt="2025-03-03T07:55:12.362" v="23" actId="20577"/>
          <ac:spMkLst>
            <pc:docMk/>
            <pc:sldMk cId="2469823730" sldId="296"/>
            <ac:spMk id="5" creationId="{26B035FA-C163-40BB-B4D5-D3B2546600B7}"/>
          </ac:spMkLst>
        </pc:spChg>
      </pc:sldChg>
    </pc:docChg>
  </pc:docChgLst>
  <pc:docChgLst>
    <pc:chgData name="Paul Flintham" userId="9c667512-4df2-4cd6-a38a-97a5a69da614" providerId="ADAL" clId="{A6DA07AD-4FEE-4AD2-9351-CC01EF556ED2}"/>
    <pc:docChg chg="custSel addSld delSld modSld">
      <pc:chgData name="Paul Flintham" userId="9c667512-4df2-4cd6-a38a-97a5a69da614" providerId="ADAL" clId="{A6DA07AD-4FEE-4AD2-9351-CC01EF556ED2}" dt="2024-10-17T12:25:11.864" v="26" actId="1076"/>
      <pc:docMkLst>
        <pc:docMk/>
      </pc:docMkLst>
      <pc:sldChg chg="del">
        <pc:chgData name="Paul Flintham" userId="9c667512-4df2-4cd6-a38a-97a5a69da614" providerId="ADAL" clId="{A6DA07AD-4FEE-4AD2-9351-CC01EF556ED2}" dt="2024-10-17T12:21:20.900" v="15" actId="47"/>
        <pc:sldMkLst>
          <pc:docMk/>
          <pc:sldMk cId="3956780363" sldId="276"/>
        </pc:sldMkLst>
      </pc:sldChg>
      <pc:sldChg chg="del">
        <pc:chgData name="Paul Flintham" userId="9c667512-4df2-4cd6-a38a-97a5a69da614" providerId="ADAL" clId="{A6DA07AD-4FEE-4AD2-9351-CC01EF556ED2}" dt="2024-10-17T12:21:20.900" v="15" actId="47"/>
        <pc:sldMkLst>
          <pc:docMk/>
          <pc:sldMk cId="2130974126" sldId="277"/>
        </pc:sldMkLst>
      </pc:sldChg>
      <pc:sldChg chg="del">
        <pc:chgData name="Paul Flintham" userId="9c667512-4df2-4cd6-a38a-97a5a69da614" providerId="ADAL" clId="{A6DA07AD-4FEE-4AD2-9351-CC01EF556ED2}" dt="2024-10-17T12:21:20.900" v="15" actId="47"/>
        <pc:sldMkLst>
          <pc:docMk/>
          <pc:sldMk cId="2215658852" sldId="289"/>
        </pc:sldMkLst>
      </pc:sldChg>
      <pc:sldChg chg="add">
        <pc:chgData name="Paul Flintham" userId="9c667512-4df2-4cd6-a38a-97a5a69da614" providerId="ADAL" clId="{A6DA07AD-4FEE-4AD2-9351-CC01EF556ED2}" dt="2024-10-17T12:19:24.882" v="0"/>
        <pc:sldMkLst>
          <pc:docMk/>
          <pc:sldMk cId="3167404512" sldId="341"/>
        </pc:sldMkLst>
      </pc:sldChg>
      <pc:sldChg chg="addSp delSp modSp add mod">
        <pc:chgData name="Paul Flintham" userId="9c667512-4df2-4cd6-a38a-97a5a69da614" providerId="ADAL" clId="{A6DA07AD-4FEE-4AD2-9351-CC01EF556ED2}" dt="2024-10-17T12:25:11.864" v="26" actId="1076"/>
        <pc:sldMkLst>
          <pc:docMk/>
          <pc:sldMk cId="2806471692" sldId="342"/>
        </pc:sldMkLst>
      </pc:sldChg>
      <pc:sldChg chg="addSp delSp modSp add mod">
        <pc:chgData name="Paul Flintham" userId="9c667512-4df2-4cd6-a38a-97a5a69da614" providerId="ADAL" clId="{A6DA07AD-4FEE-4AD2-9351-CC01EF556ED2}" dt="2024-10-17T12:21:09.750" v="14" actId="1076"/>
        <pc:sldMkLst>
          <pc:docMk/>
          <pc:sldMk cId="2425518478" sldId="343"/>
        </pc:sldMkLst>
      </pc:sldChg>
    </pc:docChg>
  </pc:docChgLst>
  <pc:docChgLst>
    <pc:chgData name="Paul Flintham" userId="9c667512-4df2-4cd6-a38a-97a5a69da614" providerId="ADAL" clId="{576C4E34-E7C3-44E5-B558-5895D6E55D83}"/>
    <pc:docChg chg="undo custSel modSld">
      <pc:chgData name="Paul Flintham" userId="9c667512-4df2-4cd6-a38a-97a5a69da614" providerId="ADAL" clId="{576C4E34-E7C3-44E5-B558-5895D6E55D83}" dt="2024-05-24T10:23:25.561" v="47" actId="1076"/>
      <pc:docMkLst>
        <pc:docMk/>
      </pc:docMkLst>
      <pc:sldChg chg="addSp delSp modSp mod">
        <pc:chgData name="Paul Flintham" userId="9c667512-4df2-4cd6-a38a-97a5a69da614" providerId="ADAL" clId="{576C4E34-E7C3-44E5-B558-5895D6E55D83}" dt="2024-05-24T10:23:25.561" v="47" actId="1076"/>
        <pc:sldMkLst>
          <pc:docMk/>
          <pc:sldMk cId="3814040726"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1505aea113_0_68: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1505aea113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4839294405_0_81: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4839294405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30364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70191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9028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37684" y="992767"/>
            <a:ext cx="923065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633"/>
            </a:lvl1pPr>
            <a:lvl2pPr lvl="1" algn="ctr">
              <a:spcBef>
                <a:spcPts val="0"/>
              </a:spcBef>
              <a:spcAft>
                <a:spcPts val="0"/>
              </a:spcAft>
              <a:buSzPts val="5200"/>
              <a:buNone/>
              <a:defRPr sz="5633"/>
            </a:lvl2pPr>
            <a:lvl3pPr lvl="2" algn="ctr">
              <a:spcBef>
                <a:spcPts val="0"/>
              </a:spcBef>
              <a:spcAft>
                <a:spcPts val="0"/>
              </a:spcAft>
              <a:buSzPts val="5200"/>
              <a:buNone/>
              <a:defRPr sz="5633"/>
            </a:lvl3pPr>
            <a:lvl4pPr lvl="3" algn="ctr">
              <a:spcBef>
                <a:spcPts val="0"/>
              </a:spcBef>
              <a:spcAft>
                <a:spcPts val="0"/>
              </a:spcAft>
              <a:buSzPts val="5200"/>
              <a:buNone/>
              <a:defRPr sz="5633"/>
            </a:lvl4pPr>
            <a:lvl5pPr lvl="4" algn="ctr">
              <a:spcBef>
                <a:spcPts val="0"/>
              </a:spcBef>
              <a:spcAft>
                <a:spcPts val="0"/>
              </a:spcAft>
              <a:buSzPts val="5200"/>
              <a:buNone/>
              <a:defRPr sz="5633"/>
            </a:lvl5pPr>
            <a:lvl6pPr lvl="5" algn="ctr">
              <a:spcBef>
                <a:spcPts val="0"/>
              </a:spcBef>
              <a:spcAft>
                <a:spcPts val="0"/>
              </a:spcAft>
              <a:buSzPts val="5200"/>
              <a:buNone/>
              <a:defRPr sz="5633"/>
            </a:lvl6pPr>
            <a:lvl7pPr lvl="6" algn="ctr">
              <a:spcBef>
                <a:spcPts val="0"/>
              </a:spcBef>
              <a:spcAft>
                <a:spcPts val="0"/>
              </a:spcAft>
              <a:buSzPts val="5200"/>
              <a:buNone/>
              <a:defRPr sz="5633"/>
            </a:lvl7pPr>
            <a:lvl8pPr lvl="7" algn="ctr">
              <a:spcBef>
                <a:spcPts val="0"/>
              </a:spcBef>
              <a:spcAft>
                <a:spcPts val="0"/>
              </a:spcAft>
              <a:buSzPts val="5200"/>
              <a:buNone/>
              <a:defRPr sz="5633"/>
            </a:lvl8pPr>
            <a:lvl9pPr lvl="8" algn="ctr">
              <a:spcBef>
                <a:spcPts val="0"/>
              </a:spcBef>
              <a:spcAft>
                <a:spcPts val="0"/>
              </a:spcAft>
              <a:buSzPts val="5200"/>
              <a:buNone/>
              <a:defRPr sz="5633"/>
            </a:lvl9pPr>
          </a:lstStyle>
          <a:p>
            <a:endParaRPr/>
          </a:p>
        </p:txBody>
      </p:sp>
      <p:sp>
        <p:nvSpPr>
          <p:cNvPr id="11" name="Google Shape;11;p2"/>
          <p:cNvSpPr txBox="1">
            <a:spLocks noGrp="1"/>
          </p:cNvSpPr>
          <p:nvPr>
            <p:ph type="subTitle" idx="1"/>
          </p:nvPr>
        </p:nvSpPr>
        <p:spPr>
          <a:xfrm>
            <a:off x="337675" y="3778833"/>
            <a:ext cx="923065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033"/>
            </a:lvl1pPr>
            <a:lvl2pPr lvl="1" algn="ctr">
              <a:lnSpc>
                <a:spcPct val="100000"/>
              </a:lnSpc>
              <a:spcBef>
                <a:spcPts val="0"/>
              </a:spcBef>
              <a:spcAft>
                <a:spcPts val="0"/>
              </a:spcAft>
              <a:buSzPts val="2800"/>
              <a:buNone/>
              <a:defRPr sz="3033"/>
            </a:lvl2pPr>
            <a:lvl3pPr lvl="2" algn="ctr">
              <a:lnSpc>
                <a:spcPct val="100000"/>
              </a:lnSpc>
              <a:spcBef>
                <a:spcPts val="0"/>
              </a:spcBef>
              <a:spcAft>
                <a:spcPts val="0"/>
              </a:spcAft>
              <a:buSzPts val="2800"/>
              <a:buNone/>
              <a:defRPr sz="3033"/>
            </a:lvl3pPr>
            <a:lvl4pPr lvl="3" algn="ctr">
              <a:lnSpc>
                <a:spcPct val="100000"/>
              </a:lnSpc>
              <a:spcBef>
                <a:spcPts val="0"/>
              </a:spcBef>
              <a:spcAft>
                <a:spcPts val="0"/>
              </a:spcAft>
              <a:buSzPts val="2800"/>
              <a:buNone/>
              <a:defRPr sz="3033"/>
            </a:lvl4pPr>
            <a:lvl5pPr lvl="4" algn="ctr">
              <a:lnSpc>
                <a:spcPct val="100000"/>
              </a:lnSpc>
              <a:spcBef>
                <a:spcPts val="0"/>
              </a:spcBef>
              <a:spcAft>
                <a:spcPts val="0"/>
              </a:spcAft>
              <a:buSzPts val="2800"/>
              <a:buNone/>
              <a:defRPr sz="3033"/>
            </a:lvl5pPr>
            <a:lvl6pPr lvl="5" algn="ctr">
              <a:lnSpc>
                <a:spcPct val="100000"/>
              </a:lnSpc>
              <a:spcBef>
                <a:spcPts val="0"/>
              </a:spcBef>
              <a:spcAft>
                <a:spcPts val="0"/>
              </a:spcAft>
              <a:buSzPts val="2800"/>
              <a:buNone/>
              <a:defRPr sz="3033"/>
            </a:lvl6pPr>
            <a:lvl7pPr lvl="6" algn="ctr">
              <a:lnSpc>
                <a:spcPct val="100000"/>
              </a:lnSpc>
              <a:spcBef>
                <a:spcPts val="0"/>
              </a:spcBef>
              <a:spcAft>
                <a:spcPts val="0"/>
              </a:spcAft>
              <a:buSzPts val="2800"/>
              <a:buNone/>
              <a:defRPr sz="3033"/>
            </a:lvl7pPr>
            <a:lvl8pPr lvl="7" algn="ctr">
              <a:lnSpc>
                <a:spcPct val="100000"/>
              </a:lnSpc>
              <a:spcBef>
                <a:spcPts val="0"/>
              </a:spcBef>
              <a:spcAft>
                <a:spcPts val="0"/>
              </a:spcAft>
              <a:buSzPts val="2800"/>
              <a:buNone/>
              <a:defRPr sz="3033"/>
            </a:lvl8pPr>
            <a:lvl9pPr lvl="8" algn="ctr">
              <a:lnSpc>
                <a:spcPct val="100000"/>
              </a:lnSpc>
              <a:spcBef>
                <a:spcPts val="0"/>
              </a:spcBef>
              <a:spcAft>
                <a:spcPts val="0"/>
              </a:spcAft>
              <a:buSzPts val="2800"/>
              <a:buNone/>
              <a:defRPr sz="3033"/>
            </a:lvl9pPr>
          </a:lstStyle>
          <a:p>
            <a:endParaRPr/>
          </a:p>
        </p:txBody>
      </p:sp>
      <p:sp>
        <p:nvSpPr>
          <p:cNvPr id="12" name="Google Shape;12;p2"/>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37675" y="2867800"/>
            <a:ext cx="923065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900"/>
            </a:lvl1pPr>
            <a:lvl2pPr lvl="1" algn="ctr">
              <a:spcBef>
                <a:spcPts val="0"/>
              </a:spcBef>
              <a:spcAft>
                <a:spcPts val="0"/>
              </a:spcAft>
              <a:buSzPts val="3600"/>
              <a:buNone/>
              <a:defRPr sz="3900"/>
            </a:lvl2pPr>
            <a:lvl3pPr lvl="2" algn="ctr">
              <a:spcBef>
                <a:spcPts val="0"/>
              </a:spcBef>
              <a:spcAft>
                <a:spcPts val="0"/>
              </a:spcAft>
              <a:buSzPts val="3600"/>
              <a:buNone/>
              <a:defRPr sz="3900"/>
            </a:lvl3pPr>
            <a:lvl4pPr lvl="3" algn="ctr">
              <a:spcBef>
                <a:spcPts val="0"/>
              </a:spcBef>
              <a:spcAft>
                <a:spcPts val="0"/>
              </a:spcAft>
              <a:buSzPts val="3600"/>
              <a:buNone/>
              <a:defRPr sz="3900"/>
            </a:lvl4pPr>
            <a:lvl5pPr lvl="4" algn="ctr">
              <a:spcBef>
                <a:spcPts val="0"/>
              </a:spcBef>
              <a:spcAft>
                <a:spcPts val="0"/>
              </a:spcAft>
              <a:buSzPts val="3600"/>
              <a:buNone/>
              <a:defRPr sz="3900"/>
            </a:lvl5pPr>
            <a:lvl6pPr lvl="5" algn="ctr">
              <a:spcBef>
                <a:spcPts val="0"/>
              </a:spcBef>
              <a:spcAft>
                <a:spcPts val="0"/>
              </a:spcAft>
              <a:buSzPts val="3600"/>
              <a:buNone/>
              <a:defRPr sz="3900"/>
            </a:lvl6pPr>
            <a:lvl7pPr lvl="6" algn="ctr">
              <a:spcBef>
                <a:spcPts val="0"/>
              </a:spcBef>
              <a:spcAft>
                <a:spcPts val="0"/>
              </a:spcAft>
              <a:buSzPts val="3600"/>
              <a:buNone/>
              <a:defRPr sz="3900"/>
            </a:lvl7pPr>
            <a:lvl8pPr lvl="7" algn="ctr">
              <a:spcBef>
                <a:spcPts val="0"/>
              </a:spcBef>
              <a:spcAft>
                <a:spcPts val="0"/>
              </a:spcAft>
              <a:buSzPts val="3600"/>
              <a:buNone/>
              <a:defRPr sz="3900"/>
            </a:lvl8pPr>
            <a:lvl9pPr lvl="8" algn="ctr">
              <a:spcBef>
                <a:spcPts val="0"/>
              </a:spcBef>
              <a:spcAft>
                <a:spcPts val="0"/>
              </a:spcAft>
              <a:buSzPts val="3600"/>
              <a:buNone/>
              <a:defRPr sz="3900"/>
            </a:lvl9pPr>
          </a:lstStyle>
          <a:p>
            <a:endParaRPr/>
          </a:p>
        </p:txBody>
      </p:sp>
      <p:sp>
        <p:nvSpPr>
          <p:cNvPr id="15" name="Google Shape;15;p3"/>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37675" y="1536633"/>
            <a:ext cx="9230650" cy="4555200"/>
          </a:xfrm>
          <a:prstGeom prst="rect">
            <a:avLst/>
          </a:prstGeom>
        </p:spPr>
        <p:txBody>
          <a:bodyPr spcFirstLastPara="1" wrap="square" lIns="91425" tIns="91425" rIns="91425" bIns="91425" anchor="t" anchorCtr="0">
            <a:normAutofit/>
          </a:bodyPr>
          <a:lstStyle>
            <a:lvl1pPr marL="495285" lvl="0" indent="-371464">
              <a:spcBef>
                <a:spcPts val="0"/>
              </a:spcBef>
              <a:spcAft>
                <a:spcPts val="0"/>
              </a:spcAft>
              <a:buSzPts val="1800"/>
              <a:buChar char="●"/>
              <a:defRPr/>
            </a:lvl1pPr>
            <a:lvl2pPr marL="990570" lvl="1" indent="-343948">
              <a:spcBef>
                <a:spcPts val="0"/>
              </a:spcBef>
              <a:spcAft>
                <a:spcPts val="0"/>
              </a:spcAft>
              <a:buSzPts val="1400"/>
              <a:buChar char="○"/>
              <a:defRPr/>
            </a:lvl2pPr>
            <a:lvl3pPr marL="1485854" lvl="2" indent="-343948">
              <a:spcBef>
                <a:spcPts val="0"/>
              </a:spcBef>
              <a:spcAft>
                <a:spcPts val="0"/>
              </a:spcAft>
              <a:buSzPts val="1400"/>
              <a:buChar char="■"/>
              <a:defRPr/>
            </a:lvl3pPr>
            <a:lvl4pPr marL="1981139" lvl="3" indent="-343948">
              <a:spcBef>
                <a:spcPts val="0"/>
              </a:spcBef>
              <a:spcAft>
                <a:spcPts val="0"/>
              </a:spcAft>
              <a:buSzPts val="1400"/>
              <a:buChar char="●"/>
              <a:defRPr/>
            </a:lvl4pPr>
            <a:lvl5pPr marL="2476424" lvl="4" indent="-343948">
              <a:spcBef>
                <a:spcPts val="0"/>
              </a:spcBef>
              <a:spcAft>
                <a:spcPts val="0"/>
              </a:spcAft>
              <a:buSzPts val="1400"/>
              <a:buChar char="○"/>
              <a:defRPr/>
            </a:lvl5pPr>
            <a:lvl6pPr marL="2971709" lvl="5" indent="-343948">
              <a:spcBef>
                <a:spcPts val="0"/>
              </a:spcBef>
              <a:spcAft>
                <a:spcPts val="0"/>
              </a:spcAft>
              <a:buSzPts val="1400"/>
              <a:buChar char="■"/>
              <a:defRPr/>
            </a:lvl6pPr>
            <a:lvl7pPr marL="3466993" lvl="6" indent="-343948">
              <a:spcBef>
                <a:spcPts val="0"/>
              </a:spcBef>
              <a:spcAft>
                <a:spcPts val="0"/>
              </a:spcAft>
              <a:buSzPts val="1400"/>
              <a:buChar char="●"/>
              <a:defRPr/>
            </a:lvl7pPr>
            <a:lvl8pPr marL="3962278" lvl="7" indent="-343948">
              <a:spcBef>
                <a:spcPts val="0"/>
              </a:spcBef>
              <a:spcAft>
                <a:spcPts val="0"/>
              </a:spcAft>
              <a:buSzPts val="1400"/>
              <a:buChar char="○"/>
              <a:defRPr/>
            </a:lvl8pPr>
            <a:lvl9pPr marL="4457563" lvl="8" indent="-34394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37675" y="1536633"/>
            <a:ext cx="4333225" cy="4555200"/>
          </a:xfrm>
          <a:prstGeom prst="rect">
            <a:avLst/>
          </a:prstGeom>
        </p:spPr>
        <p:txBody>
          <a:bodyPr spcFirstLastPara="1" wrap="square" lIns="91425" tIns="91425" rIns="91425" bIns="91425" anchor="t" anchorCtr="0">
            <a:normAutofit/>
          </a:bodyPr>
          <a:lstStyle>
            <a:lvl1pPr marL="495285" lvl="0" indent="-343948">
              <a:spcBef>
                <a:spcPts val="0"/>
              </a:spcBef>
              <a:spcAft>
                <a:spcPts val="0"/>
              </a:spcAft>
              <a:buSzPts val="1400"/>
              <a:buChar char="●"/>
              <a:defRPr sz="1517"/>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23" name="Google Shape;23;p5"/>
          <p:cNvSpPr txBox="1">
            <a:spLocks noGrp="1"/>
          </p:cNvSpPr>
          <p:nvPr>
            <p:ph type="body" idx="2"/>
          </p:nvPr>
        </p:nvSpPr>
        <p:spPr>
          <a:xfrm>
            <a:off x="5235100" y="1536633"/>
            <a:ext cx="4333225" cy="4555200"/>
          </a:xfrm>
          <a:prstGeom prst="rect">
            <a:avLst/>
          </a:prstGeom>
        </p:spPr>
        <p:txBody>
          <a:bodyPr spcFirstLastPara="1" wrap="square" lIns="91425" tIns="91425" rIns="91425" bIns="91425" anchor="t" anchorCtr="0">
            <a:normAutofit/>
          </a:bodyPr>
          <a:lstStyle>
            <a:lvl1pPr marL="495285" lvl="0" indent="-343948">
              <a:spcBef>
                <a:spcPts val="0"/>
              </a:spcBef>
              <a:spcAft>
                <a:spcPts val="0"/>
              </a:spcAft>
              <a:buSzPts val="1400"/>
              <a:buChar char="●"/>
              <a:defRPr sz="1517"/>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24" name="Google Shape;24;p5"/>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37675" y="740800"/>
            <a:ext cx="3042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600"/>
            </a:lvl1pPr>
            <a:lvl2pPr lvl="1">
              <a:spcBef>
                <a:spcPts val="0"/>
              </a:spcBef>
              <a:spcAft>
                <a:spcPts val="0"/>
              </a:spcAft>
              <a:buSzPts val="2400"/>
              <a:buNone/>
              <a:defRPr sz="2600"/>
            </a:lvl2pPr>
            <a:lvl3pPr lvl="2">
              <a:spcBef>
                <a:spcPts val="0"/>
              </a:spcBef>
              <a:spcAft>
                <a:spcPts val="0"/>
              </a:spcAft>
              <a:buSzPts val="2400"/>
              <a:buNone/>
              <a:defRPr sz="2600"/>
            </a:lvl3pPr>
            <a:lvl4pPr lvl="3">
              <a:spcBef>
                <a:spcPts val="0"/>
              </a:spcBef>
              <a:spcAft>
                <a:spcPts val="0"/>
              </a:spcAft>
              <a:buSzPts val="2400"/>
              <a:buNone/>
              <a:defRPr sz="2600"/>
            </a:lvl4pPr>
            <a:lvl5pPr lvl="4">
              <a:spcBef>
                <a:spcPts val="0"/>
              </a:spcBef>
              <a:spcAft>
                <a:spcPts val="0"/>
              </a:spcAft>
              <a:buSzPts val="2400"/>
              <a:buNone/>
              <a:defRPr sz="2600"/>
            </a:lvl5pPr>
            <a:lvl6pPr lvl="5">
              <a:spcBef>
                <a:spcPts val="0"/>
              </a:spcBef>
              <a:spcAft>
                <a:spcPts val="0"/>
              </a:spcAft>
              <a:buSzPts val="2400"/>
              <a:buNone/>
              <a:defRPr sz="2600"/>
            </a:lvl6pPr>
            <a:lvl7pPr lvl="6">
              <a:spcBef>
                <a:spcPts val="0"/>
              </a:spcBef>
              <a:spcAft>
                <a:spcPts val="0"/>
              </a:spcAft>
              <a:buSzPts val="2400"/>
              <a:buNone/>
              <a:defRPr sz="2600"/>
            </a:lvl7pPr>
            <a:lvl8pPr lvl="7">
              <a:spcBef>
                <a:spcPts val="0"/>
              </a:spcBef>
              <a:spcAft>
                <a:spcPts val="0"/>
              </a:spcAft>
              <a:buSzPts val="2400"/>
              <a:buNone/>
              <a:defRPr sz="2600"/>
            </a:lvl8pPr>
            <a:lvl9pPr lvl="8">
              <a:spcBef>
                <a:spcPts val="0"/>
              </a:spcBef>
              <a:spcAft>
                <a:spcPts val="0"/>
              </a:spcAft>
              <a:buSzPts val="2400"/>
              <a:buNone/>
              <a:defRPr sz="2600"/>
            </a:lvl9pPr>
          </a:lstStyle>
          <a:p>
            <a:endParaRPr/>
          </a:p>
        </p:txBody>
      </p:sp>
      <p:sp>
        <p:nvSpPr>
          <p:cNvPr id="30" name="Google Shape;30;p7"/>
          <p:cNvSpPr txBox="1">
            <a:spLocks noGrp="1"/>
          </p:cNvSpPr>
          <p:nvPr>
            <p:ph type="body" idx="1"/>
          </p:nvPr>
        </p:nvSpPr>
        <p:spPr>
          <a:xfrm>
            <a:off x="337675" y="1852800"/>
            <a:ext cx="3042000" cy="4239200"/>
          </a:xfrm>
          <a:prstGeom prst="rect">
            <a:avLst/>
          </a:prstGeom>
        </p:spPr>
        <p:txBody>
          <a:bodyPr spcFirstLastPara="1" wrap="square" lIns="91425" tIns="91425" rIns="91425" bIns="91425" anchor="t" anchorCtr="0">
            <a:normAutofit/>
          </a:bodyPr>
          <a:lstStyle>
            <a:lvl1pPr marL="495285" lvl="0" indent="-330190">
              <a:spcBef>
                <a:spcPts val="0"/>
              </a:spcBef>
              <a:spcAft>
                <a:spcPts val="0"/>
              </a:spcAft>
              <a:buSzPts val="1200"/>
              <a:buChar char="●"/>
              <a:defRPr sz="1300"/>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31" name="Google Shape;31;p7"/>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531104" y="600200"/>
            <a:ext cx="689845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5200"/>
            </a:lvl1pPr>
            <a:lvl2pPr lvl="1">
              <a:spcBef>
                <a:spcPts val="0"/>
              </a:spcBef>
              <a:spcAft>
                <a:spcPts val="0"/>
              </a:spcAft>
              <a:buSzPts val="4800"/>
              <a:buNone/>
              <a:defRPr sz="5200"/>
            </a:lvl2pPr>
            <a:lvl3pPr lvl="2">
              <a:spcBef>
                <a:spcPts val="0"/>
              </a:spcBef>
              <a:spcAft>
                <a:spcPts val="0"/>
              </a:spcAft>
              <a:buSzPts val="4800"/>
              <a:buNone/>
              <a:defRPr sz="5200"/>
            </a:lvl3pPr>
            <a:lvl4pPr lvl="3">
              <a:spcBef>
                <a:spcPts val="0"/>
              </a:spcBef>
              <a:spcAft>
                <a:spcPts val="0"/>
              </a:spcAft>
              <a:buSzPts val="4800"/>
              <a:buNone/>
              <a:defRPr sz="5200"/>
            </a:lvl4pPr>
            <a:lvl5pPr lvl="4">
              <a:spcBef>
                <a:spcPts val="0"/>
              </a:spcBef>
              <a:spcAft>
                <a:spcPts val="0"/>
              </a:spcAft>
              <a:buSzPts val="4800"/>
              <a:buNone/>
              <a:defRPr sz="5200"/>
            </a:lvl5pPr>
            <a:lvl6pPr lvl="5">
              <a:spcBef>
                <a:spcPts val="0"/>
              </a:spcBef>
              <a:spcAft>
                <a:spcPts val="0"/>
              </a:spcAft>
              <a:buSzPts val="4800"/>
              <a:buNone/>
              <a:defRPr sz="5200"/>
            </a:lvl6pPr>
            <a:lvl7pPr lvl="6">
              <a:spcBef>
                <a:spcPts val="0"/>
              </a:spcBef>
              <a:spcAft>
                <a:spcPts val="0"/>
              </a:spcAft>
              <a:buSzPts val="4800"/>
              <a:buNone/>
              <a:defRPr sz="5200"/>
            </a:lvl7pPr>
            <a:lvl8pPr lvl="7">
              <a:spcBef>
                <a:spcPts val="0"/>
              </a:spcBef>
              <a:spcAft>
                <a:spcPts val="0"/>
              </a:spcAft>
              <a:buSzPts val="4800"/>
              <a:buNone/>
              <a:defRPr sz="5200"/>
            </a:lvl8pPr>
            <a:lvl9pPr lvl="8">
              <a:spcBef>
                <a:spcPts val="0"/>
              </a:spcBef>
              <a:spcAft>
                <a:spcPts val="0"/>
              </a:spcAft>
              <a:buSzPts val="4800"/>
              <a:buNone/>
              <a:defRPr sz="5200"/>
            </a:lvl9pPr>
          </a:lstStyle>
          <a:p>
            <a:endParaRPr/>
          </a:p>
        </p:txBody>
      </p:sp>
      <p:sp>
        <p:nvSpPr>
          <p:cNvPr id="34" name="Google Shape;34;p8"/>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953000" y="-167"/>
            <a:ext cx="4953000" cy="6858000"/>
          </a:xfrm>
          <a:prstGeom prst="rect">
            <a:avLst/>
          </a:prstGeom>
          <a:solidFill>
            <a:schemeClr val="lt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780"/>
          </a:p>
        </p:txBody>
      </p:sp>
      <p:sp>
        <p:nvSpPr>
          <p:cNvPr id="37" name="Google Shape;37;p9"/>
          <p:cNvSpPr txBox="1">
            <a:spLocks noGrp="1"/>
          </p:cNvSpPr>
          <p:nvPr>
            <p:ph type="title"/>
          </p:nvPr>
        </p:nvSpPr>
        <p:spPr>
          <a:xfrm>
            <a:off x="287625" y="1644233"/>
            <a:ext cx="43823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550"/>
            </a:lvl1pPr>
            <a:lvl2pPr lvl="1" algn="ctr">
              <a:spcBef>
                <a:spcPts val="0"/>
              </a:spcBef>
              <a:spcAft>
                <a:spcPts val="0"/>
              </a:spcAft>
              <a:buSzPts val="4200"/>
              <a:buNone/>
              <a:defRPr sz="4550"/>
            </a:lvl2pPr>
            <a:lvl3pPr lvl="2" algn="ctr">
              <a:spcBef>
                <a:spcPts val="0"/>
              </a:spcBef>
              <a:spcAft>
                <a:spcPts val="0"/>
              </a:spcAft>
              <a:buSzPts val="4200"/>
              <a:buNone/>
              <a:defRPr sz="4550"/>
            </a:lvl3pPr>
            <a:lvl4pPr lvl="3" algn="ctr">
              <a:spcBef>
                <a:spcPts val="0"/>
              </a:spcBef>
              <a:spcAft>
                <a:spcPts val="0"/>
              </a:spcAft>
              <a:buSzPts val="4200"/>
              <a:buNone/>
              <a:defRPr sz="4550"/>
            </a:lvl4pPr>
            <a:lvl5pPr lvl="4" algn="ctr">
              <a:spcBef>
                <a:spcPts val="0"/>
              </a:spcBef>
              <a:spcAft>
                <a:spcPts val="0"/>
              </a:spcAft>
              <a:buSzPts val="4200"/>
              <a:buNone/>
              <a:defRPr sz="4550"/>
            </a:lvl5pPr>
            <a:lvl6pPr lvl="5" algn="ctr">
              <a:spcBef>
                <a:spcPts val="0"/>
              </a:spcBef>
              <a:spcAft>
                <a:spcPts val="0"/>
              </a:spcAft>
              <a:buSzPts val="4200"/>
              <a:buNone/>
              <a:defRPr sz="4550"/>
            </a:lvl6pPr>
            <a:lvl7pPr lvl="6" algn="ctr">
              <a:spcBef>
                <a:spcPts val="0"/>
              </a:spcBef>
              <a:spcAft>
                <a:spcPts val="0"/>
              </a:spcAft>
              <a:buSzPts val="4200"/>
              <a:buNone/>
              <a:defRPr sz="4550"/>
            </a:lvl7pPr>
            <a:lvl8pPr lvl="7" algn="ctr">
              <a:spcBef>
                <a:spcPts val="0"/>
              </a:spcBef>
              <a:spcAft>
                <a:spcPts val="0"/>
              </a:spcAft>
              <a:buSzPts val="4200"/>
              <a:buNone/>
              <a:defRPr sz="4550"/>
            </a:lvl8pPr>
            <a:lvl9pPr lvl="8" algn="ctr">
              <a:spcBef>
                <a:spcPts val="0"/>
              </a:spcBef>
              <a:spcAft>
                <a:spcPts val="0"/>
              </a:spcAft>
              <a:buSzPts val="4200"/>
              <a:buNone/>
              <a:defRPr sz="4550"/>
            </a:lvl9pPr>
          </a:lstStyle>
          <a:p>
            <a:endParaRPr/>
          </a:p>
        </p:txBody>
      </p:sp>
      <p:sp>
        <p:nvSpPr>
          <p:cNvPr id="38" name="Google Shape;38;p9"/>
          <p:cNvSpPr txBox="1">
            <a:spLocks noGrp="1"/>
          </p:cNvSpPr>
          <p:nvPr>
            <p:ph type="subTitle" idx="1"/>
          </p:nvPr>
        </p:nvSpPr>
        <p:spPr>
          <a:xfrm>
            <a:off x="287625" y="3737433"/>
            <a:ext cx="43823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275"/>
            </a:lvl1pPr>
            <a:lvl2pPr lvl="1" algn="ctr">
              <a:lnSpc>
                <a:spcPct val="100000"/>
              </a:lnSpc>
              <a:spcBef>
                <a:spcPts val="0"/>
              </a:spcBef>
              <a:spcAft>
                <a:spcPts val="0"/>
              </a:spcAft>
              <a:buSzPts val="2100"/>
              <a:buNone/>
              <a:defRPr sz="2275"/>
            </a:lvl2pPr>
            <a:lvl3pPr lvl="2" algn="ctr">
              <a:lnSpc>
                <a:spcPct val="100000"/>
              </a:lnSpc>
              <a:spcBef>
                <a:spcPts val="0"/>
              </a:spcBef>
              <a:spcAft>
                <a:spcPts val="0"/>
              </a:spcAft>
              <a:buSzPts val="2100"/>
              <a:buNone/>
              <a:defRPr sz="2275"/>
            </a:lvl3pPr>
            <a:lvl4pPr lvl="3" algn="ctr">
              <a:lnSpc>
                <a:spcPct val="100000"/>
              </a:lnSpc>
              <a:spcBef>
                <a:spcPts val="0"/>
              </a:spcBef>
              <a:spcAft>
                <a:spcPts val="0"/>
              </a:spcAft>
              <a:buSzPts val="2100"/>
              <a:buNone/>
              <a:defRPr sz="2275"/>
            </a:lvl4pPr>
            <a:lvl5pPr lvl="4" algn="ctr">
              <a:lnSpc>
                <a:spcPct val="100000"/>
              </a:lnSpc>
              <a:spcBef>
                <a:spcPts val="0"/>
              </a:spcBef>
              <a:spcAft>
                <a:spcPts val="0"/>
              </a:spcAft>
              <a:buSzPts val="2100"/>
              <a:buNone/>
              <a:defRPr sz="2275"/>
            </a:lvl5pPr>
            <a:lvl6pPr lvl="5" algn="ctr">
              <a:lnSpc>
                <a:spcPct val="100000"/>
              </a:lnSpc>
              <a:spcBef>
                <a:spcPts val="0"/>
              </a:spcBef>
              <a:spcAft>
                <a:spcPts val="0"/>
              </a:spcAft>
              <a:buSzPts val="2100"/>
              <a:buNone/>
              <a:defRPr sz="2275"/>
            </a:lvl6pPr>
            <a:lvl7pPr lvl="6" algn="ctr">
              <a:lnSpc>
                <a:spcPct val="100000"/>
              </a:lnSpc>
              <a:spcBef>
                <a:spcPts val="0"/>
              </a:spcBef>
              <a:spcAft>
                <a:spcPts val="0"/>
              </a:spcAft>
              <a:buSzPts val="2100"/>
              <a:buNone/>
              <a:defRPr sz="2275"/>
            </a:lvl7pPr>
            <a:lvl8pPr lvl="7" algn="ctr">
              <a:lnSpc>
                <a:spcPct val="100000"/>
              </a:lnSpc>
              <a:spcBef>
                <a:spcPts val="0"/>
              </a:spcBef>
              <a:spcAft>
                <a:spcPts val="0"/>
              </a:spcAft>
              <a:buSzPts val="2100"/>
              <a:buNone/>
              <a:defRPr sz="2275"/>
            </a:lvl8pPr>
            <a:lvl9pPr lvl="8" algn="ctr">
              <a:lnSpc>
                <a:spcPct val="100000"/>
              </a:lnSpc>
              <a:spcBef>
                <a:spcPts val="0"/>
              </a:spcBef>
              <a:spcAft>
                <a:spcPts val="0"/>
              </a:spcAft>
              <a:buSzPts val="2100"/>
              <a:buNone/>
              <a:defRPr sz="2275"/>
            </a:lvl9pPr>
          </a:lstStyle>
          <a:p>
            <a:endParaRPr/>
          </a:p>
        </p:txBody>
      </p:sp>
      <p:sp>
        <p:nvSpPr>
          <p:cNvPr id="39" name="Google Shape;39;p9"/>
          <p:cNvSpPr txBox="1">
            <a:spLocks noGrp="1"/>
          </p:cNvSpPr>
          <p:nvPr>
            <p:ph type="body" idx="2"/>
          </p:nvPr>
        </p:nvSpPr>
        <p:spPr>
          <a:xfrm>
            <a:off x="5351125" y="965433"/>
            <a:ext cx="4156750" cy="4926800"/>
          </a:xfrm>
          <a:prstGeom prst="rect">
            <a:avLst/>
          </a:prstGeom>
        </p:spPr>
        <p:txBody>
          <a:bodyPr spcFirstLastPara="1" wrap="square" lIns="91425" tIns="91425" rIns="91425" bIns="91425" anchor="ctr" anchorCtr="0">
            <a:normAutofit/>
          </a:bodyPr>
          <a:lstStyle>
            <a:lvl1pPr marL="495285" lvl="0" indent="-371464">
              <a:spcBef>
                <a:spcPts val="0"/>
              </a:spcBef>
              <a:spcAft>
                <a:spcPts val="0"/>
              </a:spcAft>
              <a:buSzPts val="1800"/>
              <a:buChar char="●"/>
              <a:defRPr/>
            </a:lvl1pPr>
            <a:lvl2pPr marL="990570" lvl="1" indent="-343948">
              <a:spcBef>
                <a:spcPts val="0"/>
              </a:spcBef>
              <a:spcAft>
                <a:spcPts val="0"/>
              </a:spcAft>
              <a:buSzPts val="1400"/>
              <a:buChar char="○"/>
              <a:defRPr/>
            </a:lvl2pPr>
            <a:lvl3pPr marL="1485854" lvl="2" indent="-343948">
              <a:spcBef>
                <a:spcPts val="0"/>
              </a:spcBef>
              <a:spcAft>
                <a:spcPts val="0"/>
              </a:spcAft>
              <a:buSzPts val="1400"/>
              <a:buChar char="■"/>
              <a:defRPr/>
            </a:lvl3pPr>
            <a:lvl4pPr marL="1981139" lvl="3" indent="-343948">
              <a:spcBef>
                <a:spcPts val="0"/>
              </a:spcBef>
              <a:spcAft>
                <a:spcPts val="0"/>
              </a:spcAft>
              <a:buSzPts val="1400"/>
              <a:buChar char="●"/>
              <a:defRPr/>
            </a:lvl4pPr>
            <a:lvl5pPr marL="2476424" lvl="4" indent="-343948">
              <a:spcBef>
                <a:spcPts val="0"/>
              </a:spcBef>
              <a:spcAft>
                <a:spcPts val="0"/>
              </a:spcAft>
              <a:buSzPts val="1400"/>
              <a:buChar char="○"/>
              <a:defRPr/>
            </a:lvl5pPr>
            <a:lvl6pPr marL="2971709" lvl="5" indent="-343948">
              <a:spcBef>
                <a:spcPts val="0"/>
              </a:spcBef>
              <a:spcAft>
                <a:spcPts val="0"/>
              </a:spcAft>
              <a:buSzPts val="1400"/>
              <a:buChar char="■"/>
              <a:defRPr/>
            </a:lvl6pPr>
            <a:lvl7pPr marL="3466993" lvl="6" indent="-343948">
              <a:spcBef>
                <a:spcPts val="0"/>
              </a:spcBef>
              <a:spcAft>
                <a:spcPts val="0"/>
              </a:spcAft>
              <a:buSzPts val="1400"/>
              <a:buChar char="●"/>
              <a:defRPr/>
            </a:lvl7pPr>
            <a:lvl8pPr marL="3962278" lvl="7" indent="-343948">
              <a:spcBef>
                <a:spcPts val="0"/>
              </a:spcBef>
              <a:spcAft>
                <a:spcPts val="0"/>
              </a:spcAft>
              <a:buSzPts val="1400"/>
              <a:buChar char="○"/>
              <a:defRPr/>
            </a:lvl8pPr>
            <a:lvl9pPr marL="4457563" lvl="8" indent="-343948">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37675" y="5640767"/>
            <a:ext cx="6498700" cy="806800"/>
          </a:xfrm>
          <a:prstGeom prst="rect">
            <a:avLst/>
          </a:prstGeom>
        </p:spPr>
        <p:txBody>
          <a:bodyPr spcFirstLastPara="1" wrap="square" lIns="91425" tIns="91425" rIns="91425" bIns="91425" anchor="ctr" anchorCtr="0">
            <a:normAutofit/>
          </a:bodyPr>
          <a:lstStyle>
            <a:lvl1pPr marL="495285" lvl="0" indent="-24764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37675" y="1474833"/>
            <a:ext cx="923065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3000"/>
            </a:lvl1pPr>
            <a:lvl2pPr lvl="1" algn="ctr">
              <a:spcBef>
                <a:spcPts val="0"/>
              </a:spcBef>
              <a:spcAft>
                <a:spcPts val="0"/>
              </a:spcAft>
              <a:buSzPts val="12000"/>
              <a:buNone/>
              <a:defRPr sz="13000"/>
            </a:lvl2pPr>
            <a:lvl3pPr lvl="2" algn="ctr">
              <a:spcBef>
                <a:spcPts val="0"/>
              </a:spcBef>
              <a:spcAft>
                <a:spcPts val="0"/>
              </a:spcAft>
              <a:buSzPts val="12000"/>
              <a:buNone/>
              <a:defRPr sz="13000"/>
            </a:lvl3pPr>
            <a:lvl4pPr lvl="3" algn="ctr">
              <a:spcBef>
                <a:spcPts val="0"/>
              </a:spcBef>
              <a:spcAft>
                <a:spcPts val="0"/>
              </a:spcAft>
              <a:buSzPts val="12000"/>
              <a:buNone/>
              <a:defRPr sz="13000"/>
            </a:lvl4pPr>
            <a:lvl5pPr lvl="4" algn="ctr">
              <a:spcBef>
                <a:spcPts val="0"/>
              </a:spcBef>
              <a:spcAft>
                <a:spcPts val="0"/>
              </a:spcAft>
              <a:buSzPts val="12000"/>
              <a:buNone/>
              <a:defRPr sz="13000"/>
            </a:lvl5pPr>
            <a:lvl6pPr lvl="5" algn="ctr">
              <a:spcBef>
                <a:spcPts val="0"/>
              </a:spcBef>
              <a:spcAft>
                <a:spcPts val="0"/>
              </a:spcAft>
              <a:buSzPts val="12000"/>
              <a:buNone/>
              <a:defRPr sz="13000"/>
            </a:lvl6pPr>
            <a:lvl7pPr lvl="6" algn="ctr">
              <a:spcBef>
                <a:spcPts val="0"/>
              </a:spcBef>
              <a:spcAft>
                <a:spcPts val="0"/>
              </a:spcAft>
              <a:buSzPts val="12000"/>
              <a:buNone/>
              <a:defRPr sz="13000"/>
            </a:lvl7pPr>
            <a:lvl8pPr lvl="7" algn="ctr">
              <a:spcBef>
                <a:spcPts val="0"/>
              </a:spcBef>
              <a:spcAft>
                <a:spcPts val="0"/>
              </a:spcAft>
              <a:buSzPts val="12000"/>
              <a:buNone/>
              <a:defRPr sz="13000"/>
            </a:lvl8pPr>
            <a:lvl9pPr lvl="8" algn="ctr">
              <a:spcBef>
                <a:spcPts val="0"/>
              </a:spcBef>
              <a:spcAft>
                <a:spcPts val="0"/>
              </a:spcAft>
              <a:buSzPts val="12000"/>
              <a:buNone/>
              <a:defRPr sz="13000"/>
            </a:lvl9pPr>
          </a:lstStyle>
          <a:p>
            <a:r>
              <a:t>xx%</a:t>
            </a:r>
          </a:p>
        </p:txBody>
      </p:sp>
      <p:sp>
        <p:nvSpPr>
          <p:cNvPr id="46" name="Google Shape;46;p11"/>
          <p:cNvSpPr txBox="1">
            <a:spLocks noGrp="1"/>
          </p:cNvSpPr>
          <p:nvPr>
            <p:ph type="body" idx="1"/>
          </p:nvPr>
        </p:nvSpPr>
        <p:spPr>
          <a:xfrm>
            <a:off x="337675" y="4202967"/>
            <a:ext cx="9230650" cy="1734400"/>
          </a:xfrm>
          <a:prstGeom prst="rect">
            <a:avLst/>
          </a:prstGeom>
        </p:spPr>
        <p:txBody>
          <a:bodyPr spcFirstLastPara="1" wrap="square" lIns="91425" tIns="91425" rIns="91425" bIns="91425" anchor="t" anchorCtr="0">
            <a:normAutofit/>
          </a:bodyPr>
          <a:lstStyle>
            <a:lvl1pPr marL="495285" lvl="0" indent="-371464" algn="ctr">
              <a:spcBef>
                <a:spcPts val="0"/>
              </a:spcBef>
              <a:spcAft>
                <a:spcPts val="0"/>
              </a:spcAft>
              <a:buSzPts val="1800"/>
              <a:buChar char="●"/>
              <a:defRPr/>
            </a:lvl1pPr>
            <a:lvl2pPr marL="990570" lvl="1" indent="-343948" algn="ctr">
              <a:spcBef>
                <a:spcPts val="0"/>
              </a:spcBef>
              <a:spcAft>
                <a:spcPts val="0"/>
              </a:spcAft>
              <a:buSzPts val="1400"/>
              <a:buChar char="○"/>
              <a:defRPr/>
            </a:lvl2pPr>
            <a:lvl3pPr marL="1485854" lvl="2" indent="-343948" algn="ctr">
              <a:spcBef>
                <a:spcPts val="0"/>
              </a:spcBef>
              <a:spcAft>
                <a:spcPts val="0"/>
              </a:spcAft>
              <a:buSzPts val="1400"/>
              <a:buChar char="■"/>
              <a:defRPr/>
            </a:lvl3pPr>
            <a:lvl4pPr marL="1981139" lvl="3" indent="-343948" algn="ctr">
              <a:spcBef>
                <a:spcPts val="0"/>
              </a:spcBef>
              <a:spcAft>
                <a:spcPts val="0"/>
              </a:spcAft>
              <a:buSzPts val="1400"/>
              <a:buChar char="●"/>
              <a:defRPr/>
            </a:lvl4pPr>
            <a:lvl5pPr marL="2476424" lvl="4" indent="-343948" algn="ctr">
              <a:spcBef>
                <a:spcPts val="0"/>
              </a:spcBef>
              <a:spcAft>
                <a:spcPts val="0"/>
              </a:spcAft>
              <a:buSzPts val="1400"/>
              <a:buChar char="○"/>
              <a:defRPr/>
            </a:lvl5pPr>
            <a:lvl6pPr marL="2971709" lvl="5" indent="-343948" algn="ctr">
              <a:spcBef>
                <a:spcPts val="0"/>
              </a:spcBef>
              <a:spcAft>
                <a:spcPts val="0"/>
              </a:spcAft>
              <a:buSzPts val="1400"/>
              <a:buChar char="■"/>
              <a:defRPr/>
            </a:lvl6pPr>
            <a:lvl7pPr marL="3466993" lvl="6" indent="-343948" algn="ctr">
              <a:spcBef>
                <a:spcPts val="0"/>
              </a:spcBef>
              <a:spcAft>
                <a:spcPts val="0"/>
              </a:spcAft>
              <a:buSzPts val="1400"/>
              <a:buChar char="●"/>
              <a:defRPr/>
            </a:lvl7pPr>
            <a:lvl8pPr marL="3962278" lvl="7" indent="-343948" algn="ctr">
              <a:spcBef>
                <a:spcPts val="0"/>
              </a:spcBef>
              <a:spcAft>
                <a:spcPts val="0"/>
              </a:spcAft>
              <a:buSzPts val="1400"/>
              <a:buChar char="○"/>
              <a:defRPr/>
            </a:lvl8pPr>
            <a:lvl9pPr marL="4457563" lvl="8" indent="-343948"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71C5-57D1-E445-B32F-BFE84AB381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1F956-9C71-DE42-86E9-7A42AC3FEBA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2F900-AEDA-2A4C-8E9C-CC8DEEC7291F}"/>
              </a:ext>
            </a:extLst>
          </p:cNvPr>
          <p:cNvSpPr>
            <a:spLocks noGrp="1"/>
          </p:cNvSpPr>
          <p:nvPr>
            <p:ph type="dt" sz="half" idx="10"/>
          </p:nvPr>
        </p:nvSpPr>
        <p:spPr/>
        <p:txBody>
          <a:bodyPr/>
          <a:lstStyle/>
          <a:p>
            <a:fld id="{5390549D-2007-4E45-AFFC-84F9E489A59C}" type="datetimeFigureOut">
              <a:rPr lang="en-US" smtClean="0"/>
              <a:t>3/3/2025</a:t>
            </a:fld>
            <a:endParaRPr lang="en-US"/>
          </a:p>
        </p:txBody>
      </p:sp>
      <p:sp>
        <p:nvSpPr>
          <p:cNvPr id="5" name="Footer Placeholder 4">
            <a:extLst>
              <a:ext uri="{FF2B5EF4-FFF2-40B4-BE49-F238E27FC236}">
                <a16:creationId xmlns:a16="http://schemas.microsoft.com/office/drawing/2014/main" id="{5E3FC7A9-A586-8046-B044-26E045D4B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93BBF5-FA14-6548-9DA7-A1C3E7EAC361}"/>
              </a:ext>
            </a:extLst>
          </p:cNvPr>
          <p:cNvSpPr>
            <a:spLocks noGrp="1"/>
          </p:cNvSpPr>
          <p:nvPr>
            <p:ph type="sldNum" sz="quarter" idx="12"/>
          </p:nvPr>
        </p:nvSpPr>
        <p:spPr/>
        <p:txBody>
          <a:bodyPr/>
          <a:lstStyle/>
          <a:p>
            <a:fld id="{B06FBB3C-A233-5A48-ADE3-2766BE2F31AB}" type="slidenum">
              <a:rPr lang="en-US" smtClean="0"/>
              <a:t>‹#›</a:t>
            </a:fld>
            <a:endParaRPr lang="en-US"/>
          </a:p>
        </p:txBody>
      </p:sp>
    </p:spTree>
    <p:extLst>
      <p:ext uri="{BB962C8B-B14F-4D97-AF65-F5344CB8AC3E}">
        <p14:creationId xmlns:p14="http://schemas.microsoft.com/office/powerpoint/2010/main" val="194137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37675" y="593367"/>
            <a:ext cx="923065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37675" y="1536633"/>
            <a:ext cx="923065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9178496" y="6217623"/>
            <a:ext cx="594425" cy="524800"/>
          </a:xfrm>
          <a:prstGeom prst="rect">
            <a:avLst/>
          </a:prstGeom>
          <a:noFill/>
          <a:ln>
            <a:noFill/>
          </a:ln>
        </p:spPr>
        <p:txBody>
          <a:bodyPr spcFirstLastPara="1" wrap="square" lIns="91425" tIns="91425" rIns="91425" bIns="91425" anchor="ctr" anchorCtr="0">
            <a:normAutofit/>
          </a:bodyPr>
          <a:lstStyle>
            <a:lvl1pPr lvl="0" algn="r">
              <a:buNone/>
              <a:defRPr sz="1083">
                <a:solidFill>
                  <a:schemeClr val="dk2"/>
                </a:solidFill>
              </a:defRPr>
            </a:lvl1pPr>
            <a:lvl2pPr lvl="1" algn="r">
              <a:buNone/>
              <a:defRPr sz="1083">
                <a:solidFill>
                  <a:schemeClr val="dk2"/>
                </a:solidFill>
              </a:defRPr>
            </a:lvl2pPr>
            <a:lvl3pPr lvl="2" algn="r">
              <a:buNone/>
              <a:defRPr sz="1083">
                <a:solidFill>
                  <a:schemeClr val="dk2"/>
                </a:solidFill>
              </a:defRPr>
            </a:lvl3pPr>
            <a:lvl4pPr lvl="3" algn="r">
              <a:buNone/>
              <a:defRPr sz="1083">
                <a:solidFill>
                  <a:schemeClr val="dk2"/>
                </a:solidFill>
              </a:defRPr>
            </a:lvl4pPr>
            <a:lvl5pPr lvl="4" algn="r">
              <a:buNone/>
              <a:defRPr sz="1083">
                <a:solidFill>
                  <a:schemeClr val="dk2"/>
                </a:solidFill>
              </a:defRPr>
            </a:lvl5pPr>
            <a:lvl6pPr lvl="5" algn="r">
              <a:buNone/>
              <a:defRPr sz="1083">
                <a:solidFill>
                  <a:schemeClr val="dk2"/>
                </a:solidFill>
              </a:defRPr>
            </a:lvl6pPr>
            <a:lvl7pPr lvl="6" algn="r">
              <a:buNone/>
              <a:defRPr sz="1083">
                <a:solidFill>
                  <a:schemeClr val="dk2"/>
                </a:solidFill>
              </a:defRPr>
            </a:lvl7pPr>
            <a:lvl8pPr lvl="7" algn="r">
              <a:buNone/>
              <a:defRPr sz="1083">
                <a:solidFill>
                  <a:schemeClr val="dk2"/>
                </a:solidFill>
              </a:defRPr>
            </a:lvl8pPr>
            <a:lvl9pPr lvl="8" algn="r">
              <a:buNone/>
              <a:defRPr sz="1083">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jpeg"/><Relationship Id="rId7"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png"/><Relationship Id="rId10" Type="http://schemas.openxmlformats.org/officeDocument/2006/relationships/image" Target="../media/image28.jpeg"/><Relationship Id="rId4" Type="http://schemas.openxmlformats.org/officeDocument/2006/relationships/hyperlink" Target="https://www.scotlandshop.com/tartan-finder" TargetMode="External"/><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pn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1.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9.png"/><Relationship Id="rId7" Type="http://schemas.openxmlformats.org/officeDocument/2006/relationships/image" Target="../media/image44.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7.png"/><Relationship Id="rId7" Type="http://schemas.openxmlformats.org/officeDocument/2006/relationships/image" Target="../media/image4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8.jpe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10.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2.png"/><Relationship Id="rId18" Type="http://schemas.openxmlformats.org/officeDocument/2006/relationships/image" Target="../media/image66.png"/><Relationship Id="rId3" Type="http://schemas.openxmlformats.org/officeDocument/2006/relationships/image" Target="../media/image54.png"/><Relationship Id="rId7" Type="http://schemas.openxmlformats.org/officeDocument/2006/relationships/image" Target="../media/image57.png"/><Relationship Id="rId12" Type="http://schemas.microsoft.com/office/2007/relationships/hdphoto" Target="../media/hdphoto2.wdp"/><Relationship Id="rId17" Type="http://schemas.openxmlformats.org/officeDocument/2006/relationships/image" Target="../media/image65.png"/><Relationship Id="rId2" Type="http://schemas.openxmlformats.org/officeDocument/2006/relationships/image" Target="../media/image38.jpeg"/><Relationship Id="rId16" Type="http://schemas.openxmlformats.org/officeDocument/2006/relationships/image" Target="../media/image64.pn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61.png"/><Relationship Id="rId5" Type="http://schemas.openxmlformats.org/officeDocument/2006/relationships/image" Target="../media/image56.png"/><Relationship Id="rId15" Type="http://schemas.openxmlformats.org/officeDocument/2006/relationships/image" Target="../media/image63.jpeg"/><Relationship Id="rId10" Type="http://schemas.openxmlformats.org/officeDocument/2006/relationships/image" Target="../media/image60.jpeg"/><Relationship Id="rId4" Type="http://schemas.openxmlformats.org/officeDocument/2006/relationships/image" Target="../media/image55.jpeg"/><Relationship Id="rId9" Type="http://schemas.openxmlformats.org/officeDocument/2006/relationships/image" Target="../media/image59.png"/><Relationship Id="rId1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7.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68.png"/></Relationships>
</file>

<file path=ppt/slides/_rels/slide1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75.png"/><Relationship Id="rId3" Type="http://schemas.openxmlformats.org/officeDocument/2006/relationships/image" Target="../media/image27.png"/><Relationship Id="rId7" Type="http://schemas.openxmlformats.org/officeDocument/2006/relationships/image" Target="../media/image61.png"/><Relationship Id="rId12" Type="http://schemas.openxmlformats.org/officeDocument/2006/relationships/image" Target="../media/image74.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60.jpeg"/><Relationship Id="rId11" Type="http://schemas.openxmlformats.org/officeDocument/2006/relationships/image" Target="../media/image73.jpg"/><Relationship Id="rId5" Type="http://schemas.openxmlformats.org/officeDocument/2006/relationships/image" Target="../media/image59.png"/><Relationship Id="rId10" Type="http://schemas.openxmlformats.org/officeDocument/2006/relationships/image" Target="../media/image72.jpeg"/><Relationship Id="rId4" Type="http://schemas.openxmlformats.org/officeDocument/2006/relationships/image" Target="../media/image70.jpeg"/><Relationship Id="rId9" Type="http://schemas.openxmlformats.org/officeDocument/2006/relationships/image" Target="../media/image71.jpeg"/></Relationships>
</file>

<file path=ppt/slides/_rels/slide1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7.png"/><Relationship Id="rId7" Type="http://schemas.openxmlformats.org/officeDocument/2006/relationships/image" Target="../media/image79.png"/><Relationship Id="rId12" Type="http://schemas.openxmlformats.org/officeDocument/2006/relationships/image" Target="../media/image82.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78.jpeg"/><Relationship Id="rId11" Type="http://schemas.openxmlformats.org/officeDocument/2006/relationships/image" Target="../media/image81.jpeg"/><Relationship Id="rId5" Type="http://schemas.openxmlformats.org/officeDocument/2006/relationships/image" Target="../media/image77.jpeg"/><Relationship Id="rId10" Type="http://schemas.microsoft.com/office/2007/relationships/hdphoto" Target="../media/hdphoto7.wdp"/><Relationship Id="rId4" Type="http://schemas.openxmlformats.org/officeDocument/2006/relationships/image" Target="../media/image76.png"/><Relationship Id="rId9" Type="http://schemas.openxmlformats.org/officeDocument/2006/relationships/image" Target="../media/image80.png"/></Relationships>
</file>

<file path=ppt/slides/_rels/slide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png"/></Relationships>
</file>

<file path=ppt/slides/_rels/slide16.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94.jpeg"/><Relationship Id="rId3" Type="http://schemas.openxmlformats.org/officeDocument/2006/relationships/image" Target="../media/image27.png"/><Relationship Id="rId7" Type="http://schemas.openxmlformats.org/officeDocument/2006/relationships/image" Target="../media/image91.png"/><Relationship Id="rId12" Type="http://schemas.microsoft.com/office/2007/relationships/hdphoto" Target="../media/hdphoto10.wdp"/><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90.jpeg"/><Relationship Id="rId11" Type="http://schemas.openxmlformats.org/officeDocument/2006/relationships/image" Target="../media/image93.png"/><Relationship Id="rId5" Type="http://schemas.openxmlformats.org/officeDocument/2006/relationships/image" Target="../media/image89.jpeg"/><Relationship Id="rId10" Type="http://schemas.microsoft.com/office/2007/relationships/hdphoto" Target="../media/hdphoto9.wdp"/><Relationship Id="rId4" Type="http://schemas.openxmlformats.org/officeDocument/2006/relationships/image" Target="../media/image88.jpeg"/><Relationship Id="rId9" Type="http://schemas.openxmlformats.org/officeDocument/2006/relationships/image" Target="../media/image92.png"/></Relationships>
</file>

<file path=ppt/slides/_rels/slide17.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9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27.png"/><Relationship Id="rId4" Type="http://schemas.openxmlformats.org/officeDocument/2006/relationships/hyperlink" Target="https://www.twinkl.co.uk/resource/ks2-all-about-the-artist-john-constable-powerpoint-t-tp-7046"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83.jpeg"/><Relationship Id="rId7" Type="http://schemas.openxmlformats.org/officeDocument/2006/relationships/image" Target="../media/image10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9.jpeg"/><Relationship Id="rId5" Type="http://schemas.openxmlformats.org/officeDocument/2006/relationships/image" Target="../media/image98.jpeg"/><Relationship Id="rId10" Type="http://schemas.openxmlformats.org/officeDocument/2006/relationships/image" Target="../media/image103.jpeg"/><Relationship Id="rId4" Type="http://schemas.openxmlformats.org/officeDocument/2006/relationships/image" Target="../media/image27.png"/><Relationship Id="rId9" Type="http://schemas.openxmlformats.org/officeDocument/2006/relationships/image" Target="../media/image102.jpeg"/></Relationships>
</file>

<file path=ppt/slides/_rels/slide2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jpeg"/></Relationships>
</file>

<file path=ppt/slides/_rels/slide21.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image" Target="../media/image104.jpe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2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27.png"/><Relationship Id="rId7" Type="http://schemas.openxmlformats.org/officeDocument/2006/relationships/image" Target="../media/image117.jpeg"/><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png"/><Relationship Id="rId9" Type="http://schemas.openxmlformats.org/officeDocument/2006/relationships/image" Target="../media/image119.jpeg"/></Relationships>
</file>

<file path=ppt/slides/_rels/slide2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jpeg"/><Relationship Id="rId1" Type="http://schemas.openxmlformats.org/officeDocument/2006/relationships/slideLayout" Target="../slideLayouts/slideLayout2.xml"/><Relationship Id="rId5" Type="http://schemas.openxmlformats.org/officeDocument/2006/relationships/image" Target="../media/image123.jpeg"/><Relationship Id="rId4" Type="http://schemas.openxmlformats.org/officeDocument/2006/relationships/image" Target="../media/image122.jpeg"/></Relationships>
</file>

<file path=ppt/slides/_rels/slide2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0.jpeg"/><Relationship Id="rId1" Type="http://schemas.openxmlformats.org/officeDocument/2006/relationships/slideLayout" Target="../slideLayouts/slideLayout2.xml"/><Relationship Id="rId4" Type="http://schemas.openxmlformats.org/officeDocument/2006/relationships/image" Target="../media/image125.jpeg"/></Relationships>
</file>

<file path=ppt/slides/_rels/slide2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0.jpeg"/><Relationship Id="rId1" Type="http://schemas.openxmlformats.org/officeDocument/2006/relationships/slideLayout" Target="../slideLayouts/slideLayout2.xml"/><Relationship Id="rId5" Type="http://schemas.openxmlformats.org/officeDocument/2006/relationships/image" Target="../media/image128.jpeg"/><Relationship Id="rId4" Type="http://schemas.openxmlformats.org/officeDocument/2006/relationships/image" Target="../media/image127.jpeg"/></Relationships>
</file>

<file path=ppt/slides/_rels/slide27.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31.png"/><Relationship Id="rId7" Type="http://schemas.microsoft.com/office/2007/relationships/hdphoto" Target="../media/hdphoto11.wdp"/><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133.png"/><Relationship Id="rId5" Type="http://schemas.openxmlformats.org/officeDocument/2006/relationships/image" Target="../media/image132.jpeg"/><Relationship Id="rId4" Type="http://schemas.openxmlformats.org/officeDocument/2006/relationships/image" Target="../media/image27.png"/><Relationship Id="rId9" Type="http://schemas.microsoft.com/office/2007/relationships/hdphoto" Target="../media/hdphoto12.wdp"/></Relationships>
</file>

<file path=ppt/slides/_rels/slide30.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27.png"/><Relationship Id="rId7" Type="http://schemas.microsoft.com/office/2007/relationships/hdphoto" Target="../media/hdphoto10.wdp"/><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93.png"/><Relationship Id="rId5" Type="http://schemas.microsoft.com/office/2007/relationships/hdphoto" Target="../media/hdphoto9.wdp"/><Relationship Id="rId4" Type="http://schemas.openxmlformats.org/officeDocument/2006/relationships/image" Target="../media/image92.png"/></Relationships>
</file>

<file path=ppt/slides/_rels/slide3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jpeg"/><Relationship Id="rId1" Type="http://schemas.openxmlformats.org/officeDocument/2006/relationships/slideLayout" Target="../slideLayouts/slideLayout2.xml"/><Relationship Id="rId6" Type="http://schemas.microsoft.com/office/2007/relationships/hdphoto" Target="../media/hdphoto13.wdp"/><Relationship Id="rId5" Type="http://schemas.openxmlformats.org/officeDocument/2006/relationships/image" Target="../media/image139.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8" Type="http://schemas.openxmlformats.org/officeDocument/2006/relationships/image" Target="../media/image143.jpeg"/><Relationship Id="rId3" Type="http://schemas.openxmlformats.org/officeDocument/2006/relationships/image" Target="../media/image27.png"/><Relationship Id="rId7" Type="http://schemas.microsoft.com/office/2007/relationships/hdphoto" Target="../media/hdphoto14.wdp"/><Relationship Id="rId2" Type="http://schemas.openxmlformats.org/officeDocument/2006/relationships/image" Target="../media/image137.jpeg"/><Relationship Id="rId1" Type="http://schemas.openxmlformats.org/officeDocument/2006/relationships/slideLayout" Target="../slideLayouts/slideLayout2.xml"/><Relationship Id="rId6" Type="http://schemas.openxmlformats.org/officeDocument/2006/relationships/image" Target="../media/image142.png"/><Relationship Id="rId5" Type="http://schemas.openxmlformats.org/officeDocument/2006/relationships/image" Target="../media/image141.jpeg"/><Relationship Id="rId10" Type="http://schemas.openxmlformats.org/officeDocument/2006/relationships/image" Target="../media/image145.jpeg"/><Relationship Id="rId4" Type="http://schemas.openxmlformats.org/officeDocument/2006/relationships/image" Target="../media/image140.jpeg"/><Relationship Id="rId9" Type="http://schemas.openxmlformats.org/officeDocument/2006/relationships/image" Target="../media/image144.jpe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49.png"/><Relationship Id="rId2" Type="http://schemas.openxmlformats.org/officeDocument/2006/relationships/image" Target="../media/image137.jpeg"/><Relationship Id="rId1" Type="http://schemas.openxmlformats.org/officeDocument/2006/relationships/slideLayout" Target="../slideLayouts/slideLayout2.xml"/><Relationship Id="rId6" Type="http://schemas.openxmlformats.org/officeDocument/2006/relationships/image" Target="../media/image148.jpeg"/><Relationship Id="rId5" Type="http://schemas.openxmlformats.org/officeDocument/2006/relationships/image" Target="../media/image147.jpeg"/><Relationship Id="rId4" Type="http://schemas.openxmlformats.org/officeDocument/2006/relationships/image" Target="../media/image146.jpeg"/></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D4Mg6HWfdKM" TargetMode="External"/><Relationship Id="rId7" Type="http://schemas.openxmlformats.org/officeDocument/2006/relationships/image" Target="../media/image152.jpeg"/><Relationship Id="rId2" Type="http://schemas.openxmlformats.org/officeDocument/2006/relationships/image" Target="../media/image137.jpeg"/><Relationship Id="rId1" Type="http://schemas.openxmlformats.org/officeDocument/2006/relationships/slideLayout" Target="../slideLayouts/slideLayout2.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3.png"/></Relationships>
</file>

<file path=ppt/slides/_rels/slide37.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4.jpeg"/><Relationship Id="rId1" Type="http://schemas.openxmlformats.org/officeDocument/2006/relationships/slideLayout" Target="../slideLayouts/slideLayout12.xml"/><Relationship Id="rId6" Type="http://schemas.openxmlformats.org/officeDocument/2006/relationships/image" Target="../media/image159.jpeg"/><Relationship Id="rId5" Type="http://schemas.openxmlformats.org/officeDocument/2006/relationships/image" Target="../media/image158.jpeg"/><Relationship Id="rId4" Type="http://schemas.openxmlformats.org/officeDocument/2006/relationships/image" Target="../media/image157.jpeg"/></Relationships>
</file>

<file path=ppt/slides/_rels/slide39.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54.jpeg"/><Relationship Id="rId1" Type="http://schemas.openxmlformats.org/officeDocument/2006/relationships/slideLayout" Target="../slideLayouts/slideLayout12.xml"/><Relationship Id="rId6" Type="http://schemas.openxmlformats.org/officeDocument/2006/relationships/image" Target="../media/image164.jpeg"/><Relationship Id="rId5" Type="http://schemas.openxmlformats.org/officeDocument/2006/relationships/image" Target="../media/image163.jpeg"/><Relationship Id="rId4" Type="http://schemas.openxmlformats.org/officeDocument/2006/relationships/image" Target="../media/image162.jpeg"/></Relationships>
</file>

<file path=ppt/slides/_rels/slide41.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54.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hyperlink" Target="https://www.youtube.com/watch?v=29-bPAhvzFI" TargetMode="External"/><Relationship Id="rId7" Type="http://schemas.openxmlformats.org/officeDocument/2006/relationships/image" Target="../media/image179.jpeg"/><Relationship Id="rId2" Type="http://schemas.openxmlformats.org/officeDocument/2006/relationships/image" Target="../media/image137.jpeg"/><Relationship Id="rId1" Type="http://schemas.openxmlformats.org/officeDocument/2006/relationships/slideLayout" Target="../slideLayouts/slideLayout2.xml"/><Relationship Id="rId6" Type="http://schemas.microsoft.com/office/2007/relationships/hdphoto" Target="../media/hdphoto15.wdp"/><Relationship Id="rId5" Type="http://schemas.openxmlformats.org/officeDocument/2006/relationships/image" Target="../media/image178.png"/><Relationship Id="rId4" Type="http://schemas.openxmlformats.org/officeDocument/2006/relationships/image" Target="../media/image27.png"/></Relationships>
</file>

<file path=ppt/slides/_rels/slide55.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185.wmf"/><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8" Type="http://schemas.openxmlformats.org/officeDocument/2006/relationships/image" Target="../media/image190.jpeg"/><Relationship Id="rId3" Type="http://schemas.openxmlformats.org/officeDocument/2006/relationships/hyperlink" Target="https://www.youtube.com/watch?v=nJiWIYmLatw" TargetMode="External"/><Relationship Id="rId7" Type="http://schemas.openxmlformats.org/officeDocument/2006/relationships/image" Target="../media/image189.png"/><Relationship Id="rId2" Type="http://schemas.openxmlformats.org/officeDocument/2006/relationships/image" Target="../media/image137.jpeg"/><Relationship Id="rId1" Type="http://schemas.openxmlformats.org/officeDocument/2006/relationships/slideLayout" Target="../slideLayouts/slideLayout2.xml"/><Relationship Id="rId6" Type="http://schemas.openxmlformats.org/officeDocument/2006/relationships/image" Target="../media/image188.jpeg"/><Relationship Id="rId5" Type="http://schemas.openxmlformats.org/officeDocument/2006/relationships/image" Target="../media/image187.jpeg"/><Relationship Id="rId4" Type="http://schemas.openxmlformats.org/officeDocument/2006/relationships/image" Target="../media/image186.png"/></Relationships>
</file>

<file path=ppt/slides/_rels/slide68.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197.png"/><Relationship Id="rId4" Type="http://schemas.openxmlformats.org/officeDocument/2006/relationships/image" Target="../media/image19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1" name="Picture 10">
            <a:extLst>
              <a:ext uri="{FF2B5EF4-FFF2-40B4-BE49-F238E27FC236}">
                <a16:creationId xmlns:a16="http://schemas.microsoft.com/office/drawing/2014/main" id="{31B36FB2-7E94-47CC-B550-1AB63FB290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9" name="Google Shape;59;p13"/>
          <p:cNvSpPr txBox="1"/>
          <p:nvPr/>
        </p:nvSpPr>
        <p:spPr>
          <a:xfrm>
            <a:off x="685967" y="1137237"/>
            <a:ext cx="8574475" cy="473944"/>
          </a:xfrm>
          <a:prstGeom prst="rect">
            <a:avLst/>
          </a:prstGeom>
          <a:noFill/>
          <a:ln>
            <a:noFill/>
          </a:ln>
        </p:spPr>
        <p:txBody>
          <a:bodyPr spcFirstLastPara="1" wrap="square" lIns="99044" tIns="99044" rIns="99044" bIns="99044" anchor="t" anchorCtr="0">
            <a:spAutoFit/>
          </a:bodyPr>
          <a:lstStyle/>
          <a:p>
            <a:r>
              <a:rPr lang="en" sz="1780"/>
              <a:t>        </a:t>
            </a:r>
            <a:endParaRPr sz="1780"/>
          </a:p>
        </p:txBody>
      </p:sp>
      <p:sp>
        <p:nvSpPr>
          <p:cNvPr id="61" name="Google Shape;61;p13"/>
          <p:cNvSpPr txBox="1"/>
          <p:nvPr/>
        </p:nvSpPr>
        <p:spPr>
          <a:xfrm>
            <a:off x="5205200" y="2206514"/>
            <a:ext cx="4004650" cy="473944"/>
          </a:xfrm>
          <a:prstGeom prst="rect">
            <a:avLst/>
          </a:prstGeom>
          <a:noFill/>
          <a:ln>
            <a:noFill/>
          </a:ln>
        </p:spPr>
        <p:txBody>
          <a:bodyPr spcFirstLastPara="1" wrap="square" lIns="99044" tIns="99044" rIns="99044" bIns="99044" anchor="t" anchorCtr="0">
            <a:spAutoFit/>
          </a:bodyPr>
          <a:lstStyle/>
          <a:p>
            <a:endParaRPr sz="1780"/>
          </a:p>
        </p:txBody>
      </p:sp>
      <p:sp>
        <p:nvSpPr>
          <p:cNvPr id="65" name="Google Shape;65;p13"/>
          <p:cNvSpPr/>
          <p:nvPr/>
        </p:nvSpPr>
        <p:spPr>
          <a:xfrm>
            <a:off x="1004736" y="5345116"/>
            <a:ext cx="8053137" cy="751293"/>
          </a:xfrm>
          <a:prstGeom prst="rect">
            <a:avLst/>
          </a:prstGeom>
        </p:spPr>
        <p:txBody>
          <a:bodyPr>
            <a:prstTxWarp prst="textPlain">
              <a:avLst/>
            </a:prstTxWarp>
          </a:bodyPr>
          <a:lstStyle/>
          <a:p>
            <a:pPr algn="ctr"/>
            <a:r>
              <a:rPr lang="en-GB" sz="1780" dirty="0">
                <a:ln w="19050" cap="flat" cmpd="sng">
                  <a:solidFill>
                    <a:sysClr val="windowText" lastClr="000000"/>
                  </a:solidFill>
                  <a:prstDash val="solid"/>
                  <a:round/>
                  <a:headEnd type="none" w="sm" len="sm"/>
                  <a:tailEnd type="none" w="sm" len="sm"/>
                </a:ln>
                <a:solidFill>
                  <a:srgbClr val="00B0F0"/>
                </a:solidFill>
                <a:latin typeface="Coffee Extra" pitchFamily="50" charset="0"/>
              </a:rPr>
              <a:t>Spring 2- Framework</a:t>
            </a:r>
          </a:p>
        </p:txBody>
      </p:sp>
      <p:sp>
        <p:nvSpPr>
          <p:cNvPr id="66" name="Google Shape;66;p13"/>
          <p:cNvSpPr/>
          <p:nvPr/>
        </p:nvSpPr>
        <p:spPr>
          <a:xfrm>
            <a:off x="1284633" y="953961"/>
            <a:ext cx="7493345" cy="771611"/>
          </a:xfrm>
          <a:prstGeom prst="rect">
            <a:avLst/>
          </a:prstGeom>
        </p:spPr>
        <p:txBody>
          <a:bodyPr>
            <a:prstTxWarp prst="textPlain">
              <a:avLst/>
            </a:prstTxWarp>
          </a:bodyPr>
          <a:lstStyle/>
          <a:p>
            <a:pPr lvl="0" algn="ctr"/>
            <a:r>
              <a:rPr sz="1050" dirty="0">
                <a:ln w="28575" cap="flat" cmpd="sng">
                  <a:solidFill>
                    <a:sysClr val="windowText" lastClr="000000"/>
                  </a:solidFill>
                  <a:prstDash val="solid"/>
                  <a:round/>
                  <a:headEnd type="none" w="sm" len="sm"/>
                  <a:tailEnd type="none" w="sm" len="sm"/>
                </a:ln>
                <a:solidFill>
                  <a:srgbClr val="92D050"/>
                </a:solidFill>
                <a:latin typeface="Coffee Extra" pitchFamily="50" charset="0"/>
              </a:rPr>
              <a:t>Newbald Primary School</a:t>
            </a:r>
          </a:p>
        </p:txBody>
      </p:sp>
      <p:sp>
        <p:nvSpPr>
          <p:cNvPr id="67" name="Google Shape;67;p13"/>
          <p:cNvSpPr/>
          <p:nvPr/>
        </p:nvSpPr>
        <p:spPr>
          <a:xfrm>
            <a:off x="3288871" y="3692336"/>
            <a:ext cx="3484866" cy="1259294"/>
          </a:xfrm>
          <a:prstGeom prst="rect">
            <a:avLst/>
          </a:prstGeom>
        </p:spPr>
        <p:txBody>
          <a:bodyPr>
            <a:prstTxWarp prst="textPlain">
              <a:avLst/>
            </a:prstTxWarp>
          </a:bodyPr>
          <a:lstStyle/>
          <a:p>
            <a:pPr lvl="0" algn="ctr"/>
            <a:r>
              <a:rPr sz="1780" dirty="0">
                <a:ln w="28575" cap="flat" cmpd="sng">
                  <a:solidFill>
                    <a:sysClr val="windowText" lastClr="000000"/>
                  </a:solidFill>
                  <a:prstDash val="solid"/>
                  <a:round/>
                  <a:headEnd type="none" w="sm" len="sm"/>
                  <a:tailEnd type="none" w="sm" len="sm"/>
                </a:ln>
                <a:solidFill>
                  <a:srgbClr val="00B050"/>
                </a:solidFill>
                <a:latin typeface="Coffee Extra" pitchFamily="50" charset="0"/>
              </a:rPr>
              <a:t>ART</a:t>
            </a:r>
          </a:p>
        </p:txBody>
      </p:sp>
      <p:pic>
        <p:nvPicPr>
          <p:cNvPr id="4" name="Picture 3">
            <a:extLst>
              <a:ext uri="{FF2B5EF4-FFF2-40B4-BE49-F238E27FC236}">
                <a16:creationId xmlns:a16="http://schemas.microsoft.com/office/drawing/2014/main" id="{C91C80B0-0903-42FE-99A5-0F0C7F3B7DC3}"/>
              </a:ext>
            </a:extLst>
          </p:cNvPr>
          <p:cNvPicPr>
            <a:picLocks noChangeAspect="1"/>
          </p:cNvPicPr>
          <p:nvPr/>
        </p:nvPicPr>
        <p:blipFill>
          <a:blip r:embed="rId4"/>
          <a:stretch>
            <a:fillRect/>
          </a:stretch>
        </p:blipFill>
        <p:spPr>
          <a:xfrm>
            <a:off x="4218605" y="1885241"/>
            <a:ext cx="1625397" cy="1625397"/>
          </a:xfrm>
          <a:prstGeom prst="ellipse">
            <a:avLst/>
          </a:prstGeom>
          <a:ln w="25400" cap="rnd">
            <a:solidFill>
              <a:srgbClr val="333333"/>
            </a:solidFill>
          </a:ln>
          <a:effectLst>
            <a:glow rad="228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B40C4D-72A0-4B30-81C9-F579B7AC6F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3" name="Title 2">
            <a:extLst>
              <a:ext uri="{FF2B5EF4-FFF2-40B4-BE49-F238E27FC236}">
                <a16:creationId xmlns:a16="http://schemas.microsoft.com/office/drawing/2014/main" id="{251C844C-C7E1-4D05-9225-D0A1CE8F39D2}"/>
              </a:ext>
            </a:extLst>
          </p:cNvPr>
          <p:cNvSpPr>
            <a:spLocks noGrp="1"/>
          </p:cNvSpPr>
          <p:nvPr>
            <p:ph type="title"/>
          </p:nvPr>
        </p:nvSpPr>
        <p:spPr>
          <a:xfrm>
            <a:off x="675350" y="688812"/>
            <a:ext cx="9230650" cy="763600"/>
          </a:xfrm>
        </p:spPr>
        <p:txBody>
          <a:bodyPr/>
          <a:lstStyle/>
          <a:p>
            <a:r>
              <a:rPr lang="en-GB">
                <a:latin typeface="Coffee Extra" pitchFamily="50" charset="0"/>
              </a:rPr>
              <a:t>Core Concepts</a:t>
            </a:r>
            <a:endParaRPr lang="en-GB" dirty="0">
              <a:latin typeface="Coffee Extra" pitchFamily="50" charset="0"/>
            </a:endParaRPr>
          </a:p>
        </p:txBody>
      </p:sp>
      <p:sp>
        <p:nvSpPr>
          <p:cNvPr id="4" name="Text Placeholder 3">
            <a:extLst>
              <a:ext uri="{FF2B5EF4-FFF2-40B4-BE49-F238E27FC236}">
                <a16:creationId xmlns:a16="http://schemas.microsoft.com/office/drawing/2014/main" id="{96F32D55-EA93-4636-98DE-52B9E395A354}"/>
              </a:ext>
            </a:extLst>
          </p:cNvPr>
          <p:cNvSpPr>
            <a:spLocks noGrp="1"/>
          </p:cNvSpPr>
          <p:nvPr>
            <p:ph type="body" idx="1"/>
          </p:nvPr>
        </p:nvSpPr>
        <p:spPr>
          <a:xfrm>
            <a:off x="957450" y="1452412"/>
            <a:ext cx="4333225" cy="4555200"/>
          </a:xfrm>
        </p:spPr>
        <p:txBody>
          <a:bodyPr/>
          <a:lstStyle/>
          <a:p>
            <a:pPr marL="151337" indent="0">
              <a:buNone/>
            </a:pPr>
            <a:r>
              <a:rPr lang="en-GB" sz="2400" dirty="0">
                <a:solidFill>
                  <a:schemeClr val="tx1"/>
                </a:solidFill>
                <a:latin typeface="Comic Sans MS" panose="030F0702030302020204" pitchFamily="66" charset="0"/>
              </a:rPr>
              <a:t>Key Core Concept Areas</a:t>
            </a:r>
          </a:p>
          <a:p>
            <a:r>
              <a:rPr lang="en-GB" sz="2400" b="1" dirty="0">
                <a:solidFill>
                  <a:srgbClr val="FF0000"/>
                </a:solidFill>
                <a:latin typeface="Comic Sans MS" panose="030F0702030302020204" pitchFamily="66" charset="0"/>
              </a:rPr>
              <a:t>Drawing</a:t>
            </a:r>
          </a:p>
          <a:p>
            <a:r>
              <a:rPr lang="en-GB" sz="2400" b="1" dirty="0">
                <a:solidFill>
                  <a:schemeClr val="accent4">
                    <a:lumMod val="75000"/>
                  </a:schemeClr>
                </a:solidFill>
                <a:latin typeface="Comic Sans MS" panose="030F0702030302020204" pitchFamily="66" charset="0"/>
              </a:rPr>
              <a:t>Painting</a:t>
            </a:r>
            <a:r>
              <a:rPr lang="en-GB" sz="2400" b="1" dirty="0">
                <a:solidFill>
                  <a:schemeClr val="tx1"/>
                </a:solidFill>
                <a:latin typeface="Comic Sans MS" panose="030F0702030302020204" pitchFamily="66" charset="0"/>
              </a:rPr>
              <a:t> </a:t>
            </a:r>
          </a:p>
          <a:p>
            <a:r>
              <a:rPr lang="en-GB" sz="2400" b="1" dirty="0">
                <a:solidFill>
                  <a:schemeClr val="accent6">
                    <a:lumMod val="50000"/>
                  </a:schemeClr>
                </a:solidFill>
                <a:latin typeface="Comic Sans MS" panose="030F0702030302020204" pitchFamily="66" charset="0"/>
              </a:rPr>
              <a:t>Sculpture</a:t>
            </a:r>
            <a:r>
              <a:rPr lang="en-GB" sz="2400" b="1" dirty="0">
                <a:solidFill>
                  <a:schemeClr val="tx1"/>
                </a:solidFill>
                <a:latin typeface="Comic Sans MS" panose="030F0702030302020204" pitchFamily="66" charset="0"/>
              </a:rPr>
              <a:t> </a:t>
            </a:r>
          </a:p>
          <a:p>
            <a:r>
              <a:rPr lang="en-GB" sz="2400" b="1" dirty="0">
                <a:solidFill>
                  <a:srgbClr val="00B050"/>
                </a:solidFill>
                <a:latin typeface="Comic Sans MS" panose="030F0702030302020204" pitchFamily="66" charset="0"/>
              </a:rPr>
              <a:t>Printing</a:t>
            </a:r>
            <a:r>
              <a:rPr lang="en-GB" sz="2400" b="1" dirty="0">
                <a:solidFill>
                  <a:schemeClr val="tx1"/>
                </a:solidFill>
                <a:latin typeface="Comic Sans MS" panose="030F0702030302020204" pitchFamily="66" charset="0"/>
              </a:rPr>
              <a:t> </a:t>
            </a:r>
          </a:p>
          <a:p>
            <a:r>
              <a:rPr lang="en-GB" sz="2400" b="1" dirty="0">
                <a:solidFill>
                  <a:srgbClr val="0070C0"/>
                </a:solidFill>
                <a:latin typeface="Comic Sans MS" panose="030F0702030302020204" pitchFamily="66" charset="0"/>
              </a:rPr>
              <a:t>Textile/Collage</a:t>
            </a:r>
            <a:r>
              <a:rPr lang="en-GB" sz="2400" b="1" dirty="0">
                <a:solidFill>
                  <a:schemeClr val="tx1"/>
                </a:solidFill>
                <a:latin typeface="Comic Sans MS" panose="030F0702030302020204" pitchFamily="66" charset="0"/>
              </a:rPr>
              <a:t> </a:t>
            </a:r>
          </a:p>
          <a:p>
            <a:pPr marL="151337" indent="0">
              <a:buNone/>
            </a:pPr>
            <a:r>
              <a:rPr lang="en-GB" sz="2400" dirty="0">
                <a:solidFill>
                  <a:schemeClr val="tx1"/>
                </a:solidFill>
                <a:latin typeface="Comic Sans MS" panose="030F0702030302020204" pitchFamily="66" charset="0"/>
              </a:rPr>
              <a:t>Plus:</a:t>
            </a:r>
          </a:p>
          <a:p>
            <a:r>
              <a:rPr lang="en-GB" sz="2400" b="1" dirty="0">
                <a:solidFill>
                  <a:srgbClr val="CD03CD"/>
                </a:solidFill>
                <a:latin typeface="Comic Sans MS" panose="030F0702030302020204" pitchFamily="66" charset="0"/>
              </a:rPr>
              <a:t>Famous Artists</a:t>
            </a:r>
          </a:p>
          <a:p>
            <a:r>
              <a:rPr lang="en-GB" sz="2400" b="1" dirty="0">
                <a:solidFill>
                  <a:schemeClr val="tx1"/>
                </a:solidFill>
                <a:latin typeface="Comic Sans MS" panose="030F0702030302020204" pitchFamily="66" charset="0"/>
              </a:rPr>
              <a:t>Developing Ideas </a:t>
            </a:r>
          </a:p>
          <a:p>
            <a:endParaRPr lang="en-GB" dirty="0"/>
          </a:p>
        </p:txBody>
      </p:sp>
      <p:pic>
        <p:nvPicPr>
          <p:cNvPr id="10" name="Picture 9">
            <a:extLst>
              <a:ext uri="{FF2B5EF4-FFF2-40B4-BE49-F238E27FC236}">
                <a16:creationId xmlns:a16="http://schemas.microsoft.com/office/drawing/2014/main" id="{0F166E2E-548C-47CA-A223-E2F07CBAB7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9202" y="575109"/>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E9CCA44D-E016-42DB-8D12-317CC8785C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60966" y="1472828"/>
            <a:ext cx="1897862" cy="1680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747FF635-4664-431E-8131-1F5B4CA634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40756" y="3119958"/>
            <a:ext cx="1609201" cy="1407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F256412F-BD43-4C8C-A487-1A096B17108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34318" y="4472839"/>
            <a:ext cx="2446931" cy="1924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3AF69292-B804-7C41-FADD-9C4B5A49263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85969" y="394447"/>
            <a:ext cx="1341801" cy="847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Straight Connector 11">
            <a:extLst>
              <a:ext uri="{FF2B5EF4-FFF2-40B4-BE49-F238E27FC236}">
                <a16:creationId xmlns:a16="http://schemas.microsoft.com/office/drawing/2014/main" id="{88D50864-774D-84E8-3048-2EFC8419CDBD}"/>
              </a:ext>
            </a:extLst>
          </p:cNvPr>
          <p:cNvCxnSpPr>
            <a:cxnSpLocks/>
          </p:cNvCxnSpPr>
          <p:nvPr/>
        </p:nvCxnSpPr>
        <p:spPr>
          <a:xfrm flipV="1">
            <a:off x="2788024" y="1849994"/>
            <a:ext cx="2449117" cy="376581"/>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0BA20BD-47F9-7CC9-7451-6EEC663107C5}"/>
              </a:ext>
            </a:extLst>
          </p:cNvPr>
          <p:cNvCxnSpPr>
            <a:cxnSpLocks/>
          </p:cNvCxnSpPr>
          <p:nvPr/>
        </p:nvCxnSpPr>
        <p:spPr>
          <a:xfrm flipV="1">
            <a:off x="2823085" y="2429435"/>
            <a:ext cx="3108155" cy="193635"/>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8F7827-AA9D-BF6A-9676-BC981318E975}"/>
              </a:ext>
            </a:extLst>
          </p:cNvPr>
          <p:cNvCxnSpPr>
            <a:cxnSpLocks/>
          </p:cNvCxnSpPr>
          <p:nvPr/>
        </p:nvCxnSpPr>
        <p:spPr>
          <a:xfrm>
            <a:off x="3038108" y="3020652"/>
            <a:ext cx="2038922" cy="0"/>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14477A-A409-74F7-FA10-C520EA90B94A}"/>
              </a:ext>
            </a:extLst>
          </p:cNvPr>
          <p:cNvCxnSpPr>
            <a:cxnSpLocks/>
          </p:cNvCxnSpPr>
          <p:nvPr/>
        </p:nvCxnSpPr>
        <p:spPr>
          <a:xfrm>
            <a:off x="2788024" y="3459334"/>
            <a:ext cx="1340875" cy="0"/>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1248B87-F883-2E1C-6B4B-3735E1ACFB25}"/>
              </a:ext>
            </a:extLst>
          </p:cNvPr>
          <p:cNvCxnSpPr>
            <a:cxnSpLocks/>
            <a:endCxn id="16" idx="1"/>
          </p:cNvCxnSpPr>
          <p:nvPr/>
        </p:nvCxnSpPr>
        <p:spPr>
          <a:xfrm>
            <a:off x="3948905" y="3920462"/>
            <a:ext cx="1128125" cy="230678"/>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0169547-2F6B-6CDB-08F3-D7D9DD74B619}"/>
              </a:ext>
            </a:extLst>
          </p:cNvPr>
          <p:cNvCxnSpPr>
            <a:cxnSpLocks/>
          </p:cNvCxnSpPr>
          <p:nvPr/>
        </p:nvCxnSpPr>
        <p:spPr>
          <a:xfrm>
            <a:off x="3935042" y="4715775"/>
            <a:ext cx="1741379" cy="365113"/>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2DAEB1B-2006-D693-BDBB-C3B1AC5F8BD4}"/>
              </a:ext>
            </a:extLst>
          </p:cNvPr>
          <p:cNvCxnSpPr>
            <a:cxnSpLocks/>
          </p:cNvCxnSpPr>
          <p:nvPr/>
        </p:nvCxnSpPr>
        <p:spPr>
          <a:xfrm>
            <a:off x="4128899" y="5122321"/>
            <a:ext cx="631360" cy="203012"/>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7" name="Picture 6" descr="Drawing Icons - Free SVG &amp; PNG Drawing Images - Noun Project">
            <a:extLst>
              <a:ext uri="{FF2B5EF4-FFF2-40B4-BE49-F238E27FC236}">
                <a16:creationId xmlns:a16="http://schemas.microsoft.com/office/drawing/2014/main" id="{97810B6B-233F-A0C4-99D1-B028A219FDF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016205" y="1123580"/>
            <a:ext cx="1102995" cy="1102995"/>
          </a:xfrm>
          <a:prstGeom prst="rect">
            <a:avLst/>
          </a:prstGeom>
          <a:noFill/>
          <a:ln>
            <a:noFill/>
          </a:ln>
        </p:spPr>
      </p:pic>
      <p:pic>
        <p:nvPicPr>
          <p:cNvPr id="9" name="Picture 8" descr="Paint - Free art and design icons">
            <a:extLst>
              <a:ext uri="{FF2B5EF4-FFF2-40B4-BE49-F238E27FC236}">
                <a16:creationId xmlns:a16="http://schemas.microsoft.com/office/drawing/2014/main" id="{720892DC-668D-F520-74B7-CF319A4475E6}"/>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119200" y="2015755"/>
            <a:ext cx="866775" cy="866775"/>
          </a:xfrm>
          <a:prstGeom prst="rect">
            <a:avLst/>
          </a:prstGeom>
          <a:noFill/>
          <a:ln>
            <a:noFill/>
          </a:ln>
        </p:spPr>
      </p:pic>
      <p:pic>
        <p:nvPicPr>
          <p:cNvPr id="13" name="Picture 12" descr="Sculpture - Free art and design icons">
            <a:extLst>
              <a:ext uri="{FF2B5EF4-FFF2-40B4-BE49-F238E27FC236}">
                <a16:creationId xmlns:a16="http://schemas.microsoft.com/office/drawing/2014/main" id="{10207E0B-84D9-A2D2-A1D7-176E0BF1C2E4}"/>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016840" y="2630435"/>
            <a:ext cx="914400" cy="914400"/>
          </a:xfrm>
          <a:prstGeom prst="rect">
            <a:avLst/>
          </a:prstGeom>
          <a:noFill/>
          <a:ln>
            <a:noFill/>
          </a:ln>
        </p:spPr>
      </p:pic>
      <p:pic>
        <p:nvPicPr>
          <p:cNvPr id="15" name="Picture 14" descr="958 Printmaking Icon Images, Stock Photos &amp; Vectors | Shutterstock">
            <a:extLst>
              <a:ext uri="{FF2B5EF4-FFF2-40B4-BE49-F238E27FC236}">
                <a16:creationId xmlns:a16="http://schemas.microsoft.com/office/drawing/2014/main" id="{DF1DCECE-6BCD-EB19-21BA-2D217647AA9E}"/>
              </a:ext>
            </a:extLst>
          </p:cNvPr>
          <p:cNvPicPr>
            <a:picLocks noChangeAspect="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935042" y="2750373"/>
            <a:ext cx="1302099" cy="1283123"/>
          </a:xfrm>
          <a:prstGeom prst="rect">
            <a:avLst/>
          </a:prstGeom>
          <a:noFill/>
          <a:ln>
            <a:noFill/>
          </a:ln>
          <a:extLst>
            <a:ext uri="{53640926-AAD7-44D8-BBD7-CCE9431645EC}">
              <a14:shadowObscured xmlns:a14="http://schemas.microsoft.com/office/drawing/2010/main"/>
            </a:ext>
          </a:extLst>
        </p:spPr>
      </p:pic>
      <p:pic>
        <p:nvPicPr>
          <p:cNvPr id="16" name="Picture 15" descr="Glue And Scissors Vector Line Icon Craft Handmade Art Stock Illustration -  Download Image Now - iStock">
            <a:extLst>
              <a:ext uri="{FF2B5EF4-FFF2-40B4-BE49-F238E27FC236}">
                <a16:creationId xmlns:a16="http://schemas.microsoft.com/office/drawing/2014/main" id="{49524797-B77C-336B-CEF0-80CFE51AC879}"/>
              </a:ext>
            </a:extLst>
          </p:cNvPr>
          <p:cNvPicPr>
            <a:picLocks noChangeAspect="1"/>
          </p:cNvPicPr>
          <p:nvPr/>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077030" y="3552335"/>
            <a:ext cx="1259205" cy="1197610"/>
          </a:xfrm>
          <a:prstGeom prst="rect">
            <a:avLst/>
          </a:prstGeom>
          <a:noFill/>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6C81D3E8-5F18-DD3B-56FA-53DEB0FC57CA}"/>
              </a:ext>
            </a:extLst>
          </p:cNvPr>
          <p:cNvPicPr>
            <a:picLocks noChangeAspect="1"/>
          </p:cNvPicPr>
          <p:nvPr/>
        </p:nvPicPr>
        <p:blipFill rotWithShape="1">
          <a:blip r:embed="rId13" cstate="screen">
            <a:clrChange>
              <a:clrFrom>
                <a:srgbClr val="F1F1F1"/>
              </a:clrFrom>
              <a:clrTo>
                <a:srgbClr val="F1F1F1">
                  <a:alpha val="0"/>
                </a:srgbClr>
              </a:clrTo>
            </a:clrChange>
            <a:extLst>
              <a:ext uri="{28A0092B-C50C-407E-A947-70E740481C1C}">
                <a14:useLocalDpi xmlns:a14="http://schemas.microsoft.com/office/drawing/2010/main"/>
              </a:ext>
            </a:extLst>
          </a:blip>
          <a:srcRect/>
          <a:stretch/>
        </p:blipFill>
        <p:spPr bwMode="auto">
          <a:xfrm>
            <a:off x="5771015" y="4635817"/>
            <a:ext cx="918210" cy="1176020"/>
          </a:xfrm>
          <a:prstGeom prst="rect">
            <a:avLst/>
          </a:prstGeom>
          <a:noFill/>
          <a:ln>
            <a:noFill/>
          </a:ln>
          <a:extLst>
            <a:ext uri="{53640926-AAD7-44D8-BBD7-CCE9431645EC}">
              <a14:shadowObscured xmlns:a14="http://schemas.microsoft.com/office/drawing/2010/main"/>
            </a:ext>
          </a:extLst>
        </p:spPr>
      </p:pic>
      <p:pic>
        <p:nvPicPr>
          <p:cNvPr id="20" name="Picture 19" descr="Idea Development Icons - Free SVG &amp; PNG Idea Development Images - Noun  Project">
            <a:extLst>
              <a:ext uri="{FF2B5EF4-FFF2-40B4-BE49-F238E27FC236}">
                <a16:creationId xmlns:a16="http://schemas.microsoft.com/office/drawing/2014/main" id="{044B2758-4578-FE34-2A1A-18C033400194}"/>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4883565" y="5321970"/>
            <a:ext cx="727075" cy="727075"/>
          </a:xfrm>
          <a:prstGeom prst="rect">
            <a:avLst/>
          </a:prstGeom>
          <a:noFill/>
          <a:ln>
            <a:noFill/>
          </a:ln>
        </p:spPr>
      </p:pic>
    </p:spTree>
    <p:extLst>
      <p:ext uri="{BB962C8B-B14F-4D97-AF65-F5344CB8AC3E}">
        <p14:creationId xmlns:p14="http://schemas.microsoft.com/office/powerpoint/2010/main" val="316740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E147F-CA10-49D5-8ED2-D6A54253B0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graphicFrame>
        <p:nvGraphicFramePr>
          <p:cNvPr id="5" name="Table 4">
            <a:extLst>
              <a:ext uri="{FF2B5EF4-FFF2-40B4-BE49-F238E27FC236}">
                <a16:creationId xmlns:a16="http://schemas.microsoft.com/office/drawing/2014/main" id="{A5B10456-9AE5-4DD6-84FC-D1AD40FC6F07}"/>
              </a:ext>
            </a:extLst>
          </p:cNvPr>
          <p:cNvGraphicFramePr>
            <a:graphicFrameLocks noGrp="1"/>
          </p:cNvGraphicFramePr>
          <p:nvPr/>
        </p:nvGraphicFramePr>
        <p:xfrm>
          <a:off x="388373" y="820542"/>
          <a:ext cx="9129253" cy="2937637"/>
        </p:xfrm>
        <a:graphic>
          <a:graphicData uri="http://schemas.openxmlformats.org/drawingml/2006/table">
            <a:tbl>
              <a:tblPr firstRow="1" bandRow="1">
                <a:tableStyleId>{63BB294A-6E4D-42C9-BCC7-5341FDD08B4A}</a:tableStyleId>
              </a:tblPr>
              <a:tblGrid>
                <a:gridCol w="1304179">
                  <a:extLst>
                    <a:ext uri="{9D8B030D-6E8A-4147-A177-3AD203B41FA5}">
                      <a16:colId xmlns:a16="http://schemas.microsoft.com/office/drawing/2014/main" val="3524831290"/>
                    </a:ext>
                  </a:extLst>
                </a:gridCol>
                <a:gridCol w="1304179">
                  <a:extLst>
                    <a:ext uri="{9D8B030D-6E8A-4147-A177-3AD203B41FA5}">
                      <a16:colId xmlns:a16="http://schemas.microsoft.com/office/drawing/2014/main" val="2463842492"/>
                    </a:ext>
                  </a:extLst>
                </a:gridCol>
                <a:gridCol w="1304179">
                  <a:extLst>
                    <a:ext uri="{9D8B030D-6E8A-4147-A177-3AD203B41FA5}">
                      <a16:colId xmlns:a16="http://schemas.microsoft.com/office/drawing/2014/main" val="2248256728"/>
                    </a:ext>
                  </a:extLst>
                </a:gridCol>
                <a:gridCol w="1304179">
                  <a:extLst>
                    <a:ext uri="{9D8B030D-6E8A-4147-A177-3AD203B41FA5}">
                      <a16:colId xmlns:a16="http://schemas.microsoft.com/office/drawing/2014/main" val="1562707922"/>
                    </a:ext>
                  </a:extLst>
                </a:gridCol>
                <a:gridCol w="1304179">
                  <a:extLst>
                    <a:ext uri="{9D8B030D-6E8A-4147-A177-3AD203B41FA5}">
                      <a16:colId xmlns:a16="http://schemas.microsoft.com/office/drawing/2014/main" val="33000666"/>
                    </a:ext>
                  </a:extLst>
                </a:gridCol>
                <a:gridCol w="1304179">
                  <a:extLst>
                    <a:ext uri="{9D8B030D-6E8A-4147-A177-3AD203B41FA5}">
                      <a16:colId xmlns:a16="http://schemas.microsoft.com/office/drawing/2014/main" val="2074944917"/>
                    </a:ext>
                  </a:extLst>
                </a:gridCol>
                <a:gridCol w="1304179">
                  <a:extLst>
                    <a:ext uri="{9D8B030D-6E8A-4147-A177-3AD203B41FA5}">
                      <a16:colId xmlns:a16="http://schemas.microsoft.com/office/drawing/2014/main" val="728939249"/>
                    </a:ext>
                  </a:extLst>
                </a:gridCol>
              </a:tblGrid>
              <a:tr h="370840">
                <a:tc>
                  <a:txBody>
                    <a:bodyPr/>
                    <a:lstStyle/>
                    <a:p>
                      <a:endParaRPr lang="en-GB"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327801835"/>
                  </a:ext>
                </a:extLst>
              </a:tr>
              <a:tr h="370840">
                <a:tc>
                  <a:txBody>
                    <a:bodyPr/>
                    <a:lstStyle/>
                    <a:p>
                      <a:pPr algn="ctr"/>
                      <a:r>
                        <a:rPr lang="en-GB" dirty="0">
                          <a:latin typeface="Comic Sans MS" panose="030F0702030302020204" pitchFamily="66" charset="0"/>
                        </a:rPr>
                        <a:t>Year N &amp;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People who help us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Drawing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The World</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Dinosaurs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Collage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Traditional Tales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Sculpture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Growing &amp; Lifecycles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Printmaking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Houses &amp; Homes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809626930"/>
                  </a:ext>
                </a:extLst>
              </a:tr>
              <a:tr h="370840">
                <a:tc>
                  <a:txBody>
                    <a:bodyPr/>
                    <a:lstStyle/>
                    <a:p>
                      <a:pPr algn="ctr"/>
                      <a:r>
                        <a:rPr lang="en-GB" dirty="0">
                          <a:latin typeface="Comic Sans MS" panose="030F0702030302020204" pitchFamily="66" charset="0"/>
                        </a:rPr>
                        <a:t>Year 1 &amp;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 </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Aboriginal Art</a:t>
                      </a:r>
                    </a:p>
                    <a:p>
                      <a:pPr algn="ctr">
                        <a:lnSpc>
                          <a:spcPct val="107000"/>
                        </a:lnSpc>
                        <a:spcAft>
                          <a:spcPts val="0"/>
                        </a:spcAft>
                      </a:pPr>
                      <a:r>
                        <a:rPr lang="en-GB" sz="800" dirty="0">
                          <a:solidFill>
                            <a:srgbClr val="FF00FF"/>
                          </a:solidFill>
                          <a:latin typeface="Comic Sans MS" panose="030F0702030302020204" pitchFamily="66" charset="0"/>
                        </a:rPr>
                        <a:t>Emily Kame Kngwarreye </a:t>
                      </a: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 </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Aboriginal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Weather and Climate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Explorers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 </a:t>
                      </a:r>
                      <a:endPar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Local Artist: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Yorkshire Sculpture Artists </a:t>
                      </a: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Henry Moore &amp; Barbra Hepworth </a:t>
                      </a: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etc</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Sketching Light &amp; Shade Real Life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Drawings</a:t>
                      </a:r>
                      <a:endParaRPr lang="en-GB"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Drawing: still life inventions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608935588"/>
                  </a:ext>
                </a:extLst>
              </a:tr>
              <a:tr h="376302">
                <a:tc>
                  <a:txBody>
                    <a:bodyPr/>
                    <a:lstStyle/>
                    <a:p>
                      <a:pPr algn="ctr"/>
                      <a:r>
                        <a:rPr lang="en-GB" dirty="0">
                          <a:latin typeface="Comic Sans MS" panose="030F0702030302020204" pitchFamily="66" charset="0"/>
                        </a:rPr>
                        <a:t>Year 3 &amp;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Victorian Britain: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Victorian Artist focus: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Beatrix Potter </a:t>
                      </a: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 &amp; painting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 </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Watercolour </a:t>
                      </a: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endParaRPr dirty="0"/>
                    </a:p>
                  </a:txBody>
                  <a:tcPr marL="68580" marR="68580" marT="0" marB="0">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India &amp; Asia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Carbon Paper Print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English Artist Greats: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Landscapes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L. S. Lowry, John Constable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Coasts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Light, shade &amp; sea birds </a:t>
                      </a: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Vikings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Viking Long-ship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059458551"/>
                  </a:ext>
                </a:extLst>
              </a:tr>
              <a:tr h="370840">
                <a:tc>
                  <a:txBody>
                    <a:bodyPr/>
                    <a:lstStyle/>
                    <a:p>
                      <a:pPr algn="ctr"/>
                      <a:r>
                        <a:rPr lang="en-GB" dirty="0">
                          <a:latin typeface="Comic Sans MS" panose="030F0702030302020204" pitchFamily="66" charset="0"/>
                        </a:rPr>
                        <a:t>Year 5 &amp;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Ancient Egyptian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Watercolour silhouette landscapes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Canopic Jars (</a:t>
                      </a:r>
                      <a:r>
                        <a:rPr lang="en-GB"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&amp; clay work)</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European Artists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Monet</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Vincent Van Gogh</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Seurat</a:t>
                      </a:r>
                    </a:p>
                    <a:p>
                      <a:pPr algn="ctr">
                        <a:lnSpc>
                          <a:spcPct val="107000"/>
                        </a:lnSpc>
                        <a:spcAft>
                          <a:spcPts val="0"/>
                        </a:spcAft>
                      </a:pP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Hans Holbein</a:t>
                      </a:r>
                    </a:p>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Tudor Portraits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&amp;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Tudor Roses </a:t>
                      </a:r>
                      <a:r>
                        <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Mountain Landscapes</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Albert Bierstadt (artist)</a:t>
                      </a: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Use of depth / perspective</a:t>
                      </a: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&amp;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Pop Art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Andy Warhol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Roy Lichtenstein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Ben Day Dots)</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Richard Hamilton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endPar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extLst>
                  <a:ext uri="{0D108BD9-81ED-4DB2-BD59-A6C34878D82A}">
                    <a16:rowId xmlns:a16="http://schemas.microsoft.com/office/drawing/2014/main" val="2718627563"/>
                  </a:ext>
                </a:extLst>
              </a:tr>
            </a:tbl>
          </a:graphicData>
        </a:graphic>
      </p:graphicFrame>
      <p:sp>
        <p:nvSpPr>
          <p:cNvPr id="6" name="Text Placeholder 3">
            <a:extLst>
              <a:ext uri="{FF2B5EF4-FFF2-40B4-BE49-F238E27FC236}">
                <a16:creationId xmlns:a16="http://schemas.microsoft.com/office/drawing/2014/main" id="{57C1584E-3CD8-4DBF-B9B6-E3216A3D30F1}"/>
              </a:ext>
            </a:extLst>
          </p:cNvPr>
          <p:cNvSpPr txBox="1">
            <a:spLocks/>
          </p:cNvSpPr>
          <p:nvPr/>
        </p:nvSpPr>
        <p:spPr>
          <a:xfrm>
            <a:off x="883708" y="3890819"/>
            <a:ext cx="4333225" cy="266283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r>
              <a:rPr lang="en-GB" b="1" u="sng" dirty="0">
                <a:latin typeface="Comic Sans MS" panose="030F0702030302020204" pitchFamily="66" charset="0"/>
              </a:rPr>
              <a:t>Key Core Concept Areas &amp; Coverage</a:t>
            </a:r>
          </a:p>
          <a:p>
            <a:pPr marL="285750" indent="-285750">
              <a:buFont typeface="Arial" panose="020B0604020202020204" pitchFamily="34" charset="0"/>
              <a:buChar char="•"/>
            </a:pPr>
            <a:r>
              <a:rPr lang="en-GB" b="1" dirty="0">
                <a:solidFill>
                  <a:srgbClr val="FF0000"/>
                </a:solidFill>
                <a:latin typeface="Comic Sans MS" panose="030F0702030302020204" pitchFamily="66" charset="0"/>
              </a:rPr>
              <a:t>Drawing</a:t>
            </a:r>
          </a:p>
          <a:p>
            <a:pPr marL="285750" indent="-285750">
              <a:buFont typeface="Arial" panose="020B0604020202020204" pitchFamily="34" charset="0"/>
              <a:buChar char="•"/>
            </a:pPr>
            <a:r>
              <a:rPr lang="en-GB" b="1" dirty="0">
                <a:solidFill>
                  <a:srgbClr val="FFC000"/>
                </a:solidFill>
                <a:latin typeface="Comic Sans MS" panose="030F0702030302020204" pitchFamily="66" charset="0"/>
              </a:rPr>
              <a:t>Painting </a:t>
            </a:r>
          </a:p>
          <a:p>
            <a:pPr marL="285750" indent="-285750">
              <a:buFont typeface="Arial" panose="020B0604020202020204" pitchFamily="34" charset="0"/>
              <a:buChar char="•"/>
            </a:pPr>
            <a:r>
              <a:rPr lang="en-GB" b="1" dirty="0">
                <a:solidFill>
                  <a:schemeClr val="accent6">
                    <a:lumMod val="50000"/>
                  </a:schemeClr>
                </a:solidFill>
                <a:latin typeface="Comic Sans MS" panose="030F0702030302020204" pitchFamily="66" charset="0"/>
              </a:rPr>
              <a:t>Sculpture </a:t>
            </a:r>
          </a:p>
          <a:p>
            <a:pPr marL="285750" indent="-285750">
              <a:buFont typeface="Arial" panose="020B0604020202020204" pitchFamily="34" charset="0"/>
              <a:buChar char="•"/>
            </a:pPr>
            <a:r>
              <a:rPr lang="en-GB" b="1" dirty="0">
                <a:solidFill>
                  <a:srgbClr val="00B050"/>
                </a:solidFill>
                <a:latin typeface="Comic Sans MS" panose="030F0702030302020204" pitchFamily="66" charset="0"/>
              </a:rPr>
              <a:t>Printing </a:t>
            </a:r>
          </a:p>
          <a:p>
            <a:pPr marL="285750" indent="-285750">
              <a:buFont typeface="Arial" panose="020B0604020202020204" pitchFamily="34" charset="0"/>
              <a:buChar char="•"/>
            </a:pPr>
            <a:r>
              <a:rPr lang="en-GB" b="1" dirty="0">
                <a:solidFill>
                  <a:srgbClr val="0070C0"/>
                </a:solidFill>
                <a:latin typeface="Comic Sans MS" panose="030F0702030302020204" pitchFamily="66" charset="0"/>
              </a:rPr>
              <a:t>Textile/Collage </a:t>
            </a:r>
          </a:p>
          <a:p>
            <a:pPr marL="151337"/>
            <a:r>
              <a:rPr lang="en-GB" dirty="0">
                <a:latin typeface="Comic Sans MS" panose="030F0702030302020204" pitchFamily="66" charset="0"/>
              </a:rPr>
              <a:t>Within the above Concept Areas </a:t>
            </a:r>
          </a:p>
          <a:p>
            <a:pPr marL="285750" indent="-285750">
              <a:buFont typeface="Arial" panose="020B0604020202020204" pitchFamily="34" charset="0"/>
              <a:buChar char="•"/>
            </a:pPr>
            <a:r>
              <a:rPr lang="en-GB" b="1" dirty="0">
                <a:solidFill>
                  <a:srgbClr val="FF00FF"/>
                </a:solidFill>
                <a:latin typeface="Comic Sans MS" panose="030F0702030302020204" pitchFamily="66" charset="0"/>
              </a:rPr>
              <a:t>Famous Artists</a:t>
            </a:r>
          </a:p>
          <a:p>
            <a:pPr marL="285750" indent="-285750">
              <a:buFont typeface="Arial" panose="020B0604020202020204" pitchFamily="34" charset="0"/>
              <a:buChar char="•"/>
            </a:pPr>
            <a:r>
              <a:rPr lang="en-GB" b="1" dirty="0">
                <a:latin typeface="Comic Sans MS" panose="030F0702030302020204" pitchFamily="66" charset="0"/>
              </a:rPr>
              <a:t>Developing Ideas </a:t>
            </a:r>
          </a:p>
          <a:p>
            <a:endParaRPr lang="en-GB" dirty="0"/>
          </a:p>
        </p:txBody>
      </p:sp>
      <p:sp>
        <p:nvSpPr>
          <p:cNvPr id="4" name="Text Placeholder 3">
            <a:extLst>
              <a:ext uri="{FF2B5EF4-FFF2-40B4-BE49-F238E27FC236}">
                <a16:creationId xmlns:a16="http://schemas.microsoft.com/office/drawing/2014/main" id="{520F0C9C-A9E0-4235-A8E2-6479FD1F3652}"/>
              </a:ext>
            </a:extLst>
          </p:cNvPr>
          <p:cNvSpPr txBox="1">
            <a:spLocks/>
          </p:cNvSpPr>
          <p:nvPr/>
        </p:nvSpPr>
        <p:spPr>
          <a:xfrm>
            <a:off x="883708" y="260104"/>
            <a:ext cx="8230795" cy="2773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lgn="ctr"/>
            <a:r>
              <a:rPr lang="en-GB" sz="2000" u="sng" dirty="0">
                <a:latin typeface="Coffee Extra" pitchFamily="50" charset="0"/>
              </a:rPr>
              <a:t>Long Term Plan Coverage – Cycle A</a:t>
            </a:r>
          </a:p>
          <a:p>
            <a:endParaRPr lang="en-GB" dirty="0"/>
          </a:p>
        </p:txBody>
      </p:sp>
      <p:pic>
        <p:nvPicPr>
          <p:cNvPr id="2" name="Picture 1">
            <a:extLst>
              <a:ext uri="{FF2B5EF4-FFF2-40B4-BE49-F238E27FC236}">
                <a16:creationId xmlns:a16="http://schemas.microsoft.com/office/drawing/2014/main" id="{D2616395-76DE-42D3-97BD-B3416E3677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41788" y="4900809"/>
            <a:ext cx="1308369" cy="16970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61DFFE68-9DAF-4D5C-B968-16975B8BE9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29802" y="219581"/>
            <a:ext cx="600961" cy="600961"/>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577AB1AC-B4B8-41E5-8B12-E6B415DE4B1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23370" y="3992131"/>
            <a:ext cx="1589119" cy="14213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596CA9B4-CBA0-FFEC-0EE5-D44AE039A4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85650" y="4376016"/>
            <a:ext cx="2062565" cy="21909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06471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E147F-CA10-49D5-8ED2-D6A54253B0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graphicFrame>
        <p:nvGraphicFramePr>
          <p:cNvPr id="5" name="Table 4">
            <a:extLst>
              <a:ext uri="{FF2B5EF4-FFF2-40B4-BE49-F238E27FC236}">
                <a16:creationId xmlns:a16="http://schemas.microsoft.com/office/drawing/2014/main" id="{A5B10456-9AE5-4DD6-84FC-D1AD40FC6F07}"/>
              </a:ext>
            </a:extLst>
          </p:cNvPr>
          <p:cNvGraphicFramePr>
            <a:graphicFrameLocks noGrp="1"/>
          </p:cNvGraphicFramePr>
          <p:nvPr/>
        </p:nvGraphicFramePr>
        <p:xfrm>
          <a:off x="388373" y="820542"/>
          <a:ext cx="9129253" cy="3024124"/>
        </p:xfrm>
        <a:graphic>
          <a:graphicData uri="http://schemas.openxmlformats.org/drawingml/2006/table">
            <a:tbl>
              <a:tblPr firstRow="1" bandRow="1">
                <a:tableStyleId>{63BB294A-6E4D-42C9-BCC7-5341FDD08B4A}</a:tableStyleId>
              </a:tblPr>
              <a:tblGrid>
                <a:gridCol w="1304179">
                  <a:extLst>
                    <a:ext uri="{9D8B030D-6E8A-4147-A177-3AD203B41FA5}">
                      <a16:colId xmlns:a16="http://schemas.microsoft.com/office/drawing/2014/main" val="3524831290"/>
                    </a:ext>
                  </a:extLst>
                </a:gridCol>
                <a:gridCol w="1304179">
                  <a:extLst>
                    <a:ext uri="{9D8B030D-6E8A-4147-A177-3AD203B41FA5}">
                      <a16:colId xmlns:a16="http://schemas.microsoft.com/office/drawing/2014/main" val="2463842492"/>
                    </a:ext>
                  </a:extLst>
                </a:gridCol>
                <a:gridCol w="1304179">
                  <a:extLst>
                    <a:ext uri="{9D8B030D-6E8A-4147-A177-3AD203B41FA5}">
                      <a16:colId xmlns:a16="http://schemas.microsoft.com/office/drawing/2014/main" val="2248256728"/>
                    </a:ext>
                  </a:extLst>
                </a:gridCol>
                <a:gridCol w="1304179">
                  <a:extLst>
                    <a:ext uri="{9D8B030D-6E8A-4147-A177-3AD203B41FA5}">
                      <a16:colId xmlns:a16="http://schemas.microsoft.com/office/drawing/2014/main" val="1562707922"/>
                    </a:ext>
                  </a:extLst>
                </a:gridCol>
                <a:gridCol w="1304179">
                  <a:extLst>
                    <a:ext uri="{9D8B030D-6E8A-4147-A177-3AD203B41FA5}">
                      <a16:colId xmlns:a16="http://schemas.microsoft.com/office/drawing/2014/main" val="33000666"/>
                    </a:ext>
                  </a:extLst>
                </a:gridCol>
                <a:gridCol w="1304179">
                  <a:extLst>
                    <a:ext uri="{9D8B030D-6E8A-4147-A177-3AD203B41FA5}">
                      <a16:colId xmlns:a16="http://schemas.microsoft.com/office/drawing/2014/main" val="2074944917"/>
                    </a:ext>
                  </a:extLst>
                </a:gridCol>
                <a:gridCol w="1304179">
                  <a:extLst>
                    <a:ext uri="{9D8B030D-6E8A-4147-A177-3AD203B41FA5}">
                      <a16:colId xmlns:a16="http://schemas.microsoft.com/office/drawing/2014/main" val="728939249"/>
                    </a:ext>
                  </a:extLst>
                </a:gridCol>
              </a:tblGrid>
              <a:tr h="370840">
                <a:tc>
                  <a:txBody>
                    <a:bodyPr/>
                    <a:lstStyle/>
                    <a:p>
                      <a:endParaRPr lang="en-GB"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327801835"/>
                  </a:ext>
                </a:extLst>
              </a:tr>
              <a:tr h="370840">
                <a:tc>
                  <a:txBody>
                    <a:bodyPr/>
                    <a:lstStyle/>
                    <a:p>
                      <a:pPr algn="ctr"/>
                      <a:r>
                        <a:rPr lang="en-GB" dirty="0">
                          <a:latin typeface="Comic Sans MS" panose="030F0702030302020204" pitchFamily="66" charset="0"/>
                        </a:rPr>
                        <a:t>Year N &amp;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All About Me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Drawing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Space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Julia Donaldson</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Collage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Newbald</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Sculpture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Minibeasts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Printmaking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Beside the Seaside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809626930"/>
                  </a:ext>
                </a:extLst>
              </a:tr>
              <a:tr h="501260">
                <a:tc>
                  <a:txBody>
                    <a:bodyPr/>
                    <a:lstStyle/>
                    <a:p>
                      <a:pPr algn="ctr"/>
                      <a:r>
                        <a:rPr lang="en-GB" dirty="0">
                          <a:latin typeface="Comic Sans MS" panose="030F0702030302020204" pitchFamily="66" charset="0"/>
                        </a:rPr>
                        <a:t>Year 1 &amp;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Transport Drawings</a:t>
                      </a: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Hot air Balloon Art</a:t>
                      </a: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&amp; Collage</a:t>
                      </a:r>
                    </a:p>
                    <a:p>
                      <a:pPr algn="ctr">
                        <a:lnSpc>
                          <a:spcPct val="107000"/>
                        </a:lnSpc>
                        <a:spcAft>
                          <a:spcPts val="0"/>
                        </a:spcAft>
                      </a:pPr>
                      <a:r>
                        <a:rPr lang="en-US"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Artist:</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Vincent</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Van Gogh</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Polar Regions Landscapes &amp; Animals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Great Fire of London(buildings) </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 &amp; </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Pirates and the oceans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Collage /</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Painting -sea scape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Artist: </a:t>
                      </a:r>
                      <a:r>
                        <a:rPr lang="en-GB" sz="800" b="0" i="0" u="none" strike="noStrike" cap="none" baseline="0" dirty="0">
                          <a:solidFill>
                            <a:srgbClr val="FF00FF"/>
                          </a:solidFill>
                          <a:latin typeface="Comic Sans MS" panose="030F0702030302020204" pitchFamily="66" charset="0"/>
                          <a:ea typeface="Arial"/>
                          <a:cs typeface="Arial"/>
                          <a:sym typeface="Arial"/>
                        </a:rPr>
                        <a:t>Turner /Terry</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Frost/Henri Matisse</a:t>
                      </a:r>
                      <a:r>
                        <a:rPr lang="en-GB" sz="800" b="0" i="0" u="none" strike="noStrike" cap="none" baseline="0" dirty="0">
                          <a:solidFill>
                            <a:srgbClr val="000000"/>
                          </a:solidFill>
                          <a:latin typeface="Comic Sans MS" panose="030F0702030302020204" pitchFamily="66" charset="0"/>
                          <a:ea typeface="Arial"/>
                          <a:cs typeface="Arial"/>
                          <a:sym typeface="Arial"/>
                        </a:rPr>
                        <a:t>.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US"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An Island Home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Textiles -weaving tartan </a:t>
                      </a:r>
                      <a:r>
                        <a:rPr lang="en-GB" sz="800" b="0" i="0" u="none" strike="noStrike" cap="none" baseline="0" dirty="0">
                          <a:solidFill>
                            <a:srgbClr val="0070C0"/>
                          </a:solidFill>
                          <a:latin typeface="Comic Sans MS" panose="030F0702030302020204" pitchFamily="66" charset="0"/>
                          <a:ea typeface="Arial"/>
                          <a:cs typeface="Arial"/>
                          <a:sym typeface="Arial"/>
                        </a:rPr>
                        <a:t>Textile /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Kings and Queens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 -Clay tiles palaces and</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Castles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608935588"/>
                  </a:ext>
                </a:extLst>
              </a:tr>
              <a:tr h="376302">
                <a:tc>
                  <a:txBody>
                    <a:bodyPr/>
                    <a:lstStyle/>
                    <a:p>
                      <a:pPr algn="ctr"/>
                      <a:r>
                        <a:rPr lang="en-GB" dirty="0">
                          <a:latin typeface="Comic Sans MS" panose="030F0702030302020204" pitchFamily="66" charset="0"/>
                        </a:rPr>
                        <a:t>Year 3 &amp;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Blitz Scenes &amp; </a:t>
                      </a:r>
                    </a:p>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World War 2 Art &amp; Propaganda</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Famous American Artists, </a:t>
                      </a:r>
                      <a:r>
                        <a:rPr lang="en-GB"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Jasper Johns, Jackson Pollock &amp; Edward Hopper</a:t>
                      </a:r>
                    </a:p>
                    <a:p>
                      <a:pPr algn="ctr">
                        <a:lnSpc>
                          <a:spcPct val="107000"/>
                        </a:lnSpc>
                        <a:spcAft>
                          <a:spcPts val="0"/>
                        </a:spcAft>
                      </a:pPr>
                      <a:r>
                        <a:rPr lang="en-US"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Famous Artists</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 Painting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&amp; Collage </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The Romans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Coil pots and mosaics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 &amp;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Forests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Drawing : pastels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800" b="0" i="0" u="none" strike="noStrike" cap="none" baseline="0" dirty="0">
                          <a:solidFill>
                            <a:srgbClr val="000000"/>
                          </a:solidFill>
                          <a:latin typeface="Comic Sans MS" panose="030F0702030302020204" pitchFamily="66" charset="0"/>
                          <a:ea typeface="Arial"/>
                          <a:cs typeface="Arial"/>
                          <a:sym typeface="Arial"/>
                        </a:rPr>
                        <a:t>Rainforest animals </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Middle Ages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Bayeux Tapestry Printing</a:t>
                      </a:r>
                    </a:p>
                    <a:p>
                      <a:pPr algn="ct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059458551"/>
                  </a:ext>
                </a:extLst>
              </a:tr>
              <a:tr h="370840">
                <a:tc>
                  <a:txBody>
                    <a:bodyPr/>
                    <a:lstStyle/>
                    <a:p>
                      <a:pPr algn="ctr"/>
                      <a:r>
                        <a:rPr lang="en-GB" dirty="0">
                          <a:latin typeface="Comic Sans MS" panose="030F0702030302020204" pitchFamily="66" charset="0"/>
                        </a:rPr>
                        <a:t>Year 5 &amp;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Propaganda Art &amp; </a:t>
                      </a: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Paul Nash </a:t>
                      </a: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focus</a:t>
                      </a: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Brazilian Artist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Romero Britto</a:t>
                      </a:r>
                    </a:p>
                    <a:p>
                      <a:pPr algn="ctr">
                        <a:lnSpc>
                          <a:spcPct val="107000"/>
                        </a:lnSpc>
                        <a:spcAft>
                          <a:spcPts val="0"/>
                        </a:spcAft>
                      </a:pPr>
                      <a:r>
                        <a:rPr lang="en-US"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Famous Artists</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Ancient Greece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Masks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Human Rights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Make my voice heard</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Guernica –Picasso</a:t>
                      </a:r>
                      <a:r>
                        <a:rPr lang="en-GB" sz="800" b="0" i="0" u="none" strike="noStrike" cap="none" baseline="0" dirty="0">
                          <a:solidFill>
                            <a:srgbClr val="000000"/>
                          </a:solidFill>
                          <a:latin typeface="Comic Sans MS" panose="030F0702030302020204" pitchFamily="66" charset="0"/>
                          <a:ea typeface="Arial"/>
                          <a:cs typeface="Arial"/>
                          <a:sym typeface="Arial"/>
                        </a:rPr>
                        <a:t>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&amp;</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The Mayan Civilisation Printmaking : block printing &amp; Digital Print design</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-string /lino printing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Maps and Rivers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Drawing/sketching</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Flora and Fauna</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Lilian Snelling </a:t>
                      </a:r>
                      <a:r>
                        <a:rPr lang="en-GB"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&amp;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t>
                      </a:r>
                    </a:p>
                  </a:txBody>
                  <a:tcPr marL="68580" marR="68580" marT="0" marB="0">
                    <a:solidFill>
                      <a:srgbClr val="FEFDE8"/>
                    </a:solidFill>
                  </a:tcPr>
                </a:tc>
                <a:extLst>
                  <a:ext uri="{0D108BD9-81ED-4DB2-BD59-A6C34878D82A}">
                    <a16:rowId xmlns:a16="http://schemas.microsoft.com/office/drawing/2014/main" val="2718627563"/>
                  </a:ext>
                </a:extLst>
              </a:tr>
            </a:tbl>
          </a:graphicData>
        </a:graphic>
      </p:graphicFrame>
      <p:sp>
        <p:nvSpPr>
          <p:cNvPr id="6" name="Text Placeholder 3">
            <a:extLst>
              <a:ext uri="{FF2B5EF4-FFF2-40B4-BE49-F238E27FC236}">
                <a16:creationId xmlns:a16="http://schemas.microsoft.com/office/drawing/2014/main" id="{57C1584E-3CD8-4DBF-B9B6-E3216A3D30F1}"/>
              </a:ext>
            </a:extLst>
          </p:cNvPr>
          <p:cNvSpPr txBox="1">
            <a:spLocks/>
          </p:cNvSpPr>
          <p:nvPr/>
        </p:nvSpPr>
        <p:spPr>
          <a:xfrm>
            <a:off x="883708" y="4044564"/>
            <a:ext cx="4333225" cy="230707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r>
              <a:rPr lang="en-GB" b="1" u="sng" dirty="0">
                <a:latin typeface="Comic Sans MS" panose="030F0702030302020204" pitchFamily="66" charset="0"/>
              </a:rPr>
              <a:t>Key Core Concept Areas &amp; Coverage</a:t>
            </a:r>
          </a:p>
          <a:p>
            <a:pPr marL="285750" indent="-285750">
              <a:buFont typeface="Arial" panose="020B0604020202020204" pitchFamily="34" charset="0"/>
              <a:buChar char="•"/>
            </a:pPr>
            <a:r>
              <a:rPr lang="en-GB" b="1" dirty="0">
                <a:solidFill>
                  <a:srgbClr val="FF0000"/>
                </a:solidFill>
                <a:latin typeface="Comic Sans MS" panose="030F0702030302020204" pitchFamily="66" charset="0"/>
              </a:rPr>
              <a:t>Drawing</a:t>
            </a:r>
          </a:p>
          <a:p>
            <a:pPr marL="285750" indent="-285750">
              <a:buFont typeface="Arial" panose="020B0604020202020204" pitchFamily="34" charset="0"/>
              <a:buChar char="•"/>
            </a:pPr>
            <a:r>
              <a:rPr lang="en-GB" b="1" dirty="0">
                <a:solidFill>
                  <a:srgbClr val="FFC000"/>
                </a:solidFill>
                <a:latin typeface="Comic Sans MS" panose="030F0702030302020204" pitchFamily="66" charset="0"/>
              </a:rPr>
              <a:t>Painting </a:t>
            </a:r>
          </a:p>
          <a:p>
            <a:pPr marL="285750" indent="-285750">
              <a:buFont typeface="Arial" panose="020B0604020202020204" pitchFamily="34" charset="0"/>
              <a:buChar char="•"/>
            </a:pPr>
            <a:r>
              <a:rPr lang="en-GB" b="1" dirty="0">
                <a:solidFill>
                  <a:schemeClr val="accent6">
                    <a:lumMod val="50000"/>
                  </a:schemeClr>
                </a:solidFill>
                <a:latin typeface="Comic Sans MS" panose="030F0702030302020204" pitchFamily="66" charset="0"/>
              </a:rPr>
              <a:t>Sculpture </a:t>
            </a:r>
          </a:p>
          <a:p>
            <a:pPr marL="285750" indent="-285750">
              <a:buFont typeface="Arial" panose="020B0604020202020204" pitchFamily="34" charset="0"/>
              <a:buChar char="•"/>
            </a:pPr>
            <a:r>
              <a:rPr lang="en-GB" b="1" dirty="0">
                <a:solidFill>
                  <a:srgbClr val="00B050"/>
                </a:solidFill>
                <a:latin typeface="Comic Sans MS" panose="030F0702030302020204" pitchFamily="66" charset="0"/>
              </a:rPr>
              <a:t>Printing </a:t>
            </a:r>
          </a:p>
          <a:p>
            <a:pPr marL="285750" indent="-285750">
              <a:buFont typeface="Arial" panose="020B0604020202020204" pitchFamily="34" charset="0"/>
              <a:buChar char="•"/>
            </a:pPr>
            <a:r>
              <a:rPr lang="en-GB" b="1" dirty="0">
                <a:solidFill>
                  <a:srgbClr val="0070C0"/>
                </a:solidFill>
                <a:latin typeface="Comic Sans MS" panose="030F0702030302020204" pitchFamily="66" charset="0"/>
              </a:rPr>
              <a:t>Textile/Collage </a:t>
            </a:r>
          </a:p>
          <a:p>
            <a:pPr marL="151337"/>
            <a:r>
              <a:rPr lang="en-GB" dirty="0">
                <a:latin typeface="Comic Sans MS" panose="030F0702030302020204" pitchFamily="66" charset="0"/>
              </a:rPr>
              <a:t>Within the above Concept Areas </a:t>
            </a:r>
          </a:p>
          <a:p>
            <a:pPr marL="285750" indent="-285750">
              <a:buFont typeface="Arial" panose="020B0604020202020204" pitchFamily="34" charset="0"/>
              <a:buChar char="•"/>
            </a:pPr>
            <a:r>
              <a:rPr lang="en-GB" b="1" dirty="0">
                <a:solidFill>
                  <a:srgbClr val="CD03CD"/>
                </a:solidFill>
                <a:latin typeface="Comic Sans MS" panose="030F0702030302020204" pitchFamily="66" charset="0"/>
              </a:rPr>
              <a:t>Famous Artists</a:t>
            </a:r>
          </a:p>
          <a:p>
            <a:pPr marL="285750" indent="-285750">
              <a:buFont typeface="Arial" panose="020B0604020202020204" pitchFamily="34" charset="0"/>
              <a:buChar char="•"/>
            </a:pPr>
            <a:r>
              <a:rPr lang="en-GB" b="1" dirty="0">
                <a:latin typeface="Comic Sans MS" panose="030F0702030302020204" pitchFamily="66" charset="0"/>
              </a:rPr>
              <a:t>Developing Ideas </a:t>
            </a:r>
          </a:p>
          <a:p>
            <a:endParaRPr lang="en-GB" dirty="0"/>
          </a:p>
        </p:txBody>
      </p:sp>
      <p:sp>
        <p:nvSpPr>
          <p:cNvPr id="4" name="Text Placeholder 3">
            <a:extLst>
              <a:ext uri="{FF2B5EF4-FFF2-40B4-BE49-F238E27FC236}">
                <a16:creationId xmlns:a16="http://schemas.microsoft.com/office/drawing/2014/main" id="{520F0C9C-A9E0-4235-A8E2-6479FD1F3652}"/>
              </a:ext>
            </a:extLst>
          </p:cNvPr>
          <p:cNvSpPr txBox="1">
            <a:spLocks/>
          </p:cNvSpPr>
          <p:nvPr/>
        </p:nvSpPr>
        <p:spPr>
          <a:xfrm>
            <a:off x="883708" y="260104"/>
            <a:ext cx="8230795" cy="75127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lgn="ctr"/>
            <a:r>
              <a:rPr lang="en-GB" sz="2000" u="sng" dirty="0">
                <a:latin typeface="Coffee Extra" pitchFamily="50" charset="0"/>
              </a:rPr>
              <a:t>Long Term Plan Coverage – Cycle B</a:t>
            </a:r>
          </a:p>
          <a:p>
            <a:endParaRPr lang="en-GB" dirty="0"/>
          </a:p>
        </p:txBody>
      </p:sp>
      <p:pic>
        <p:nvPicPr>
          <p:cNvPr id="9" name="Picture 8">
            <a:extLst>
              <a:ext uri="{FF2B5EF4-FFF2-40B4-BE49-F238E27FC236}">
                <a16:creationId xmlns:a16="http://schemas.microsoft.com/office/drawing/2014/main" id="{61DFFE68-9DAF-4D5C-B968-16975B8BE9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5190" y="0"/>
            <a:ext cx="600961" cy="600961"/>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2" name="Picture 11">
            <a:extLst>
              <a:ext uri="{FF2B5EF4-FFF2-40B4-BE49-F238E27FC236}">
                <a16:creationId xmlns:a16="http://schemas.microsoft.com/office/drawing/2014/main" id="{7A4C1B32-0D7C-2F7A-E12C-66E846F7D2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3216" y="4044959"/>
            <a:ext cx="1635907" cy="1240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712F3B31-1F8E-7EFD-F921-016DAC90CE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4834" y="4606529"/>
            <a:ext cx="1966161" cy="14896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816AB143-D541-56B3-C639-8233E0EB04D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09620" y="5204925"/>
            <a:ext cx="1558533" cy="14412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25518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4" name="Picture 13">
            <a:extLst>
              <a:ext uri="{FF2B5EF4-FFF2-40B4-BE49-F238E27FC236}">
                <a16:creationId xmlns:a16="http://schemas.microsoft.com/office/drawing/2014/main" id="{19516220-C728-43D1-B783-B5A3A0A9C9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136" name="Google Shape;136;p17"/>
          <p:cNvSpPr txBox="1"/>
          <p:nvPr/>
        </p:nvSpPr>
        <p:spPr>
          <a:xfrm>
            <a:off x="7999442" y="4688051"/>
            <a:ext cx="352950" cy="1021786"/>
          </a:xfrm>
          <a:prstGeom prst="rect">
            <a:avLst/>
          </a:prstGeom>
          <a:solidFill>
            <a:schemeClr val="lt1"/>
          </a:solidFill>
          <a:ln>
            <a:noFill/>
          </a:ln>
        </p:spPr>
        <p:txBody>
          <a:bodyPr spcFirstLastPara="1" wrap="square" lIns="99044" tIns="99044" rIns="99044" bIns="99044" anchor="t" anchorCtr="0">
            <a:spAutoFit/>
          </a:bodyPr>
          <a:lstStyle/>
          <a:p>
            <a:endParaRPr sz="1780"/>
          </a:p>
          <a:p>
            <a:endParaRPr sz="1780"/>
          </a:p>
          <a:p>
            <a:endParaRPr sz="1780"/>
          </a:p>
        </p:txBody>
      </p:sp>
      <p:sp>
        <p:nvSpPr>
          <p:cNvPr id="139" name="Google Shape;139;p17">
            <a:hlinkClick r:id="rId4"/>
          </p:cNvPr>
          <p:cNvSpPr txBox="1"/>
          <p:nvPr/>
        </p:nvSpPr>
        <p:spPr>
          <a:xfrm>
            <a:off x="5576621" y="4940198"/>
            <a:ext cx="3590600" cy="473944"/>
          </a:xfrm>
          <a:prstGeom prst="rect">
            <a:avLst/>
          </a:prstGeom>
          <a:noFill/>
          <a:ln>
            <a:noFill/>
          </a:ln>
        </p:spPr>
        <p:txBody>
          <a:bodyPr spcFirstLastPara="1" wrap="square" lIns="99044" tIns="99044" rIns="99044" bIns="99044" anchor="t" anchorCtr="0">
            <a:spAutoFit/>
          </a:bodyPr>
          <a:lstStyle/>
          <a:p>
            <a:endParaRPr sz="1780"/>
          </a:p>
        </p:txBody>
      </p:sp>
      <p:pic>
        <p:nvPicPr>
          <p:cNvPr id="144" name="Google Shape;144;p17"/>
          <p:cNvPicPr preferRelativeResize="0"/>
          <p:nvPr/>
        </p:nvPicPr>
        <p:blipFill>
          <a:blip r:embed="rId5">
            <a:alphaModFix/>
          </a:blip>
          <a:stretch>
            <a:fillRect/>
          </a:stretch>
        </p:blipFill>
        <p:spPr>
          <a:xfrm>
            <a:off x="4305989" y="361227"/>
            <a:ext cx="5197145" cy="2561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5" name="Google Shape;145;p17"/>
          <p:cNvSpPr txBox="1"/>
          <p:nvPr/>
        </p:nvSpPr>
        <p:spPr>
          <a:xfrm>
            <a:off x="601632" y="679031"/>
            <a:ext cx="3663307" cy="5499935"/>
          </a:xfrm>
          <a:prstGeom prst="rect">
            <a:avLst/>
          </a:prstGeom>
          <a:noFill/>
          <a:ln>
            <a:noFill/>
          </a:ln>
        </p:spPr>
        <p:txBody>
          <a:bodyPr spcFirstLastPara="1" wrap="square" lIns="99044" tIns="99044" rIns="99044" bIns="99044" anchor="t" anchorCtr="0">
            <a:spAutoFit/>
          </a:bodyPr>
          <a:lstStyle/>
          <a:p>
            <a:r>
              <a:rPr lang="en" sz="2400" b="1" dirty="0">
                <a:latin typeface="Coffee Extra" pitchFamily="50" charset="0"/>
              </a:rPr>
              <a:t>Sketchbooks</a:t>
            </a:r>
            <a:endParaRPr sz="2400" b="1" dirty="0">
              <a:latin typeface="Coffee Extra" pitchFamily="50" charset="0"/>
            </a:endParaRPr>
          </a:p>
          <a:p>
            <a:pPr marL="495285" indent="-343948">
              <a:buSzPts val="1400"/>
              <a:buChar char="●"/>
            </a:pPr>
            <a:r>
              <a:rPr lang="en" sz="1780" dirty="0">
                <a:latin typeface="Comic Sans MS" panose="030F0702030302020204" pitchFamily="66" charset="0"/>
              </a:rPr>
              <a:t>Need to show progression of the project with research /experimentation </a:t>
            </a:r>
            <a:endParaRPr sz="1780" dirty="0">
              <a:latin typeface="Comic Sans MS" panose="030F0702030302020204" pitchFamily="66" charset="0"/>
            </a:endParaRPr>
          </a:p>
          <a:p>
            <a:pPr marL="495285" indent="-343948">
              <a:buSzPts val="1400"/>
              <a:buChar char="●"/>
            </a:pPr>
            <a:r>
              <a:rPr lang="en" sz="1780" dirty="0">
                <a:latin typeface="Comic Sans MS" panose="030F0702030302020204" pitchFamily="66" charset="0"/>
              </a:rPr>
              <a:t>All work needs to have short date and </a:t>
            </a:r>
            <a:r>
              <a:rPr lang="en-GB" sz="1780" dirty="0">
                <a:latin typeface="Comic Sans MS" panose="030F0702030302020204" pitchFamily="66" charset="0"/>
              </a:rPr>
              <a:t>l</a:t>
            </a:r>
            <a:r>
              <a:rPr lang="en" sz="1780" dirty="0">
                <a:latin typeface="Comic Sans MS" panose="030F0702030302020204" pitchFamily="66" charset="0"/>
              </a:rPr>
              <a:t>earning objective</a:t>
            </a:r>
            <a:endParaRPr sz="1780" dirty="0">
              <a:latin typeface="Comic Sans MS" panose="030F0702030302020204" pitchFamily="66" charset="0"/>
            </a:endParaRPr>
          </a:p>
          <a:p>
            <a:pPr marL="495285" indent="-343948">
              <a:buSzPts val="1400"/>
              <a:buChar char="●"/>
            </a:pPr>
            <a:r>
              <a:rPr lang="en" sz="1780" dirty="0">
                <a:latin typeface="Comic Sans MS" panose="030F0702030302020204" pitchFamily="66" charset="0"/>
              </a:rPr>
              <a:t>Aim to have a </a:t>
            </a:r>
            <a:r>
              <a:rPr lang="en" sz="1780" b="1" dirty="0">
                <a:latin typeface="Comic Sans MS" panose="030F0702030302020204" pitchFamily="66" charset="0"/>
              </a:rPr>
              <a:t>double page</a:t>
            </a:r>
            <a:r>
              <a:rPr lang="en" sz="1780" dirty="0">
                <a:latin typeface="Comic Sans MS" panose="030F0702030302020204" pitchFamily="66" charset="0"/>
              </a:rPr>
              <a:t> allocated to a project showing aspects of the  learning journey -children can take pride in this and learn how to add interesting titles/lettering and neat annotations. Of course, extra pages may be needed. </a:t>
            </a:r>
            <a:endParaRPr sz="1780" dirty="0">
              <a:latin typeface="Comic Sans MS" panose="030F0702030302020204" pitchFamily="66" charset="0"/>
            </a:endParaRPr>
          </a:p>
          <a:p>
            <a:endParaRPr sz="1780" dirty="0"/>
          </a:p>
          <a:p>
            <a:endParaRPr sz="1780" dirty="0"/>
          </a:p>
        </p:txBody>
      </p:sp>
      <p:pic>
        <p:nvPicPr>
          <p:cNvPr id="3" name="Picture 2">
            <a:extLst>
              <a:ext uri="{FF2B5EF4-FFF2-40B4-BE49-F238E27FC236}">
                <a16:creationId xmlns:a16="http://schemas.microsoft.com/office/drawing/2014/main" id="{B9B0FBA9-D499-4E71-8273-EA483A6388B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89492" y="4796556"/>
            <a:ext cx="2214876" cy="1487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E9875AC1-0862-4F24-A502-3BEB77CFFF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49328" y="5262723"/>
            <a:ext cx="1940405" cy="1249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46EE1635-4D2E-42AF-BCAC-FE92F12C4B88}"/>
              </a:ext>
            </a:extLst>
          </p:cNvPr>
          <p:cNvPicPr>
            <a:picLocks noChangeAspect="1"/>
          </p:cNvPicPr>
          <p:nvPr/>
        </p:nvPicPr>
        <p:blipFill>
          <a:blip r:embed="rId8"/>
          <a:stretch>
            <a:fillRect/>
          </a:stretch>
        </p:blipFill>
        <p:spPr>
          <a:xfrm>
            <a:off x="4521616" y="3105910"/>
            <a:ext cx="2662997" cy="19953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B20E2063-955F-45CD-9F7A-25D2D710F88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738460" y="504863"/>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81E04E23-ECEB-4F08-AE7F-F0030F44B87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41290" y="3146414"/>
            <a:ext cx="1977313" cy="1430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E94A58-FBB4-4494-9482-869AB3ACC0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3" name="Google Shape;157;p18">
            <a:extLst>
              <a:ext uri="{FF2B5EF4-FFF2-40B4-BE49-F238E27FC236}">
                <a16:creationId xmlns:a16="http://schemas.microsoft.com/office/drawing/2014/main" id="{A3E6ECED-72A9-4855-BAFF-07F8514AFC0E}"/>
              </a:ext>
            </a:extLst>
          </p:cNvPr>
          <p:cNvSpPr txBox="1"/>
          <p:nvPr/>
        </p:nvSpPr>
        <p:spPr>
          <a:xfrm>
            <a:off x="1505568" y="2493294"/>
            <a:ext cx="7696975" cy="1126879"/>
          </a:xfrm>
          <a:prstGeom prst="rect">
            <a:avLst/>
          </a:prstGeom>
          <a:noFill/>
          <a:ln>
            <a:noFill/>
          </a:ln>
        </p:spPr>
        <p:txBody>
          <a:bodyPr spcFirstLastPara="1" wrap="square" lIns="99044" tIns="99044" rIns="99044" bIns="99044" anchor="t" anchorCtr="0">
            <a:spAutoFit/>
          </a:bodyPr>
          <a:lstStyle/>
          <a:p>
            <a:pPr algn="r"/>
            <a:r>
              <a:rPr lang="en" sz="1780" b="1" dirty="0">
                <a:solidFill>
                  <a:srgbClr val="38761D"/>
                </a:solidFill>
                <a:latin typeface="Comic Sans MS"/>
                <a:ea typeface="Comic Sans MS"/>
                <a:cs typeface="Comic Sans MS"/>
                <a:sym typeface="Comic Sans MS"/>
              </a:rPr>
              <a:t>Newbald Primary School : Year 1 &amp; 2 Art</a:t>
            </a:r>
            <a:r>
              <a:rPr lang="en" sz="1780" dirty="0">
                <a:solidFill>
                  <a:srgbClr val="38761D"/>
                </a:solidFill>
                <a:latin typeface="Comic Sans MS"/>
                <a:ea typeface="Comic Sans MS"/>
                <a:cs typeface="Comic Sans MS"/>
                <a:sym typeface="Comic Sans MS"/>
              </a:rPr>
              <a:t>   </a:t>
            </a:r>
            <a:endParaRPr sz="1780" dirty="0">
              <a:solidFill>
                <a:srgbClr val="38761D"/>
              </a:solidFill>
              <a:latin typeface="Comic Sans MS"/>
              <a:ea typeface="Comic Sans MS"/>
              <a:cs typeface="Comic Sans MS"/>
              <a:sym typeface="Comic Sans MS"/>
            </a:endParaRPr>
          </a:p>
          <a:p>
            <a:pPr algn="r"/>
            <a:r>
              <a:rPr lang="en" sz="1300" dirty="0">
                <a:solidFill>
                  <a:srgbClr val="38761D"/>
                </a:solidFill>
                <a:latin typeface="Comic Sans MS"/>
                <a:ea typeface="Comic Sans MS"/>
                <a:cs typeface="Comic Sans MS"/>
                <a:sym typeface="Comic Sans MS"/>
              </a:rPr>
              <a:t>Term: </a:t>
            </a:r>
            <a:r>
              <a:rPr lang="en-GB" sz="1300" dirty="0">
                <a:solidFill>
                  <a:srgbClr val="38761D"/>
                </a:solidFill>
                <a:latin typeface="Comic Sans MS"/>
                <a:ea typeface="Comic Sans MS"/>
                <a:cs typeface="Comic Sans MS"/>
                <a:sym typeface="Comic Sans MS"/>
              </a:rPr>
              <a:t>Spring 2 </a:t>
            </a:r>
            <a:r>
              <a:rPr lang="en" sz="1300" dirty="0">
                <a:solidFill>
                  <a:srgbClr val="38761D"/>
                </a:solidFill>
                <a:latin typeface="Comic Sans MS"/>
                <a:ea typeface="Comic Sans MS"/>
                <a:cs typeface="Comic Sans MS"/>
                <a:sym typeface="Comic Sans MS"/>
              </a:rPr>
              <a:t>– </a:t>
            </a:r>
            <a:r>
              <a:rPr lang="en-GB" sz="1300" dirty="0">
                <a:solidFill>
                  <a:srgbClr val="38761D"/>
                </a:solidFill>
                <a:latin typeface="Comic Sans MS"/>
                <a:ea typeface="Comic Sans MS"/>
                <a:cs typeface="Comic Sans MS"/>
                <a:sym typeface="Comic Sans MS"/>
              </a:rPr>
              <a:t>Explorers</a:t>
            </a:r>
            <a:endParaRPr sz="1300" dirty="0">
              <a:solidFill>
                <a:srgbClr val="38761D"/>
              </a:solidFill>
              <a:latin typeface="Comic Sans MS"/>
              <a:ea typeface="Comic Sans MS"/>
              <a:cs typeface="Comic Sans MS"/>
              <a:sym typeface="Comic Sans MS"/>
            </a:endParaRPr>
          </a:p>
          <a:p>
            <a:pPr algn="r"/>
            <a:r>
              <a:rPr lang="en" sz="1300" b="1" dirty="0">
                <a:solidFill>
                  <a:srgbClr val="38761D"/>
                </a:solidFill>
                <a:latin typeface="Comic Sans MS"/>
                <a:ea typeface="Comic Sans MS"/>
                <a:cs typeface="Comic Sans MS"/>
                <a:sym typeface="Comic Sans MS"/>
              </a:rPr>
              <a:t>Art Focus: </a:t>
            </a:r>
            <a:r>
              <a:rPr lang="en-GB" sz="1300" b="1" dirty="0">
                <a:solidFill>
                  <a:srgbClr val="38761D"/>
                </a:solidFill>
                <a:latin typeface="Comic Sans MS"/>
                <a:ea typeface="Comic Sans MS"/>
                <a:cs typeface="Comic Sans MS"/>
                <a:sym typeface="Comic Sans MS"/>
              </a:rPr>
              <a:t>Printmaking</a:t>
            </a:r>
            <a:endParaRPr sz="1300" b="1" dirty="0">
              <a:solidFill>
                <a:srgbClr val="38761D"/>
              </a:solidFill>
              <a:latin typeface="Comic Sans MS"/>
              <a:ea typeface="Comic Sans MS"/>
              <a:cs typeface="Comic Sans MS"/>
              <a:sym typeface="Comic Sans MS"/>
            </a:endParaRPr>
          </a:p>
          <a:p>
            <a:pPr algn="r"/>
            <a:r>
              <a:rPr lang="en" sz="1300" b="1" dirty="0">
                <a:solidFill>
                  <a:srgbClr val="38761D"/>
                </a:solidFill>
                <a:latin typeface="Comic Sans MS"/>
                <a:ea typeface="Comic Sans MS"/>
                <a:cs typeface="Comic Sans MS"/>
                <a:sym typeface="Comic Sans MS"/>
              </a:rPr>
              <a:t>Project: </a:t>
            </a:r>
            <a:r>
              <a:rPr lang="en-US" b="1" dirty="0">
                <a:solidFill>
                  <a:srgbClr val="006600"/>
                </a:solidFill>
                <a:latin typeface="Comic Sans MS" panose="030F0702030302020204" pitchFamily="66" charset="0"/>
              </a:rPr>
              <a:t>Drawing and resist printmaking </a:t>
            </a:r>
            <a:endParaRPr sz="1300" b="1" dirty="0">
              <a:solidFill>
                <a:srgbClr val="006600"/>
              </a:solidFill>
              <a:latin typeface="Comic Sans MS" panose="030F0702030302020204" pitchFamily="66" charset="0"/>
              <a:ea typeface="Comic Sans MS"/>
              <a:cs typeface="Comic Sans MS"/>
              <a:sym typeface="Comic Sans MS"/>
            </a:endParaRPr>
          </a:p>
        </p:txBody>
      </p:sp>
      <p:sp>
        <p:nvSpPr>
          <p:cNvPr id="4" name="Google Shape;157;p18">
            <a:extLst>
              <a:ext uri="{FF2B5EF4-FFF2-40B4-BE49-F238E27FC236}">
                <a16:creationId xmlns:a16="http://schemas.microsoft.com/office/drawing/2014/main" id="{403BCE9B-8487-47EB-A989-ED7D1A644591}"/>
              </a:ext>
            </a:extLst>
          </p:cNvPr>
          <p:cNvSpPr txBox="1"/>
          <p:nvPr/>
        </p:nvSpPr>
        <p:spPr>
          <a:xfrm>
            <a:off x="703456" y="3808368"/>
            <a:ext cx="7696975" cy="1324176"/>
          </a:xfrm>
          <a:prstGeom prst="rect">
            <a:avLst/>
          </a:prstGeom>
          <a:noFill/>
          <a:ln>
            <a:noFill/>
          </a:ln>
        </p:spPr>
        <p:txBody>
          <a:bodyPr spcFirstLastPara="1" wrap="square" lIns="99044" tIns="99044" rIns="99044" bIns="99044" anchor="t" anchorCtr="0">
            <a:spAutoFit/>
          </a:bodyPr>
          <a:lstStyle/>
          <a:p>
            <a:r>
              <a:rPr lang="en" sz="1780" b="1" dirty="0">
                <a:solidFill>
                  <a:srgbClr val="38761D"/>
                </a:solidFill>
                <a:latin typeface="Comic Sans MS"/>
                <a:ea typeface="Comic Sans MS"/>
                <a:cs typeface="Comic Sans MS"/>
                <a:sym typeface="Comic Sans MS"/>
              </a:rPr>
              <a:t>Newbald Primary School : Year 3 &amp; 4 Art</a:t>
            </a:r>
            <a:r>
              <a:rPr lang="en" sz="1780" dirty="0">
                <a:solidFill>
                  <a:srgbClr val="38761D"/>
                </a:solidFill>
                <a:latin typeface="Comic Sans MS"/>
                <a:ea typeface="Comic Sans MS"/>
                <a:cs typeface="Comic Sans MS"/>
                <a:sym typeface="Comic Sans MS"/>
              </a:rPr>
              <a:t>   </a:t>
            </a:r>
            <a:endParaRPr sz="1780" dirty="0">
              <a:solidFill>
                <a:srgbClr val="38761D"/>
              </a:solidFill>
              <a:latin typeface="Comic Sans MS"/>
              <a:ea typeface="Comic Sans MS"/>
              <a:cs typeface="Comic Sans MS"/>
              <a:sym typeface="Comic Sans MS"/>
            </a:endParaRPr>
          </a:p>
          <a:p>
            <a:r>
              <a:rPr lang="en" sz="1300" dirty="0">
                <a:solidFill>
                  <a:srgbClr val="38761D"/>
                </a:solidFill>
                <a:latin typeface="Comic Sans MS"/>
                <a:ea typeface="Comic Sans MS"/>
                <a:cs typeface="Comic Sans MS"/>
                <a:sym typeface="Comic Sans MS"/>
              </a:rPr>
              <a:t>Term: </a:t>
            </a:r>
            <a:r>
              <a:rPr lang="en-GB" sz="1300" dirty="0">
                <a:solidFill>
                  <a:srgbClr val="38761D"/>
                </a:solidFill>
                <a:latin typeface="Comic Sans MS"/>
                <a:ea typeface="Comic Sans MS"/>
                <a:cs typeface="Comic Sans MS"/>
                <a:sym typeface="Comic Sans MS"/>
              </a:rPr>
              <a:t>Spring 2 </a:t>
            </a:r>
            <a:r>
              <a:rPr lang="en" sz="1300" dirty="0">
                <a:solidFill>
                  <a:srgbClr val="38761D"/>
                </a:solidFill>
                <a:latin typeface="Comic Sans MS"/>
                <a:ea typeface="Comic Sans MS"/>
                <a:cs typeface="Comic Sans MS"/>
                <a:sym typeface="Comic Sans MS"/>
              </a:rPr>
              <a:t>– </a:t>
            </a:r>
            <a:r>
              <a:rPr lang="en-GB" sz="1300" dirty="0">
                <a:solidFill>
                  <a:srgbClr val="38761D"/>
                </a:solidFill>
                <a:latin typeface="Comic Sans MS"/>
                <a:ea typeface="Comic Sans MS"/>
                <a:cs typeface="Comic Sans MS"/>
                <a:sym typeface="Comic Sans MS"/>
              </a:rPr>
              <a:t>England</a:t>
            </a:r>
            <a:endParaRPr sz="1300" dirty="0">
              <a:solidFill>
                <a:srgbClr val="38761D"/>
              </a:solidFill>
              <a:latin typeface="Comic Sans MS"/>
              <a:ea typeface="Comic Sans MS"/>
              <a:cs typeface="Comic Sans MS"/>
              <a:sym typeface="Comic Sans MS"/>
            </a:endParaRPr>
          </a:p>
          <a:p>
            <a:r>
              <a:rPr lang="en" sz="1300" b="1" dirty="0">
                <a:solidFill>
                  <a:srgbClr val="38761D"/>
                </a:solidFill>
                <a:latin typeface="Comic Sans MS"/>
                <a:ea typeface="Comic Sans MS"/>
                <a:cs typeface="Comic Sans MS"/>
                <a:sym typeface="Comic Sans MS"/>
              </a:rPr>
              <a:t>Art Focus: </a:t>
            </a:r>
            <a:r>
              <a:rPr lang="en-GB" sz="1300" b="1" dirty="0">
                <a:solidFill>
                  <a:srgbClr val="38761D"/>
                </a:solidFill>
                <a:latin typeface="Comic Sans MS"/>
                <a:ea typeface="Comic Sans MS"/>
                <a:cs typeface="Comic Sans MS"/>
                <a:sym typeface="Comic Sans MS"/>
              </a:rPr>
              <a:t>Famous Artists &amp; Painting</a:t>
            </a:r>
          </a:p>
          <a:p>
            <a:r>
              <a:rPr lang="en" sz="1300" b="1" dirty="0">
                <a:solidFill>
                  <a:srgbClr val="38761D"/>
                </a:solidFill>
                <a:latin typeface="Comic Sans MS"/>
                <a:ea typeface="Comic Sans MS"/>
                <a:cs typeface="Comic Sans MS"/>
                <a:sym typeface="Comic Sans MS"/>
              </a:rPr>
              <a:t>Project:</a:t>
            </a:r>
            <a:r>
              <a:rPr lang="en" sz="1625" b="1" dirty="0">
                <a:solidFill>
                  <a:srgbClr val="38761D"/>
                </a:solidFill>
                <a:latin typeface="Comic Sans MS"/>
                <a:ea typeface="Comic Sans MS"/>
                <a:cs typeface="Comic Sans MS"/>
                <a:sym typeface="Comic Sans MS"/>
              </a:rPr>
              <a:t> </a:t>
            </a:r>
            <a:r>
              <a:rPr lang="en-GB" sz="1625" b="1" dirty="0">
                <a:solidFill>
                  <a:srgbClr val="38761D"/>
                </a:solidFill>
                <a:latin typeface="Comic Sans MS"/>
                <a:ea typeface="Comic Sans MS"/>
                <a:cs typeface="Comic Sans MS"/>
                <a:sym typeface="Comic Sans MS"/>
              </a:rPr>
              <a:t>English Famous Artists: </a:t>
            </a:r>
            <a:r>
              <a:rPr lang="en-GB" sz="1300" b="1" dirty="0">
                <a:solidFill>
                  <a:srgbClr val="38761D"/>
                </a:solidFill>
                <a:latin typeface="Comic Sans MS"/>
                <a:ea typeface="Comic Sans MS"/>
                <a:cs typeface="Comic Sans MS"/>
                <a:sym typeface="Comic Sans MS"/>
              </a:rPr>
              <a:t>LS Lowry &amp; John Constable</a:t>
            </a:r>
          </a:p>
          <a:p>
            <a:endParaRPr sz="1300" dirty="0">
              <a:solidFill>
                <a:srgbClr val="38761D"/>
              </a:solidFill>
              <a:latin typeface="Comic Sans MS"/>
              <a:ea typeface="Comic Sans MS"/>
              <a:cs typeface="Comic Sans MS"/>
              <a:sym typeface="Comic Sans MS"/>
            </a:endParaRPr>
          </a:p>
        </p:txBody>
      </p:sp>
      <p:sp>
        <p:nvSpPr>
          <p:cNvPr id="5" name="Google Shape;157;p18">
            <a:extLst>
              <a:ext uri="{FF2B5EF4-FFF2-40B4-BE49-F238E27FC236}">
                <a16:creationId xmlns:a16="http://schemas.microsoft.com/office/drawing/2014/main" id="{FFE0DA72-8653-4A9B-AEDD-0A0A56A3CD64}"/>
              </a:ext>
            </a:extLst>
          </p:cNvPr>
          <p:cNvSpPr txBox="1"/>
          <p:nvPr/>
        </p:nvSpPr>
        <p:spPr>
          <a:xfrm>
            <a:off x="1393265" y="4977871"/>
            <a:ext cx="7696975" cy="1126879"/>
          </a:xfrm>
          <a:prstGeom prst="rect">
            <a:avLst/>
          </a:prstGeom>
          <a:noFill/>
          <a:ln>
            <a:noFill/>
          </a:ln>
        </p:spPr>
        <p:txBody>
          <a:bodyPr spcFirstLastPara="1" wrap="square" lIns="99044" tIns="99044" rIns="99044" bIns="99044" anchor="t" anchorCtr="0">
            <a:spAutoFit/>
          </a:bodyPr>
          <a:lstStyle/>
          <a:p>
            <a:pPr algn="r"/>
            <a:r>
              <a:rPr lang="en" sz="1780" b="1" dirty="0">
                <a:solidFill>
                  <a:srgbClr val="006600"/>
                </a:solidFill>
                <a:latin typeface="Comic Sans MS"/>
                <a:ea typeface="Comic Sans MS"/>
                <a:cs typeface="Comic Sans MS"/>
                <a:sym typeface="Comic Sans MS"/>
              </a:rPr>
              <a:t>Newbald Primary School : Year 5 &amp; 6 Art</a:t>
            </a:r>
            <a:r>
              <a:rPr lang="en" sz="1780" dirty="0">
                <a:solidFill>
                  <a:srgbClr val="006600"/>
                </a:solidFill>
                <a:latin typeface="Comic Sans MS"/>
                <a:ea typeface="Comic Sans MS"/>
                <a:cs typeface="Comic Sans MS"/>
                <a:sym typeface="Comic Sans MS"/>
              </a:rPr>
              <a:t>   </a:t>
            </a:r>
            <a:endParaRPr sz="1780" dirty="0">
              <a:solidFill>
                <a:srgbClr val="006600"/>
              </a:solidFill>
              <a:latin typeface="Comic Sans MS"/>
              <a:ea typeface="Comic Sans MS"/>
              <a:cs typeface="Comic Sans MS"/>
              <a:sym typeface="Comic Sans MS"/>
            </a:endParaRPr>
          </a:p>
          <a:p>
            <a:pPr algn="r"/>
            <a:r>
              <a:rPr lang="en" sz="1300" dirty="0">
                <a:solidFill>
                  <a:srgbClr val="006600"/>
                </a:solidFill>
                <a:latin typeface="Comic Sans MS"/>
                <a:ea typeface="Comic Sans MS"/>
                <a:cs typeface="Comic Sans MS"/>
                <a:sym typeface="Comic Sans MS"/>
              </a:rPr>
              <a:t>Term: </a:t>
            </a:r>
            <a:r>
              <a:rPr lang="en-GB" sz="1300" dirty="0">
                <a:solidFill>
                  <a:srgbClr val="38761D"/>
                </a:solidFill>
                <a:latin typeface="Comic Sans MS"/>
                <a:ea typeface="Comic Sans MS"/>
                <a:cs typeface="Comic Sans MS"/>
                <a:sym typeface="Comic Sans MS"/>
              </a:rPr>
              <a:t>Spring 2 </a:t>
            </a:r>
            <a:r>
              <a:rPr lang="en" sz="1300" dirty="0">
                <a:solidFill>
                  <a:srgbClr val="006600"/>
                </a:solidFill>
                <a:latin typeface="Comic Sans MS"/>
                <a:ea typeface="Comic Sans MS"/>
                <a:cs typeface="Comic Sans MS"/>
                <a:sym typeface="Comic Sans MS"/>
              </a:rPr>
              <a:t>– </a:t>
            </a:r>
            <a:r>
              <a:rPr lang="en-GB" sz="1300" dirty="0">
                <a:solidFill>
                  <a:srgbClr val="006600"/>
                </a:solidFill>
                <a:latin typeface="Comic Sans MS"/>
                <a:ea typeface="Comic Sans MS"/>
                <a:cs typeface="Comic Sans MS"/>
                <a:sym typeface="Comic Sans MS"/>
              </a:rPr>
              <a:t>Mountains</a:t>
            </a:r>
            <a:endParaRPr sz="1300" dirty="0">
              <a:solidFill>
                <a:srgbClr val="006600"/>
              </a:solidFill>
              <a:latin typeface="Comic Sans MS"/>
              <a:ea typeface="Comic Sans MS"/>
              <a:cs typeface="Comic Sans MS"/>
              <a:sym typeface="Comic Sans MS"/>
            </a:endParaRPr>
          </a:p>
          <a:p>
            <a:pPr algn="r"/>
            <a:r>
              <a:rPr lang="en" sz="1300" b="1" dirty="0">
                <a:solidFill>
                  <a:srgbClr val="006600"/>
                </a:solidFill>
                <a:latin typeface="Comic Sans MS"/>
                <a:ea typeface="Comic Sans MS"/>
                <a:cs typeface="Comic Sans MS"/>
                <a:sym typeface="Comic Sans MS"/>
              </a:rPr>
              <a:t>Art Focus: </a:t>
            </a:r>
            <a:r>
              <a:rPr lang="en-GB" sz="1300" b="1" dirty="0">
                <a:solidFill>
                  <a:srgbClr val="006600"/>
                </a:solidFill>
                <a:latin typeface="Comic Sans MS"/>
                <a:ea typeface="Comic Sans MS"/>
                <a:cs typeface="Comic Sans MS"/>
                <a:sym typeface="Comic Sans MS"/>
              </a:rPr>
              <a:t>Drawing &amp; Painting</a:t>
            </a:r>
          </a:p>
          <a:p>
            <a:pPr algn="r"/>
            <a:r>
              <a:rPr lang="en" sz="1300" b="1" dirty="0">
                <a:solidFill>
                  <a:srgbClr val="006600"/>
                </a:solidFill>
                <a:latin typeface="Comic Sans MS" panose="030F0702030302020204" pitchFamily="66" charset="0"/>
                <a:ea typeface="Comic Sans MS"/>
                <a:cs typeface="Comic Sans MS"/>
                <a:sym typeface="Comic Sans MS"/>
              </a:rPr>
              <a:t>Project:</a:t>
            </a:r>
            <a:r>
              <a:rPr lang="en" sz="1625" b="1" dirty="0">
                <a:solidFill>
                  <a:srgbClr val="006600"/>
                </a:solidFill>
                <a:latin typeface="Comic Sans MS" panose="030F0702030302020204" pitchFamily="66" charset="0"/>
                <a:ea typeface="Comic Sans MS"/>
                <a:cs typeface="Comic Sans MS"/>
                <a:sym typeface="Comic Sans MS"/>
              </a:rPr>
              <a:t> </a:t>
            </a:r>
            <a:r>
              <a:rPr lang="en-GB" sz="1500" b="1" dirty="0">
                <a:solidFill>
                  <a:srgbClr val="006600"/>
                </a:solidFill>
                <a:latin typeface="Comic Sans MS" panose="030F0702030302020204" pitchFamily="66" charset="0"/>
              </a:rPr>
              <a:t>Perspective &amp; Mountain Landscapes</a:t>
            </a:r>
            <a:endParaRPr sz="1500" b="1" dirty="0">
              <a:solidFill>
                <a:srgbClr val="006600"/>
              </a:solidFill>
              <a:latin typeface="Comic Sans MS" panose="030F0702030302020204" pitchFamily="66" charset="0"/>
              <a:ea typeface="Comic Sans MS"/>
              <a:cs typeface="Comic Sans MS"/>
              <a:sym typeface="Comic Sans MS"/>
            </a:endParaRPr>
          </a:p>
        </p:txBody>
      </p:sp>
      <p:sp>
        <p:nvSpPr>
          <p:cNvPr id="6" name="Google Shape;157;p18">
            <a:extLst>
              <a:ext uri="{FF2B5EF4-FFF2-40B4-BE49-F238E27FC236}">
                <a16:creationId xmlns:a16="http://schemas.microsoft.com/office/drawing/2014/main" id="{642BC2B1-B30D-4850-8DE1-7DDEEA121420}"/>
              </a:ext>
            </a:extLst>
          </p:cNvPr>
          <p:cNvSpPr txBox="1"/>
          <p:nvPr/>
        </p:nvSpPr>
        <p:spPr>
          <a:xfrm>
            <a:off x="703456" y="1422969"/>
            <a:ext cx="7696975" cy="1074108"/>
          </a:xfrm>
          <a:prstGeom prst="rect">
            <a:avLst/>
          </a:prstGeom>
          <a:noFill/>
          <a:ln>
            <a:noFill/>
          </a:ln>
        </p:spPr>
        <p:txBody>
          <a:bodyPr spcFirstLastPara="1" wrap="square" lIns="99044" tIns="99044" rIns="99044" bIns="99044" anchor="t" anchorCtr="0">
            <a:spAutoFit/>
          </a:bodyPr>
          <a:lstStyle/>
          <a:p>
            <a:r>
              <a:rPr lang="en" sz="1780" b="1" dirty="0">
                <a:solidFill>
                  <a:srgbClr val="38761D"/>
                </a:solidFill>
                <a:latin typeface="Comic Sans MS"/>
                <a:ea typeface="Comic Sans MS"/>
                <a:cs typeface="Comic Sans MS"/>
                <a:sym typeface="Comic Sans MS"/>
              </a:rPr>
              <a:t>Newbald Primary School : </a:t>
            </a:r>
            <a:r>
              <a:rPr lang="en-GB" sz="1780" b="1" dirty="0">
                <a:solidFill>
                  <a:srgbClr val="38761D"/>
                </a:solidFill>
                <a:latin typeface="Comic Sans MS"/>
                <a:ea typeface="Comic Sans MS"/>
                <a:cs typeface="Comic Sans MS"/>
                <a:sym typeface="Comic Sans MS"/>
              </a:rPr>
              <a:t>Nursery &amp; Reception</a:t>
            </a:r>
            <a:r>
              <a:rPr lang="en" sz="1780" b="1" dirty="0">
                <a:solidFill>
                  <a:srgbClr val="38761D"/>
                </a:solidFill>
                <a:latin typeface="Comic Sans MS"/>
                <a:ea typeface="Comic Sans MS"/>
                <a:cs typeface="Comic Sans MS"/>
                <a:sym typeface="Comic Sans MS"/>
              </a:rPr>
              <a:t> Art</a:t>
            </a:r>
            <a:r>
              <a:rPr lang="en" sz="1780" dirty="0">
                <a:solidFill>
                  <a:srgbClr val="38761D"/>
                </a:solidFill>
                <a:latin typeface="Comic Sans MS"/>
                <a:ea typeface="Comic Sans MS"/>
                <a:cs typeface="Comic Sans MS"/>
                <a:sym typeface="Comic Sans MS"/>
              </a:rPr>
              <a:t>   </a:t>
            </a:r>
            <a:endParaRPr sz="1780" dirty="0">
              <a:solidFill>
                <a:srgbClr val="38761D"/>
              </a:solidFill>
              <a:latin typeface="Comic Sans MS"/>
              <a:ea typeface="Comic Sans MS"/>
              <a:cs typeface="Comic Sans MS"/>
              <a:sym typeface="Comic Sans MS"/>
            </a:endParaRPr>
          </a:p>
          <a:p>
            <a:r>
              <a:rPr lang="en" sz="1300" dirty="0">
                <a:solidFill>
                  <a:srgbClr val="38761D"/>
                </a:solidFill>
                <a:latin typeface="Comic Sans MS"/>
                <a:ea typeface="Comic Sans MS"/>
                <a:cs typeface="Comic Sans MS"/>
                <a:sym typeface="Comic Sans MS"/>
              </a:rPr>
              <a:t>Term: </a:t>
            </a:r>
            <a:r>
              <a:rPr lang="en-GB" sz="1300" dirty="0">
                <a:solidFill>
                  <a:srgbClr val="38761D"/>
                </a:solidFill>
                <a:latin typeface="Comic Sans MS"/>
                <a:ea typeface="Comic Sans MS"/>
                <a:cs typeface="Comic Sans MS"/>
                <a:sym typeface="Comic Sans MS"/>
              </a:rPr>
              <a:t>Spring 2 </a:t>
            </a:r>
            <a:r>
              <a:rPr lang="en" sz="1300" dirty="0">
                <a:solidFill>
                  <a:srgbClr val="38761D"/>
                </a:solidFill>
                <a:latin typeface="Comic Sans MS"/>
                <a:ea typeface="Comic Sans MS"/>
                <a:cs typeface="Comic Sans MS"/>
                <a:sym typeface="Comic Sans MS"/>
              </a:rPr>
              <a:t>– </a:t>
            </a:r>
            <a:r>
              <a:rPr lang="en-GB" sz="1300" dirty="0">
                <a:solidFill>
                  <a:srgbClr val="38761D"/>
                </a:solidFill>
                <a:latin typeface="Comic Sans MS"/>
                <a:ea typeface="Comic Sans MS"/>
                <a:cs typeface="Comic Sans MS"/>
                <a:sym typeface="Comic Sans MS"/>
              </a:rPr>
              <a:t>Traditional Tales</a:t>
            </a:r>
            <a:endParaRPr sz="1300" dirty="0">
              <a:solidFill>
                <a:srgbClr val="38761D"/>
              </a:solidFill>
              <a:latin typeface="Comic Sans MS"/>
              <a:ea typeface="Comic Sans MS"/>
              <a:cs typeface="Comic Sans MS"/>
              <a:sym typeface="Comic Sans MS"/>
            </a:endParaRPr>
          </a:p>
          <a:p>
            <a:r>
              <a:rPr lang="en" sz="1300" b="1" dirty="0">
                <a:solidFill>
                  <a:srgbClr val="38761D"/>
                </a:solidFill>
                <a:latin typeface="Comic Sans MS"/>
                <a:ea typeface="Comic Sans MS"/>
                <a:cs typeface="Comic Sans MS"/>
                <a:sym typeface="Comic Sans MS"/>
              </a:rPr>
              <a:t>Art Focus: </a:t>
            </a:r>
            <a:r>
              <a:rPr lang="en-GB" sz="1300" b="1" dirty="0">
                <a:solidFill>
                  <a:srgbClr val="38761D"/>
                </a:solidFill>
                <a:latin typeface="Comic Sans MS"/>
                <a:ea typeface="Comic Sans MS"/>
                <a:cs typeface="Comic Sans MS"/>
                <a:sym typeface="Comic Sans MS"/>
              </a:rPr>
              <a:t>Sculpture</a:t>
            </a:r>
            <a:endParaRPr sz="1300" b="1" dirty="0">
              <a:solidFill>
                <a:srgbClr val="38761D"/>
              </a:solidFill>
              <a:latin typeface="Comic Sans MS"/>
              <a:ea typeface="Comic Sans MS"/>
              <a:cs typeface="Comic Sans MS"/>
              <a:sym typeface="Comic Sans MS"/>
            </a:endParaRPr>
          </a:p>
          <a:p>
            <a:r>
              <a:rPr lang="en" sz="1300" b="1" dirty="0">
                <a:solidFill>
                  <a:srgbClr val="38761D"/>
                </a:solidFill>
                <a:latin typeface="Comic Sans MS"/>
                <a:ea typeface="Comic Sans MS"/>
                <a:cs typeface="Comic Sans MS"/>
                <a:sym typeface="Comic Sans MS"/>
              </a:rPr>
              <a:t>Project: </a:t>
            </a:r>
            <a:r>
              <a:rPr lang="en-GB" sz="1300" dirty="0">
                <a:solidFill>
                  <a:srgbClr val="38761D"/>
                </a:solidFill>
                <a:latin typeface="Comic Sans MS"/>
                <a:ea typeface="Comic Sans MS"/>
                <a:cs typeface="Comic Sans MS"/>
                <a:sym typeface="Comic Sans MS"/>
              </a:rPr>
              <a:t>Various activities linked to the development matters learning goals</a:t>
            </a:r>
            <a:endParaRPr sz="1300" dirty="0">
              <a:solidFill>
                <a:srgbClr val="38761D"/>
              </a:solidFill>
              <a:latin typeface="Comic Sans MS"/>
              <a:ea typeface="Comic Sans MS"/>
              <a:cs typeface="Comic Sans MS"/>
              <a:sym typeface="Comic Sans MS"/>
            </a:endParaRPr>
          </a:p>
        </p:txBody>
      </p:sp>
      <p:sp>
        <p:nvSpPr>
          <p:cNvPr id="7" name="Google Shape;157;p18">
            <a:extLst>
              <a:ext uri="{FF2B5EF4-FFF2-40B4-BE49-F238E27FC236}">
                <a16:creationId xmlns:a16="http://schemas.microsoft.com/office/drawing/2014/main" id="{72A6959A-23B3-4555-927B-C8E5AD927C5E}"/>
              </a:ext>
            </a:extLst>
          </p:cNvPr>
          <p:cNvSpPr txBox="1"/>
          <p:nvPr/>
        </p:nvSpPr>
        <p:spPr>
          <a:xfrm>
            <a:off x="1104512" y="679465"/>
            <a:ext cx="7696975" cy="569354"/>
          </a:xfrm>
          <a:prstGeom prst="rect">
            <a:avLst/>
          </a:prstGeom>
          <a:noFill/>
          <a:ln>
            <a:noFill/>
          </a:ln>
        </p:spPr>
        <p:txBody>
          <a:bodyPr spcFirstLastPara="1" wrap="square" lIns="99044" tIns="99044" rIns="99044" bIns="99044" anchor="t" anchorCtr="0">
            <a:spAutoFit/>
          </a:bodyPr>
          <a:lstStyle/>
          <a:p>
            <a:pPr algn="ctr"/>
            <a:r>
              <a:rPr lang="en" sz="2400" u="sng" dirty="0">
                <a:solidFill>
                  <a:schemeClr val="tx1"/>
                </a:solidFill>
                <a:latin typeface="Coffee Extra" pitchFamily="50" charset="0"/>
                <a:ea typeface="Comic Sans MS"/>
                <a:cs typeface="Comic Sans MS"/>
                <a:sym typeface="Comic Sans MS"/>
              </a:rPr>
              <a:t>Newbald Primary School : </a:t>
            </a:r>
            <a:r>
              <a:rPr lang="en-GB" sz="2400" u="sng" dirty="0">
                <a:solidFill>
                  <a:schemeClr val="tx1"/>
                </a:solidFill>
                <a:latin typeface="Coffee Extra" pitchFamily="50" charset="0"/>
                <a:ea typeface="Comic Sans MS"/>
                <a:cs typeface="Comic Sans MS"/>
                <a:sym typeface="Comic Sans MS"/>
              </a:rPr>
              <a:t>Spring 2 Art</a:t>
            </a:r>
            <a:endParaRPr sz="2400" u="sng" dirty="0">
              <a:solidFill>
                <a:schemeClr val="tx1"/>
              </a:solidFill>
              <a:latin typeface="Coffee Extra" pitchFamily="50" charset="0"/>
              <a:ea typeface="Comic Sans MS"/>
              <a:cs typeface="Comic Sans MS"/>
              <a:sym typeface="Comic Sans MS"/>
            </a:endParaRPr>
          </a:p>
        </p:txBody>
      </p:sp>
      <p:pic>
        <p:nvPicPr>
          <p:cNvPr id="12" name="Picture 11">
            <a:extLst>
              <a:ext uri="{FF2B5EF4-FFF2-40B4-BE49-F238E27FC236}">
                <a16:creationId xmlns:a16="http://schemas.microsoft.com/office/drawing/2014/main" id="{759D2504-F7CE-4899-9723-7B66CD3FFE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6067" y="604493"/>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26" name="Picture 2" descr="Super Fun &amp; Easy Fairy Tale Crafts &amp; Activities for Kids - Red Ted Art">
            <a:extLst>
              <a:ext uri="{FF2B5EF4-FFF2-40B4-BE49-F238E27FC236}">
                <a16:creationId xmlns:a16="http://schemas.microsoft.com/office/drawing/2014/main" id="{E82F89E2-7319-4028-9054-44A2F95D91F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68839" y="1248819"/>
            <a:ext cx="1803043" cy="11990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77557FA1-71CC-4A5B-96A1-BB1E5FF37F2A}"/>
              </a:ext>
            </a:extLst>
          </p:cNvPr>
          <p:cNvPicPr>
            <a:picLocks noChangeAspect="1"/>
          </p:cNvPicPr>
          <p:nvPr/>
        </p:nvPicPr>
        <p:blipFill>
          <a:blip r:embed="rId5"/>
          <a:stretch>
            <a:fillRect/>
          </a:stretch>
        </p:blipFill>
        <p:spPr>
          <a:xfrm>
            <a:off x="1359203" y="2484192"/>
            <a:ext cx="1772687" cy="1324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1A797B4D-4B08-41CE-9CD9-A554E2A4438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30898" y="3617417"/>
            <a:ext cx="1981837" cy="13654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2" descr="Small Landscape Oil Painting Canvas Oregon Mountains Road - Etsy | Road  painting, Oil painting landscape, Landscape paintings">
            <a:extLst>
              <a:ext uri="{FF2B5EF4-FFF2-40B4-BE49-F238E27FC236}">
                <a16:creationId xmlns:a16="http://schemas.microsoft.com/office/drawing/2014/main" id="{608D44DD-0535-4AE6-9C16-D49694D9DB8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33452" y="5052429"/>
            <a:ext cx="1967994" cy="13914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descr="A child painting on a piece of paper&#10;&#10;Description automatically generated">
            <a:extLst>
              <a:ext uri="{FF2B5EF4-FFF2-40B4-BE49-F238E27FC236}">
                <a16:creationId xmlns:a16="http://schemas.microsoft.com/office/drawing/2014/main" id="{7875D607-554F-7F9B-7927-8BE11C37EFB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176" t="28629" r="25160" b="22745"/>
          <a:stretch/>
        </p:blipFill>
        <p:spPr>
          <a:xfrm rot="5400000">
            <a:off x="-28461" y="2725267"/>
            <a:ext cx="1364945" cy="901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A group of girls painting on paper&#10;&#10;Description automatically generated">
            <a:extLst>
              <a:ext uri="{FF2B5EF4-FFF2-40B4-BE49-F238E27FC236}">
                <a16:creationId xmlns:a16="http://schemas.microsoft.com/office/drawing/2014/main" id="{FF198C75-5993-A161-3963-19479F071D2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22630" r="11440" b="3791"/>
          <a:stretch/>
        </p:blipFill>
        <p:spPr>
          <a:xfrm>
            <a:off x="203511" y="5052843"/>
            <a:ext cx="1226430" cy="13422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descr="A child holding a painting&#10;&#10;Description automatically generated">
            <a:extLst>
              <a:ext uri="{FF2B5EF4-FFF2-40B4-BE49-F238E27FC236}">
                <a16:creationId xmlns:a16="http://schemas.microsoft.com/office/drawing/2014/main" id="{432C6AB7-0AE3-BFD2-18AE-0909F6B1215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5400000">
            <a:off x="3699094" y="5530575"/>
            <a:ext cx="1248121" cy="9360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descr="A child holding a piece of art&#10;&#10;Description automatically generated">
            <a:extLst>
              <a:ext uri="{FF2B5EF4-FFF2-40B4-BE49-F238E27FC236}">
                <a16:creationId xmlns:a16="http://schemas.microsoft.com/office/drawing/2014/main" id="{3A800FFA-F974-349A-C998-3B522C6E014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15425" t="26306" r="31649" b="10645"/>
          <a:stretch/>
        </p:blipFill>
        <p:spPr>
          <a:xfrm rot="5400000">
            <a:off x="3197297" y="2603859"/>
            <a:ext cx="1154506" cy="10272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1404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FA6F0D-42F0-4352-94E1-E0133F5840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9" name="Picture 8">
            <a:extLst>
              <a:ext uri="{FF2B5EF4-FFF2-40B4-BE49-F238E27FC236}">
                <a16:creationId xmlns:a16="http://schemas.microsoft.com/office/drawing/2014/main" id="{BEFBC331-004F-4420-BEF5-4F5ED2F173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127" y="247130"/>
            <a:ext cx="9729745" cy="6331091"/>
          </a:xfrm>
          <a:prstGeom prst="rect">
            <a:avLst/>
          </a:prstGeom>
        </p:spPr>
      </p:pic>
      <p:sp>
        <p:nvSpPr>
          <p:cNvPr id="3" name="Google Shape;157;p18">
            <a:extLst>
              <a:ext uri="{FF2B5EF4-FFF2-40B4-BE49-F238E27FC236}">
                <a16:creationId xmlns:a16="http://schemas.microsoft.com/office/drawing/2014/main" id="{A3E6ECED-72A9-4855-BAFF-07F8514AFC0E}"/>
              </a:ext>
            </a:extLst>
          </p:cNvPr>
          <p:cNvSpPr txBox="1"/>
          <p:nvPr/>
        </p:nvSpPr>
        <p:spPr>
          <a:xfrm>
            <a:off x="765297" y="688989"/>
            <a:ext cx="7696975" cy="1708128"/>
          </a:xfrm>
          <a:prstGeom prst="rect">
            <a:avLst/>
          </a:prstGeom>
          <a:noFill/>
          <a:ln>
            <a:noFill/>
          </a:ln>
        </p:spPr>
        <p:txBody>
          <a:bodyPr spcFirstLastPara="1" wrap="square" lIns="99044" tIns="99044" rIns="99044" bIns="99044" anchor="t" anchorCtr="0">
            <a:spAutoFit/>
          </a:bodyPr>
          <a:lstStyle/>
          <a:p>
            <a:r>
              <a:rPr lang="en-GB" sz="2400" dirty="0">
                <a:solidFill>
                  <a:srgbClr val="38761D"/>
                </a:solidFill>
                <a:latin typeface="Coffee Extra" pitchFamily="50" charset="0"/>
                <a:ea typeface="Comic Sans MS"/>
                <a:cs typeface="Comic Sans MS"/>
                <a:sym typeface="Comic Sans MS"/>
              </a:rPr>
              <a:t>Newbald Primary School : Year 1 &amp; 2 Art   </a:t>
            </a:r>
          </a:p>
          <a:p>
            <a:r>
              <a:rPr lang="en-GB" sz="1800" dirty="0">
                <a:solidFill>
                  <a:srgbClr val="38761D"/>
                </a:solidFill>
                <a:latin typeface="Coffee Extra" pitchFamily="50" charset="0"/>
                <a:ea typeface="Comic Sans MS"/>
                <a:cs typeface="Comic Sans MS"/>
                <a:sym typeface="Comic Sans MS"/>
              </a:rPr>
              <a:t>Term: Spring 2 – Explorers</a:t>
            </a:r>
          </a:p>
          <a:p>
            <a:r>
              <a:rPr lang="en-GB" sz="1800" dirty="0">
                <a:solidFill>
                  <a:srgbClr val="38761D"/>
                </a:solidFill>
                <a:latin typeface="Coffee Extra" pitchFamily="50" charset="0"/>
                <a:ea typeface="Comic Sans MS"/>
                <a:cs typeface="Comic Sans MS"/>
                <a:sym typeface="Comic Sans MS"/>
              </a:rPr>
              <a:t>Art Focus: Printing</a:t>
            </a:r>
          </a:p>
          <a:p>
            <a:r>
              <a:rPr lang="en-GB" sz="1800" dirty="0">
                <a:solidFill>
                  <a:srgbClr val="38761D"/>
                </a:solidFill>
                <a:latin typeface="Coffee Extra" pitchFamily="50" charset="0"/>
                <a:ea typeface="Comic Sans MS"/>
                <a:cs typeface="Comic Sans MS"/>
                <a:sym typeface="Comic Sans MS"/>
              </a:rPr>
              <a:t>Project: Explorers </a:t>
            </a:r>
            <a:r>
              <a:rPr lang="en-GB" sz="1800" dirty="0">
                <a:solidFill>
                  <a:srgbClr val="006600"/>
                </a:solidFill>
                <a:latin typeface="Coffee Extra" pitchFamily="50" charset="0"/>
              </a:rPr>
              <a:t>printing</a:t>
            </a:r>
            <a:endParaRPr lang="en-GB" sz="1800" dirty="0">
              <a:solidFill>
                <a:srgbClr val="006600"/>
              </a:solidFill>
              <a:latin typeface="Coffee Extra" pitchFamily="50" charset="0"/>
              <a:ea typeface="Comic Sans MS"/>
              <a:cs typeface="Comic Sans MS"/>
              <a:sym typeface="Comic Sans MS"/>
            </a:endParaRPr>
          </a:p>
          <a:p>
            <a:endParaRPr sz="2000" dirty="0">
              <a:solidFill>
                <a:srgbClr val="38761D"/>
              </a:solidFill>
              <a:latin typeface="Coffee Extra" pitchFamily="50" charset="0"/>
              <a:ea typeface="Comic Sans MS"/>
              <a:cs typeface="Comic Sans MS"/>
              <a:sym typeface="Comic Sans MS"/>
            </a:endParaRPr>
          </a:p>
        </p:txBody>
      </p:sp>
      <p:sp>
        <p:nvSpPr>
          <p:cNvPr id="2" name="Rectangle 1">
            <a:extLst>
              <a:ext uri="{FF2B5EF4-FFF2-40B4-BE49-F238E27FC236}">
                <a16:creationId xmlns:a16="http://schemas.microsoft.com/office/drawing/2014/main" id="{3D1EABF7-19D5-4F75-A971-07B3337926BA}"/>
              </a:ext>
            </a:extLst>
          </p:cNvPr>
          <p:cNvSpPr/>
          <p:nvPr/>
        </p:nvSpPr>
        <p:spPr>
          <a:xfrm>
            <a:off x="576605" y="4471693"/>
            <a:ext cx="4376395" cy="1697196"/>
          </a:xfrm>
          <a:prstGeom prst="rect">
            <a:avLst/>
          </a:prstGeom>
        </p:spPr>
        <p:txBody>
          <a:bodyPr wrap="square">
            <a:spAutoFit/>
          </a:bodyPr>
          <a:lstStyle/>
          <a:p>
            <a:r>
              <a:rPr lang="en-GB" b="1" u="sng" dirty="0">
                <a:latin typeface="Comic Sans MS" panose="030F0702030302020204" pitchFamily="66" charset="0"/>
              </a:rPr>
              <a:t>Year 1 – Printing Key Objectives</a:t>
            </a:r>
          </a:p>
          <a:p>
            <a:pPr marL="171450" indent="-171450">
              <a:buFont typeface="Arial" panose="020B0604020202020204" pitchFamily="34" charset="0"/>
              <a:buChar char="•"/>
            </a:pPr>
            <a:r>
              <a:rPr lang="en-GB" sz="1100" dirty="0">
                <a:latin typeface="Comic Sans MS" panose="030F0702030302020204" pitchFamily="66" charset="0"/>
              </a:rPr>
              <a:t>Recognise patterns in the environment &amp; Print with a range of hard and soft materials: e.g. corks, sponge, fruit, vegetables </a:t>
            </a:r>
          </a:p>
          <a:p>
            <a:pPr marL="171450" indent="-171450">
              <a:buFont typeface="Arial" panose="020B0604020202020204" pitchFamily="34" charset="0"/>
              <a:buChar char="•"/>
            </a:pPr>
            <a:r>
              <a:rPr lang="en-GB" sz="1100" dirty="0">
                <a:latin typeface="Comic Sans MS" panose="030F0702030302020204" pitchFamily="66" charset="0"/>
              </a:rPr>
              <a:t>Know how to create repeating patterns in </a:t>
            </a:r>
          </a:p>
          <a:p>
            <a:pPr marL="171450" indent="-171450">
              <a:buFont typeface="Arial" panose="020B0604020202020204" pitchFamily="34" charset="0"/>
              <a:buChar char="•"/>
            </a:pPr>
            <a:r>
              <a:rPr lang="en-GB" sz="1100" dirty="0">
                <a:latin typeface="Comic Sans MS" panose="030F0702030302020204" pitchFamily="66" charset="0"/>
              </a:rPr>
              <a:t>print </a:t>
            </a:r>
          </a:p>
          <a:p>
            <a:pPr marL="171450" indent="-171450">
              <a:buFont typeface="Arial" panose="020B0604020202020204" pitchFamily="34" charset="0"/>
              <a:buChar char="•"/>
            </a:pPr>
            <a:r>
              <a:rPr lang="en-GB" sz="1100" dirty="0">
                <a:latin typeface="Comic Sans MS" panose="030F0702030302020204" pitchFamily="66" charset="0"/>
              </a:rPr>
              <a:t>Begin to demonstrate a range of techniques, e.g. rolling, pressing, stamping and rubbing</a:t>
            </a:r>
            <a:r>
              <a:rPr lang="en-GB" dirty="0"/>
              <a:t>.</a:t>
            </a:r>
          </a:p>
          <a:p>
            <a:pPr marL="171450" indent="-171450">
              <a:buFont typeface="Arial" panose="020B0604020202020204" pitchFamily="34" charset="0"/>
              <a:buChar char="•"/>
            </a:pPr>
            <a:endParaRPr lang="en-GB" dirty="0"/>
          </a:p>
        </p:txBody>
      </p:sp>
      <p:sp>
        <p:nvSpPr>
          <p:cNvPr id="7" name="Rectangle 6">
            <a:extLst>
              <a:ext uri="{FF2B5EF4-FFF2-40B4-BE49-F238E27FC236}">
                <a16:creationId xmlns:a16="http://schemas.microsoft.com/office/drawing/2014/main" id="{3C6766D0-EDB8-42AF-8C62-D56FA0523D25}"/>
              </a:ext>
            </a:extLst>
          </p:cNvPr>
          <p:cNvSpPr/>
          <p:nvPr/>
        </p:nvSpPr>
        <p:spPr>
          <a:xfrm>
            <a:off x="4938822" y="4494002"/>
            <a:ext cx="4376395" cy="1699376"/>
          </a:xfrm>
          <a:prstGeom prst="rect">
            <a:avLst/>
          </a:prstGeom>
        </p:spPr>
        <p:txBody>
          <a:bodyPr wrap="square">
            <a:spAutoFit/>
          </a:bodyPr>
          <a:lstStyle/>
          <a:p>
            <a:r>
              <a:rPr lang="en-GB" b="1" u="sng" dirty="0">
                <a:latin typeface="Comic Sans MS" panose="030F0702030302020204" pitchFamily="66" charset="0"/>
              </a:rPr>
              <a:t>Year 2 – Printing Key Objectives</a:t>
            </a:r>
          </a:p>
          <a:p>
            <a:pPr marL="285750" indent="-285750">
              <a:buFont typeface="Arial" panose="020B0604020202020204" pitchFamily="34" charset="0"/>
              <a:buChar char="•"/>
            </a:pPr>
            <a:r>
              <a:rPr lang="en-GB" sz="1100" dirty="0">
                <a:latin typeface="Comic Sans MS" panose="030F0702030302020204" pitchFamily="66" charset="0"/>
              </a:rPr>
              <a:t>Create simple printing blocks for press print Experiment with overprinting motifs and colour </a:t>
            </a:r>
          </a:p>
          <a:p>
            <a:pPr marL="285750" indent="-285750">
              <a:buFont typeface="Arial" panose="020B0604020202020204" pitchFamily="34" charset="0"/>
              <a:buChar char="•"/>
            </a:pPr>
            <a:r>
              <a:rPr lang="en-GB" sz="1100" dirty="0">
                <a:latin typeface="Comic Sans MS" panose="030F0702030302020204" pitchFamily="66" charset="0"/>
              </a:rPr>
              <a:t>Know how to create a simple printing block and use it to create a print</a:t>
            </a:r>
          </a:p>
          <a:p>
            <a:pPr marL="285750" indent="-285750">
              <a:buFont typeface="Arial" panose="020B0604020202020204" pitchFamily="34" charset="0"/>
              <a:buChar char="•"/>
            </a:pPr>
            <a:r>
              <a:rPr lang="en-GB" sz="1100" dirty="0">
                <a:latin typeface="Comic Sans MS" panose="030F0702030302020204" pitchFamily="66" charset="0"/>
              </a:rPr>
              <a:t>demonstrate a range of techniques, e.g. rolling, pressing, stamping and rubbing</a:t>
            </a:r>
          </a:p>
          <a:p>
            <a:endParaRPr lang="en-GB" sz="1100" dirty="0">
              <a:latin typeface="Comic Sans MS" panose="030F0702030302020204" pitchFamily="66" charset="0"/>
            </a:endParaRPr>
          </a:p>
          <a:p>
            <a:endParaRPr lang="en-GB" sz="1100" dirty="0">
              <a:latin typeface="Comic Sans MS" panose="030F0702030302020204" pitchFamily="66" charset="0"/>
            </a:endParaRPr>
          </a:p>
        </p:txBody>
      </p:sp>
      <p:pic>
        <p:nvPicPr>
          <p:cNvPr id="12" name="Picture 11">
            <a:extLst>
              <a:ext uri="{FF2B5EF4-FFF2-40B4-BE49-F238E27FC236}">
                <a16:creationId xmlns:a16="http://schemas.microsoft.com/office/drawing/2014/main" id="{59C38EF1-AD13-47FE-BE98-BD4F5DD78C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3762" y="759086"/>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57B1350C-1312-4AA4-84BB-2A40CA597F65}"/>
              </a:ext>
            </a:extLst>
          </p:cNvPr>
          <p:cNvPicPr>
            <a:picLocks noChangeAspect="1"/>
          </p:cNvPicPr>
          <p:nvPr/>
        </p:nvPicPr>
        <p:blipFill>
          <a:blip r:embed="rId5"/>
          <a:stretch>
            <a:fillRect/>
          </a:stretch>
        </p:blipFill>
        <p:spPr>
          <a:xfrm>
            <a:off x="4710930" y="1323975"/>
            <a:ext cx="4012087" cy="29969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2" descr="1969 Moon Landing - Date, Facts, Video - HISTORY">
            <a:extLst>
              <a:ext uri="{FF2B5EF4-FFF2-40B4-BE49-F238E27FC236}">
                <a16:creationId xmlns:a16="http://schemas.microsoft.com/office/drawing/2014/main" id="{71753284-B525-4847-A771-B98FF9B1FD3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flipH="1">
            <a:off x="951138" y="2218068"/>
            <a:ext cx="3456888" cy="19444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8686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8C36B2-5827-4EB9-9736-DB3496D227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1917291" y="747327"/>
            <a:ext cx="6509990" cy="4401205"/>
          </a:xfrm>
          <a:prstGeom prst="rect">
            <a:avLst/>
          </a:prstGeom>
        </p:spPr>
        <p:txBody>
          <a:bodyPr wrap="square">
            <a:spAutoFit/>
          </a:bodyPr>
          <a:lstStyle/>
          <a:p>
            <a:pPr algn="ctr"/>
            <a:r>
              <a:rPr lang="en-GB" sz="2400" u="sng" dirty="0">
                <a:solidFill>
                  <a:srgbClr val="38761D"/>
                </a:solidFill>
                <a:latin typeface="Coffee Extra" pitchFamily="50" charset="0"/>
                <a:ea typeface="Comic Sans MS"/>
                <a:cs typeface="Comic Sans MS"/>
                <a:sym typeface="Comic Sans MS"/>
              </a:rPr>
              <a:t>Explorers </a:t>
            </a:r>
            <a:r>
              <a:rPr lang="en-GB" sz="2400" u="sng" dirty="0">
                <a:solidFill>
                  <a:srgbClr val="006600"/>
                </a:solidFill>
                <a:latin typeface="Coffee Extra" pitchFamily="50" charset="0"/>
              </a:rPr>
              <a:t>printing</a:t>
            </a:r>
            <a:endParaRPr lang="en-GB" sz="2400" u="sng" dirty="0">
              <a:solidFill>
                <a:srgbClr val="006600"/>
              </a:solidFill>
              <a:latin typeface="Coffee Extra" pitchFamily="50" charset="0"/>
              <a:ea typeface="Comic Sans MS"/>
              <a:cs typeface="Comic Sans MS"/>
              <a:sym typeface="Comic Sans MS"/>
            </a:endParaRPr>
          </a:p>
          <a:p>
            <a:pPr algn="ctr"/>
            <a:endParaRPr lang="en-GB" sz="1600" b="1" u="sng"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create rubbing prints </a:t>
            </a:r>
          </a:p>
          <a:p>
            <a:pPr marL="285750" indent="-285750">
              <a:buFont typeface="Arial" panose="020B0604020202020204" pitchFamily="34" charset="0"/>
              <a:buChar char="•"/>
            </a:pPr>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print with a range of hard and soft materials</a:t>
            </a:r>
          </a:p>
          <a:p>
            <a:pPr marL="285750" indent="-285750">
              <a:buFont typeface="Arial" panose="020B0604020202020204" pitchFamily="34" charset="0"/>
              <a:buChar char="•"/>
            </a:pPr>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use printing techniques to create a texture </a:t>
            </a:r>
          </a:p>
          <a:p>
            <a:pPr marL="285750" indent="-285750">
              <a:buFont typeface="Arial" panose="020B0604020202020204" pitchFamily="34" charset="0"/>
              <a:buChar char="•"/>
            </a:pPr>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create printing blocks for press print</a:t>
            </a:r>
          </a:p>
          <a:p>
            <a:pPr marL="285750" indent="-285750">
              <a:buFont typeface="Arial" panose="020B0604020202020204" pitchFamily="34" charset="0"/>
              <a:buChar char="•"/>
            </a:pPr>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experiment with overprinting motifs and colour </a:t>
            </a:r>
          </a:p>
          <a:p>
            <a:pPr marL="285750" indent="-285750">
              <a:buFont typeface="Arial" panose="020B0604020202020204" pitchFamily="34" charset="0"/>
              <a:buChar char="•"/>
            </a:pPr>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apply finishing touches to my artwork &amp; evaluate it.</a:t>
            </a:r>
          </a:p>
          <a:p>
            <a:pPr marL="342900" indent="-342900">
              <a:buFont typeface="Arial"/>
              <a:buAutoNum type="arabicPeriod"/>
            </a:pPr>
            <a:endParaRPr lang="en-GB" sz="1600" b="1" dirty="0">
              <a:latin typeface="Comic Sans MS" panose="030F0702030302020204" pitchFamily="66" charset="0"/>
            </a:endParaRPr>
          </a:p>
          <a:p>
            <a:pPr marL="342900" indent="-342900">
              <a:buFont typeface="Arial"/>
              <a:buAutoNum type="arabicPeriod"/>
            </a:pPr>
            <a:endParaRPr lang="en-GB" sz="1600" b="1" dirty="0">
              <a:latin typeface="Comic Sans MS" panose="030F0702030302020204" pitchFamily="66" charset="0"/>
            </a:endParaRPr>
          </a:p>
          <a:p>
            <a:pPr marL="342900" indent="-342900">
              <a:buFont typeface="Arial"/>
              <a:buAutoNum type="arabicPeriod"/>
            </a:pPr>
            <a:endParaRPr lang="en-GB" sz="1600" b="1" dirty="0">
              <a:latin typeface="Comic Sans MS" panose="030F0702030302020204" pitchFamily="66" charset="0"/>
            </a:endParaRPr>
          </a:p>
          <a:p>
            <a:pPr marL="342900" indent="-342900">
              <a:buAutoNum type="arabicPeriod"/>
            </a:pPr>
            <a:endParaRPr lang="en-GB" sz="1600" b="1" dirty="0">
              <a:latin typeface="Comic Sans MS" panose="030F0702030302020204" pitchFamily="66" charset="0"/>
            </a:endParaRPr>
          </a:p>
        </p:txBody>
      </p:sp>
      <p:pic>
        <p:nvPicPr>
          <p:cNvPr id="9" name="Picture 8">
            <a:extLst>
              <a:ext uri="{FF2B5EF4-FFF2-40B4-BE49-F238E27FC236}">
                <a16:creationId xmlns:a16="http://schemas.microsoft.com/office/drawing/2014/main" id="{9E5A3B52-2EC0-4615-AA49-B3D1E43AE4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6016" y="734999"/>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8" name="Picture 8" descr="Drawing: Creating rubbing effects | Canson">
            <a:extLst>
              <a:ext uri="{FF2B5EF4-FFF2-40B4-BE49-F238E27FC236}">
                <a16:creationId xmlns:a16="http://schemas.microsoft.com/office/drawing/2014/main" id="{41F232D1-A255-4E5A-8E06-3E6CEC17BDF4}"/>
              </a:ext>
            </a:extLst>
          </p:cNvPr>
          <p:cNvPicPr>
            <a:picLocks noChangeAspect="1" noChangeArrowheads="1"/>
          </p:cNvPicPr>
          <p:nvPr/>
        </p:nvPicPr>
        <p:blipFill rotWithShape="1">
          <a:blip r:embed="rId4" cstate="screen">
            <a:duotone>
              <a:schemeClr val="accent4">
                <a:shade val="45000"/>
                <a:satMod val="135000"/>
              </a:schemeClr>
              <a:prstClr val="white"/>
            </a:duotone>
            <a:extLst>
              <a:ext uri="{28A0092B-C50C-407E-A947-70E740481C1C}">
                <a14:useLocalDpi xmlns:a14="http://schemas.microsoft.com/office/drawing/2010/main"/>
              </a:ext>
            </a:extLst>
          </a:blip>
          <a:srcRect r="33462"/>
          <a:stretch/>
        </p:blipFill>
        <p:spPr bwMode="auto">
          <a:xfrm>
            <a:off x="7988709" y="248567"/>
            <a:ext cx="1323877" cy="19896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4" descr="Printing with Nature – Danya Banya">
            <a:extLst>
              <a:ext uri="{FF2B5EF4-FFF2-40B4-BE49-F238E27FC236}">
                <a16:creationId xmlns:a16="http://schemas.microsoft.com/office/drawing/2014/main" id="{4CA02025-4968-44C2-8EE2-51EECC86ADB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8572" y="1734508"/>
            <a:ext cx="1274293" cy="12742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F9FB0A8-A84B-4361-80FF-01E05A38CA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3690" y="2467556"/>
            <a:ext cx="1910830" cy="9220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2D4853D7-3233-44E3-944A-AE2D6573051E}"/>
              </a:ext>
            </a:extLst>
          </p:cNvPr>
          <p:cNvPicPr>
            <a:picLocks noChangeAspect="1"/>
          </p:cNvPicPr>
          <p:nvPr/>
        </p:nvPicPr>
        <p:blipFill>
          <a:blip r:embed="rId7"/>
          <a:stretch>
            <a:fillRect/>
          </a:stretch>
        </p:blipFill>
        <p:spPr>
          <a:xfrm>
            <a:off x="704094" y="4668195"/>
            <a:ext cx="4979848" cy="12475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D4CF33ED-69BC-4421-A17C-0D71C15F0383}"/>
              </a:ext>
            </a:extLst>
          </p:cNvPr>
          <p:cNvPicPr>
            <a:picLocks noChangeAspect="1"/>
          </p:cNvPicPr>
          <p:nvPr/>
        </p:nvPicPr>
        <p:blipFill>
          <a:blip r:embed="rId8"/>
          <a:stretch>
            <a:fillRect/>
          </a:stretch>
        </p:blipFill>
        <p:spPr>
          <a:xfrm>
            <a:off x="6019096" y="4231913"/>
            <a:ext cx="3182810" cy="2377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6A02A627-A3BB-4B4F-888C-1DFA0A444034}"/>
              </a:ext>
            </a:extLst>
          </p:cNvPr>
          <p:cNvPicPr>
            <a:picLocks noChangeAspect="1"/>
          </p:cNvPicPr>
          <p:nvPr/>
        </p:nvPicPr>
        <p:blipFill>
          <a:blip r:embed="rId9"/>
          <a:stretch>
            <a:fillRect/>
          </a:stretch>
        </p:blipFill>
        <p:spPr>
          <a:xfrm>
            <a:off x="360625" y="3315424"/>
            <a:ext cx="1476375" cy="1076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3644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553902" y="525060"/>
            <a:ext cx="5585226" cy="6263253"/>
          </a:xfrm>
          <a:prstGeom prst="rect">
            <a:avLst/>
          </a:prstGeom>
        </p:spPr>
        <p:txBody>
          <a:bodyPr wrap="square">
            <a:spAutoFit/>
          </a:bodyPr>
          <a:lstStyle/>
          <a:p>
            <a:pPr algn="ctr"/>
            <a:r>
              <a:rPr lang="en-GB" sz="2400" dirty="0">
                <a:solidFill>
                  <a:srgbClr val="38761D"/>
                </a:solidFill>
                <a:latin typeface="Coffee Extra" pitchFamily="50" charset="0"/>
                <a:ea typeface="Comic Sans MS"/>
                <a:cs typeface="Comic Sans MS"/>
                <a:sym typeface="Comic Sans MS"/>
              </a:rPr>
              <a:t>Explorers </a:t>
            </a:r>
            <a:r>
              <a:rPr lang="en-GB" sz="2400" dirty="0">
                <a:solidFill>
                  <a:srgbClr val="006600"/>
                </a:solidFill>
                <a:latin typeface="Coffee Extra" pitchFamily="50" charset="0"/>
                <a:ea typeface="Comic Sans MS"/>
                <a:cs typeface="Comic Sans MS"/>
                <a:sym typeface="Comic Sans MS"/>
              </a:rPr>
              <a:t>P</a:t>
            </a:r>
            <a:r>
              <a:rPr lang="en-GB" sz="2400" dirty="0">
                <a:solidFill>
                  <a:srgbClr val="006600"/>
                </a:solidFill>
                <a:latin typeface="Coffee Extra" pitchFamily="50" charset="0"/>
              </a:rPr>
              <a:t>rinting</a:t>
            </a:r>
            <a:endParaRPr lang="en-GB" sz="2400" dirty="0">
              <a:solidFill>
                <a:srgbClr val="006600"/>
              </a:solidFill>
              <a:latin typeface="Coffee Extra" pitchFamily="50" charset="0"/>
              <a:ea typeface="Comic Sans MS"/>
              <a:cs typeface="Comic Sans MS"/>
              <a:sym typeface="Comic Sans MS"/>
            </a:endParaRPr>
          </a:p>
          <a:p>
            <a:pPr algn="ctr"/>
            <a:endParaRPr lang="en-GB" sz="1600" b="1" u="sng" dirty="0">
              <a:latin typeface="Comic Sans MS" panose="030F0702030302020204" pitchFamily="66" charset="0"/>
            </a:endParaRPr>
          </a:p>
          <a:p>
            <a:r>
              <a:rPr lang="en-GB" sz="1600" b="1" dirty="0">
                <a:latin typeface="Comic Sans MS" panose="030F0702030302020204" pitchFamily="66" charset="0"/>
              </a:rPr>
              <a:t>1. I can create rubbing prints </a:t>
            </a:r>
          </a:p>
          <a:p>
            <a:r>
              <a:rPr lang="en-GB" sz="1100" dirty="0">
                <a:latin typeface="Comic Sans MS" panose="030F0702030302020204" pitchFamily="66" charset="0"/>
              </a:rPr>
              <a:t>(This session could easily be joined to session 2) Explain that in this unit the children will be exploring a variety of printing techniques. One technique they will as part of this unit will be using rubbings. Use wax crayons and paper to take a rubbing of a textured item such as the bark from a tree-trunk. Discuss how the process works. The raised parts touch the paper and rub the wax onto the paper, whilst the recess areas do not create friction with the wax. Allow the children to explore and experiment with taking rubbings of natural and man made items. Results could be cut and added to sketch books. </a:t>
            </a:r>
          </a:p>
          <a:p>
            <a:endParaRPr lang="en-GB" sz="1100" dirty="0">
              <a:latin typeface="Comic Sans MS" panose="030F0702030302020204" pitchFamily="66" charset="0"/>
            </a:endParaRPr>
          </a:p>
          <a:p>
            <a:r>
              <a:rPr lang="en-GB" sz="1600" b="1" dirty="0">
                <a:latin typeface="Comic Sans MS" panose="030F0702030302020204" pitchFamily="66" charset="0"/>
              </a:rPr>
              <a:t>2. I can print with a range of hard and soft materials</a:t>
            </a:r>
          </a:p>
          <a:p>
            <a:r>
              <a:rPr lang="en-GB" sz="1100" dirty="0">
                <a:latin typeface="Comic Sans MS" panose="030F0702030302020204" pitchFamily="66" charset="0"/>
              </a:rPr>
              <a:t>Explain that as part of this unit the children are going to explore a variety of printing techniques to create a piece of art work depicting a famous explorer. This unit uses Neil Armstrong &amp; the first moon landings, but the principles could be applied to any explorer of choice. The image used as inspiration is the one to the right of Neil Armstrong with the American Flag on the Moon. </a:t>
            </a:r>
          </a:p>
          <a:p>
            <a:r>
              <a:rPr lang="en-GB" sz="1100" dirty="0">
                <a:latin typeface="Comic Sans MS" panose="030F0702030302020204" pitchFamily="66" charset="0"/>
              </a:rPr>
              <a:t>Identify that Neil Armstrong was the first explorer to land on the surface of the moon. Look at pictures and a short video of the landing / first step. Ask the children to describe the surface of the moon. How can we recreate this for the background of our artwork? Create the idea of blocking one colour and using items to print a repeated pattern of texture. Ask the children to paint a background with simple horizon black sky and mid grey foreground and let this dry. Discuss what could be used to create the interesting texture on the surface of the moon? Some ideas might be corks, sponges, vegetables (e.g. potatoes), scrunched paper or foil or some other natural materials such as pieces of bark sticks etc. Collect some items including going on a hunt for natural materials and experiment with using these to print textures and patterns. When dry these can be recorded in the sketch book. </a:t>
            </a:r>
          </a:p>
          <a:p>
            <a:endParaRPr lang="en-GB" sz="1100" dirty="0">
              <a:latin typeface="Comic Sans MS" panose="030F0702030302020204" pitchFamily="66" charset="0"/>
            </a:endParaRPr>
          </a:p>
          <a:p>
            <a:endParaRPr lang="en-GB" sz="1600" b="1" dirty="0">
              <a:latin typeface="Comic Sans MS" panose="030F0702030302020204" pitchFamily="66" charset="0"/>
            </a:endParaRP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9990" y="552356"/>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050" name="Picture 2" descr="1969 Moon Landing - Date, Facts, Video - HISTORY">
            <a:extLst>
              <a:ext uri="{FF2B5EF4-FFF2-40B4-BE49-F238E27FC236}">
                <a16:creationId xmlns:a16="http://schemas.microsoft.com/office/drawing/2014/main" id="{717FC9FD-2797-45E2-B488-43580ECC537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6191788" y="4915110"/>
            <a:ext cx="1740832" cy="9792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4" name="Picture 6" descr="SHAPES SPONGE STAMPS DIY | MOTHERCOULD">
            <a:extLst>
              <a:ext uri="{FF2B5EF4-FFF2-40B4-BE49-F238E27FC236}">
                <a16:creationId xmlns:a16="http://schemas.microsoft.com/office/drawing/2014/main" id="{026240D0-E92D-4B32-87CC-56138F477525}"/>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30587"/>
          <a:stretch/>
        </p:blipFill>
        <p:spPr bwMode="auto">
          <a:xfrm>
            <a:off x="6290413" y="3171020"/>
            <a:ext cx="1506511" cy="1216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2" name="Picture 4" descr="Printing with Nature – Danya Banya">
            <a:extLst>
              <a:ext uri="{FF2B5EF4-FFF2-40B4-BE49-F238E27FC236}">
                <a16:creationId xmlns:a16="http://schemas.microsoft.com/office/drawing/2014/main" id="{A906E191-3EEA-4502-B4A1-1D632EEAC4D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888406" y="2865523"/>
            <a:ext cx="1866309" cy="18663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F32CEA3B-011C-440E-AAB2-1088B0B081F7}"/>
              </a:ext>
            </a:extLst>
          </p:cNvPr>
          <p:cNvSpPr/>
          <p:nvPr/>
        </p:nvSpPr>
        <p:spPr>
          <a:xfrm>
            <a:off x="8405539" y="4915110"/>
            <a:ext cx="1349176" cy="4718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FA53B2A6-1930-41EA-98A2-545F2568E9BE}"/>
              </a:ext>
            </a:extLst>
          </p:cNvPr>
          <p:cNvSpPr/>
          <p:nvPr/>
        </p:nvSpPr>
        <p:spPr>
          <a:xfrm>
            <a:off x="8405539" y="5363554"/>
            <a:ext cx="1349176" cy="744181"/>
          </a:xfrm>
          <a:prstGeom prst="rect">
            <a:avLst/>
          </a:prstGeom>
          <a:solidFill>
            <a:srgbClr val="A7B4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194" name="Picture 2" descr="Leaf Rubbings | Kids' Crafts | Fun Craft Ideas | FirstPalette.com">
            <a:extLst>
              <a:ext uri="{FF2B5EF4-FFF2-40B4-BE49-F238E27FC236}">
                <a16:creationId xmlns:a16="http://schemas.microsoft.com/office/drawing/2014/main" id="{E952212D-8314-4098-8BF9-B7017CBF32CB}"/>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079072" y="326256"/>
            <a:ext cx="1399601" cy="9324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196" name="Picture 4" descr="Family activity: How to make a bark rubbing | Berks, Bucks &amp; Oxon Wildlife  Trust">
            <a:extLst>
              <a:ext uri="{FF2B5EF4-FFF2-40B4-BE49-F238E27FC236}">
                <a16:creationId xmlns:a16="http://schemas.microsoft.com/office/drawing/2014/main" id="{F1DF3591-956F-40B4-8C63-6DA5CC4B34CA}"/>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857651" y="1636743"/>
            <a:ext cx="1494447" cy="1086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198" name="Picture 6" descr="Nature Journal Week 2 - How to create a bark rubbing - YouTube">
            <a:extLst>
              <a:ext uri="{FF2B5EF4-FFF2-40B4-BE49-F238E27FC236}">
                <a16:creationId xmlns:a16="http://schemas.microsoft.com/office/drawing/2014/main" id="{0CCB793D-35B8-4399-8267-C7978FA7F856}"/>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l="17813" r="20558"/>
          <a:stretch/>
        </p:blipFill>
        <p:spPr bwMode="auto">
          <a:xfrm>
            <a:off x="6079072" y="1398701"/>
            <a:ext cx="1604851" cy="14647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200" name="Picture 8" descr="Drawing: Creating rubbing effects | Canson">
            <a:extLst>
              <a:ext uri="{FF2B5EF4-FFF2-40B4-BE49-F238E27FC236}">
                <a16:creationId xmlns:a16="http://schemas.microsoft.com/office/drawing/2014/main" id="{EEDD85CE-E954-4E64-9D51-C70D2E825E2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842488" y="71149"/>
            <a:ext cx="1494446" cy="14944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F0B1087-C005-408C-A16B-5D271F91D20B}"/>
              </a:ext>
            </a:extLst>
          </p:cNvPr>
          <p:cNvPicPr>
            <a:picLocks noChangeAspect="1"/>
          </p:cNvPicPr>
          <p:nvPr/>
        </p:nvPicPr>
        <p:blipFill>
          <a:blip r:embed="rId11"/>
          <a:stretch>
            <a:fillRect/>
          </a:stretch>
        </p:blipFill>
        <p:spPr>
          <a:xfrm>
            <a:off x="8050751" y="4878963"/>
            <a:ext cx="1740832" cy="121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69823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582675" y="322769"/>
            <a:ext cx="4877201" cy="6324808"/>
          </a:xfrm>
          <a:prstGeom prst="rect">
            <a:avLst/>
          </a:prstGeom>
        </p:spPr>
        <p:txBody>
          <a:bodyPr wrap="square">
            <a:spAutoFit/>
          </a:bodyPr>
          <a:lstStyle/>
          <a:p>
            <a:endParaRPr lang="en-GB" sz="1600" b="1" dirty="0">
              <a:latin typeface="Comic Sans MS" panose="030F0702030302020204" pitchFamily="66" charset="0"/>
            </a:endParaRPr>
          </a:p>
          <a:p>
            <a:r>
              <a:rPr lang="en-GB" sz="1600" b="1" dirty="0">
                <a:latin typeface="Comic Sans MS" panose="030F0702030302020204" pitchFamily="66" charset="0"/>
              </a:rPr>
              <a:t>3. I can use printing techniques to create a texture </a:t>
            </a:r>
          </a:p>
          <a:p>
            <a:r>
              <a:rPr lang="en-GB" sz="1100" dirty="0">
                <a:latin typeface="Comic Sans MS" panose="030F0702030302020204" pitchFamily="66" charset="0"/>
              </a:rPr>
              <a:t>Following on from the previous lesson explain that the children are going to use items to print a texture to the now dry background they created in the previous session. Identify that the children will be using many tones or shades of grey. Encourage the children to mix different shades from white to a dark tone (darker than the mid tone grey used to create the foreground). Encourage the children to make a record of this in their sketch books from white to black (light to dark). Let the children choose from the tones of grey they have created &amp; items used in the previous sessions to print a texture re creating the surface of the moon. If the children wish to they can think about textures for the black sky. A delicate flick of white paint from an old toothbrush creates an illusion of far away stars. </a:t>
            </a:r>
          </a:p>
          <a:p>
            <a:r>
              <a:rPr lang="en-GB" sz="1500" b="1" dirty="0">
                <a:latin typeface="Comic Sans MS" panose="030F0702030302020204" pitchFamily="66" charset="0"/>
              </a:rPr>
              <a:t>4. </a:t>
            </a:r>
            <a:r>
              <a:rPr lang="en-GB" sz="1600" b="1" dirty="0">
                <a:latin typeface="Comic Sans MS" panose="030F0702030302020204" pitchFamily="66" charset="0"/>
              </a:rPr>
              <a:t>I can create printing blocks for press print </a:t>
            </a:r>
          </a:p>
          <a:p>
            <a:r>
              <a:rPr lang="en-GB" sz="1100" dirty="0">
                <a:latin typeface="Comic Sans MS" panose="030F0702030302020204" pitchFamily="66" charset="0"/>
              </a:rPr>
              <a:t>Remind the children about their project to create a printed piece of art. What would be the next step? Identify the astronaut: Neil Armstrong. Look at the shape of the astronaut in his space suit. This is a complex shape and tricky to get right. Explain a simple process of ensuring that we get the right shape. Cut out a copy. (Both the photograph and cot out images are included on the next pages – they may need to be resized to suit the piece of art) Stick it on some corrugated cardboard and then cut this out. This can be stuck on another piece of thick card to create a printing block. (This process can be done in groups as the block can be used to create a repeated pattern.) Use a roller to paint the raised part of the created printed block with white and print onto the background created in the previous lesson. </a:t>
            </a:r>
          </a:p>
          <a:p>
            <a:r>
              <a:rPr lang="en-GB" sz="1100" dirty="0">
                <a:latin typeface="Comic Sans MS" panose="030F0702030302020204" pitchFamily="66" charset="0"/>
              </a:rPr>
              <a:t>If time allows (and after they have printed on their main piece of art) the children could create a fun repeated pattern piece on different coloured card as in the example. This could be included in their sketch books once dried. </a:t>
            </a:r>
          </a:p>
          <a:p>
            <a:endParaRPr lang="en-GB" sz="1100" dirty="0">
              <a:latin typeface="Comic Sans MS" panose="030F0702030302020204" pitchFamily="66" charset="0"/>
            </a:endParaRPr>
          </a:p>
        </p:txBody>
      </p:sp>
      <p:pic>
        <p:nvPicPr>
          <p:cNvPr id="12" name="Picture 11">
            <a:extLst>
              <a:ext uri="{FF2B5EF4-FFF2-40B4-BE49-F238E27FC236}">
                <a16:creationId xmlns:a16="http://schemas.microsoft.com/office/drawing/2014/main" id="{E9E1E982-27AB-49F4-ADCB-781275B925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3590" y="193624"/>
            <a:ext cx="461470" cy="461470"/>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 name="Picture 2" descr="1969 Moon Landing - Date, Facts, Video - HISTORY">
            <a:extLst>
              <a:ext uri="{FF2B5EF4-FFF2-40B4-BE49-F238E27FC236}">
                <a16:creationId xmlns:a16="http://schemas.microsoft.com/office/drawing/2014/main" id="{4A6B7B08-0942-4608-AB42-E522E5A2628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5444186" y="183027"/>
            <a:ext cx="1926287" cy="10835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4" name="Picture 2" descr="Apollo 11 Hoax Photos: 8 Moon-Landing Myths Busted">
            <a:extLst>
              <a:ext uri="{FF2B5EF4-FFF2-40B4-BE49-F238E27FC236}">
                <a16:creationId xmlns:a16="http://schemas.microsoft.com/office/drawing/2014/main" id="{43342A03-EB2E-4665-A858-95B0F8FE837B}"/>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Layer>
                </a14:imgProps>
              </a:ext>
              <a:ext uri="{28A0092B-C50C-407E-A947-70E740481C1C}">
                <a14:useLocalDpi xmlns:a14="http://schemas.microsoft.com/office/drawing/2010/main"/>
              </a:ext>
            </a:extLst>
          </a:blip>
          <a:srcRect l="55871" t="2919" r="18025" b="27260"/>
          <a:stretch/>
        </p:blipFill>
        <p:spPr bwMode="auto">
          <a:xfrm flipH="1">
            <a:off x="5319115" y="2544373"/>
            <a:ext cx="1119067" cy="199352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pollo 11 Hoax Photos: 8 Moon-Landing Myths Busted">
            <a:extLst>
              <a:ext uri="{FF2B5EF4-FFF2-40B4-BE49-F238E27FC236}">
                <a16:creationId xmlns:a16="http://schemas.microsoft.com/office/drawing/2014/main" id="{3AE71A55-E5DD-4276-A91B-83445E0363F1}"/>
              </a:ext>
            </a:extLst>
          </p:cNvPr>
          <p:cNvPicPr>
            <a:picLocks noChangeAspect="1" noChangeArrowheads="1"/>
          </p:cNvPicPr>
          <p:nvPr/>
        </p:nvPicPr>
        <p:blipFill rotWithShape="1">
          <a:blip r:embed="rId7" cstate="screen">
            <a:extLst>
              <a:ext uri="{BEBA8EAE-BF5A-486C-A8C5-ECC9F3942E4B}">
                <a14:imgProps xmlns:a14="http://schemas.microsoft.com/office/drawing/2010/main">
                  <a14:imgLayer r:embed="rId6">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6157825" y="2544373"/>
            <a:ext cx="1119066" cy="199352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448974B-C54E-4664-9A27-A92C72B6D5D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76333" y="3107828"/>
            <a:ext cx="2347411" cy="11327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Rectangle 13">
            <a:extLst>
              <a:ext uri="{FF2B5EF4-FFF2-40B4-BE49-F238E27FC236}">
                <a16:creationId xmlns:a16="http://schemas.microsoft.com/office/drawing/2014/main" id="{F3072873-2300-4844-A2C8-D7C69B428D1A}"/>
              </a:ext>
            </a:extLst>
          </p:cNvPr>
          <p:cNvSpPr/>
          <p:nvPr/>
        </p:nvSpPr>
        <p:spPr>
          <a:xfrm>
            <a:off x="7587023" y="2823877"/>
            <a:ext cx="2045235" cy="215444"/>
          </a:xfrm>
          <a:prstGeom prst="rect">
            <a:avLst/>
          </a:prstGeom>
        </p:spPr>
        <p:txBody>
          <a:bodyPr wrap="square">
            <a:spAutoFit/>
          </a:bodyPr>
          <a:lstStyle/>
          <a:p>
            <a:r>
              <a:rPr lang="en-GB" sz="800" dirty="0">
                <a:latin typeface="Comic Sans MS" panose="030F0702030302020204" pitchFamily="66" charset="0"/>
              </a:rPr>
              <a:t>Example of a card printing block</a:t>
            </a:r>
          </a:p>
        </p:txBody>
      </p:sp>
      <p:pic>
        <p:nvPicPr>
          <p:cNvPr id="15" name="Picture 14">
            <a:extLst>
              <a:ext uri="{FF2B5EF4-FFF2-40B4-BE49-F238E27FC236}">
                <a16:creationId xmlns:a16="http://schemas.microsoft.com/office/drawing/2014/main" id="{F5A35DB1-E403-48B9-B6FA-78E4B7C94AF4}"/>
              </a:ext>
            </a:extLst>
          </p:cNvPr>
          <p:cNvPicPr>
            <a:picLocks noChangeAspect="1"/>
          </p:cNvPicPr>
          <p:nvPr/>
        </p:nvPicPr>
        <p:blipFill>
          <a:blip r:embed="rId9"/>
          <a:stretch>
            <a:fillRect/>
          </a:stretch>
        </p:blipFill>
        <p:spPr>
          <a:xfrm>
            <a:off x="5532812" y="5521152"/>
            <a:ext cx="2171964" cy="987212"/>
          </a:xfrm>
          <a:prstGeom prst="rect">
            <a:avLst/>
          </a:prstGeom>
        </p:spPr>
      </p:pic>
      <p:pic>
        <p:nvPicPr>
          <p:cNvPr id="16" name="Picture 15">
            <a:extLst>
              <a:ext uri="{FF2B5EF4-FFF2-40B4-BE49-F238E27FC236}">
                <a16:creationId xmlns:a16="http://schemas.microsoft.com/office/drawing/2014/main" id="{8F735162-A01E-4892-9BDB-1D415F933EA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40182" y="4898590"/>
            <a:ext cx="2171964" cy="646960"/>
          </a:xfrm>
          <a:prstGeom prst="rect">
            <a:avLst/>
          </a:prstGeom>
        </p:spPr>
      </p:pic>
      <p:pic>
        <p:nvPicPr>
          <p:cNvPr id="17" name="Picture 16" descr="Apollo 11 Hoax Photos: 8 Moon-Landing Myths Busted">
            <a:extLst>
              <a:ext uri="{FF2B5EF4-FFF2-40B4-BE49-F238E27FC236}">
                <a16:creationId xmlns:a16="http://schemas.microsoft.com/office/drawing/2014/main" id="{50AF2EFB-F44B-42AD-95DF-150CFF6B53F3}"/>
              </a:ext>
            </a:extLst>
          </p:cNvPr>
          <p:cNvPicPr>
            <a:picLocks noChangeAspect="1" noChangeArrowheads="1"/>
          </p:cNvPicPr>
          <p:nvPr/>
        </p:nvPicPr>
        <p:blipFill rotWithShape="1">
          <a:blip r:embed="rId11" cstate="screen">
            <a:extLst>
              <a:ext uri="{BEBA8EAE-BF5A-486C-A8C5-ECC9F3942E4B}">
                <a14:imgProps xmlns:a14="http://schemas.microsoft.com/office/drawing/2010/main">
                  <a14:imgLayer r:embed="rId12">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5934015" y="5057523"/>
            <a:ext cx="737698" cy="131414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CB1DCAD-054F-4064-BD56-E4B81F78FFAA}"/>
              </a:ext>
            </a:extLst>
          </p:cNvPr>
          <p:cNvSpPr/>
          <p:nvPr/>
        </p:nvSpPr>
        <p:spPr>
          <a:xfrm>
            <a:off x="7978686" y="4679212"/>
            <a:ext cx="714739" cy="92871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C66C29D-87DF-42E9-892D-18BF2458FF28}"/>
              </a:ext>
            </a:extLst>
          </p:cNvPr>
          <p:cNvSpPr/>
          <p:nvPr/>
        </p:nvSpPr>
        <p:spPr>
          <a:xfrm>
            <a:off x="8686810" y="4679212"/>
            <a:ext cx="714739" cy="9287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0852D217-2D70-41D4-BDEC-9359390103AC}"/>
              </a:ext>
            </a:extLst>
          </p:cNvPr>
          <p:cNvSpPr/>
          <p:nvPr/>
        </p:nvSpPr>
        <p:spPr>
          <a:xfrm>
            <a:off x="7995917" y="5607929"/>
            <a:ext cx="746401" cy="92871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9212E20F-4FFD-409C-830A-059973E00731}"/>
              </a:ext>
            </a:extLst>
          </p:cNvPr>
          <p:cNvSpPr/>
          <p:nvPr/>
        </p:nvSpPr>
        <p:spPr>
          <a:xfrm>
            <a:off x="8681170" y="5598114"/>
            <a:ext cx="726017" cy="94834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descr="Apollo 11 Hoax Photos: 8 Moon-Landing Myths Busted">
            <a:extLst>
              <a:ext uri="{FF2B5EF4-FFF2-40B4-BE49-F238E27FC236}">
                <a16:creationId xmlns:a16="http://schemas.microsoft.com/office/drawing/2014/main" id="{CD65EC43-969C-4F49-9B84-3A8975D833A3}"/>
              </a:ext>
            </a:extLst>
          </p:cNvPr>
          <p:cNvPicPr>
            <a:picLocks noChangeAspect="1" noChangeArrowheads="1"/>
          </p:cNvPicPr>
          <p:nvPr/>
        </p:nvPicPr>
        <p:blipFill rotWithShape="1">
          <a:blip r:embed="rId13" cstate="screen">
            <a:extLst>
              <a:ext uri="{BEBA8EAE-BF5A-486C-A8C5-ECC9F3942E4B}">
                <a14:imgProps xmlns:a14="http://schemas.microsoft.com/office/drawing/2010/main">
                  <a14:imgLayer r:embed="rId14">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8065286" y="4679212"/>
            <a:ext cx="484416" cy="86294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Apollo 11 Hoax Photos: 8 Moon-Landing Myths Busted">
            <a:extLst>
              <a:ext uri="{FF2B5EF4-FFF2-40B4-BE49-F238E27FC236}">
                <a16:creationId xmlns:a16="http://schemas.microsoft.com/office/drawing/2014/main" id="{4BC3A4F8-311A-4CE6-92F5-ABC7A6867149}"/>
              </a:ext>
            </a:extLst>
          </p:cNvPr>
          <p:cNvPicPr>
            <a:picLocks noChangeAspect="1" noChangeArrowheads="1"/>
          </p:cNvPicPr>
          <p:nvPr/>
        </p:nvPicPr>
        <p:blipFill rotWithShape="1">
          <a:blip r:embed="rId13" cstate="screen">
            <a:extLst>
              <a:ext uri="{BEBA8EAE-BF5A-486C-A8C5-ECC9F3942E4B}">
                <a14:imgProps xmlns:a14="http://schemas.microsoft.com/office/drawing/2010/main">
                  <a14:imgLayer r:embed="rId14">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8766033" y="4682604"/>
            <a:ext cx="484416" cy="86294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Apollo 11 Hoax Photos: 8 Moon-Landing Myths Busted">
            <a:extLst>
              <a:ext uri="{FF2B5EF4-FFF2-40B4-BE49-F238E27FC236}">
                <a16:creationId xmlns:a16="http://schemas.microsoft.com/office/drawing/2014/main" id="{2839A02E-AD44-4CE4-854A-A892D2914805}"/>
              </a:ext>
            </a:extLst>
          </p:cNvPr>
          <p:cNvPicPr>
            <a:picLocks noChangeAspect="1" noChangeArrowheads="1"/>
          </p:cNvPicPr>
          <p:nvPr/>
        </p:nvPicPr>
        <p:blipFill rotWithShape="1">
          <a:blip r:embed="rId13" cstate="screen">
            <a:extLst>
              <a:ext uri="{BEBA8EAE-BF5A-486C-A8C5-ECC9F3942E4B}">
                <a14:imgProps xmlns:a14="http://schemas.microsoft.com/office/drawing/2010/main">
                  <a14:imgLayer r:embed="rId14">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8078917" y="5607929"/>
            <a:ext cx="484416" cy="86294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Apollo 11 Hoax Photos: 8 Moon-Landing Myths Busted">
            <a:extLst>
              <a:ext uri="{FF2B5EF4-FFF2-40B4-BE49-F238E27FC236}">
                <a16:creationId xmlns:a16="http://schemas.microsoft.com/office/drawing/2014/main" id="{BD17595C-B6E4-4AC5-8DE6-634E07431C76}"/>
              </a:ext>
            </a:extLst>
          </p:cNvPr>
          <p:cNvPicPr>
            <a:picLocks noChangeAspect="1" noChangeArrowheads="1"/>
          </p:cNvPicPr>
          <p:nvPr/>
        </p:nvPicPr>
        <p:blipFill rotWithShape="1">
          <a:blip r:embed="rId13" cstate="screen">
            <a:extLst>
              <a:ext uri="{BEBA8EAE-BF5A-486C-A8C5-ECC9F3942E4B}">
                <a14:imgProps xmlns:a14="http://schemas.microsoft.com/office/drawing/2010/main">
                  <a14:imgLayer r:embed="rId14">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8776425" y="5597710"/>
            <a:ext cx="484416" cy="86294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C7989B51-325F-4D3A-9F06-022881B5FB4E}"/>
              </a:ext>
            </a:extLst>
          </p:cNvPr>
          <p:cNvPicPr>
            <a:picLocks noChangeAspect="1"/>
          </p:cNvPicPr>
          <p:nvPr/>
        </p:nvPicPr>
        <p:blipFill>
          <a:blip r:embed="rId9"/>
          <a:stretch>
            <a:fillRect/>
          </a:stretch>
        </p:blipFill>
        <p:spPr>
          <a:xfrm>
            <a:off x="7478290" y="1195889"/>
            <a:ext cx="2171964" cy="987212"/>
          </a:xfrm>
          <a:prstGeom prst="rect">
            <a:avLst/>
          </a:prstGeom>
        </p:spPr>
      </p:pic>
      <p:pic>
        <p:nvPicPr>
          <p:cNvPr id="28" name="Picture 27">
            <a:extLst>
              <a:ext uri="{FF2B5EF4-FFF2-40B4-BE49-F238E27FC236}">
                <a16:creationId xmlns:a16="http://schemas.microsoft.com/office/drawing/2014/main" id="{6F44F319-061D-419F-9A2D-E2412AFE9FF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85660" y="573327"/>
            <a:ext cx="2171964" cy="646960"/>
          </a:xfrm>
          <a:prstGeom prst="rect">
            <a:avLst/>
          </a:prstGeom>
        </p:spPr>
      </p:pic>
      <p:pic>
        <p:nvPicPr>
          <p:cNvPr id="29" name="Picture 28">
            <a:extLst>
              <a:ext uri="{FF2B5EF4-FFF2-40B4-BE49-F238E27FC236}">
                <a16:creationId xmlns:a16="http://schemas.microsoft.com/office/drawing/2014/main" id="{4F1EDDF8-69EC-47BB-8135-3660CC0E262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23541" y="1420151"/>
            <a:ext cx="1675419" cy="11677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8D77F850-4939-435D-953F-B17278B11B51}"/>
              </a:ext>
            </a:extLst>
          </p:cNvPr>
          <p:cNvPicPr>
            <a:picLocks noChangeAspect="1"/>
          </p:cNvPicPr>
          <p:nvPr/>
        </p:nvPicPr>
        <p:blipFill>
          <a:blip r:embed="rId16"/>
          <a:stretch>
            <a:fillRect/>
          </a:stretch>
        </p:blipFill>
        <p:spPr>
          <a:xfrm>
            <a:off x="7501462" y="532320"/>
            <a:ext cx="2256609" cy="16887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826C399D-1B46-41B5-9CD7-636B6DC30F60}"/>
              </a:ext>
            </a:extLst>
          </p:cNvPr>
          <p:cNvPicPr>
            <a:picLocks noChangeAspect="1"/>
          </p:cNvPicPr>
          <p:nvPr/>
        </p:nvPicPr>
        <p:blipFill>
          <a:blip r:embed="rId17"/>
          <a:stretch>
            <a:fillRect/>
          </a:stretch>
        </p:blipFill>
        <p:spPr>
          <a:xfrm>
            <a:off x="5465246" y="4798138"/>
            <a:ext cx="2343679" cy="17539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 name="Picture 29">
            <a:extLst>
              <a:ext uri="{FF2B5EF4-FFF2-40B4-BE49-F238E27FC236}">
                <a16:creationId xmlns:a16="http://schemas.microsoft.com/office/drawing/2014/main" id="{C971AAEB-B040-46A4-9CC9-D0DFB99A548C}"/>
              </a:ext>
            </a:extLst>
          </p:cNvPr>
          <p:cNvPicPr>
            <a:picLocks noChangeAspect="1"/>
          </p:cNvPicPr>
          <p:nvPr/>
        </p:nvPicPr>
        <p:blipFill>
          <a:blip r:embed="rId18"/>
          <a:stretch>
            <a:fillRect/>
          </a:stretch>
        </p:blipFill>
        <p:spPr>
          <a:xfrm>
            <a:off x="7989951" y="4604806"/>
            <a:ext cx="1428690" cy="20062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56456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pollo 11 Hoax Photos: 8 Moon-Landing Myths Busted">
            <a:extLst>
              <a:ext uri="{FF2B5EF4-FFF2-40B4-BE49-F238E27FC236}">
                <a16:creationId xmlns:a16="http://schemas.microsoft.com/office/drawing/2014/main" id="{AA459CCE-DCF8-4741-8E79-90F1F625D710}"/>
              </a:ext>
            </a:extLst>
          </p:cNvPr>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1180887" y="153700"/>
            <a:ext cx="3213691" cy="57249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pollo 11 Hoax Photos: 8 Moon-Landing Myths Busted">
            <a:extLst>
              <a:ext uri="{FF2B5EF4-FFF2-40B4-BE49-F238E27FC236}">
                <a16:creationId xmlns:a16="http://schemas.microsoft.com/office/drawing/2014/main" id="{CF8CD4B8-8155-415D-9D53-24A3E0580C64}"/>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Layer>
                </a14:imgProps>
              </a:ext>
              <a:ext uri="{28A0092B-C50C-407E-A947-70E740481C1C}">
                <a14:useLocalDpi xmlns:a14="http://schemas.microsoft.com/office/drawing/2010/main"/>
              </a:ext>
            </a:extLst>
          </a:blip>
          <a:srcRect l="55871" t="2919" r="18025" b="27260"/>
          <a:stretch/>
        </p:blipFill>
        <p:spPr bwMode="auto">
          <a:xfrm flipH="1">
            <a:off x="4988612" y="95535"/>
            <a:ext cx="3278994" cy="5841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840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F61BF2-B5B1-4CBE-BCA4-30FD650B3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4" name="Picture 2" descr="1969 Moon Landing - Date, Facts, Video - HISTORY">
            <a:extLst>
              <a:ext uri="{FF2B5EF4-FFF2-40B4-BE49-F238E27FC236}">
                <a16:creationId xmlns:a16="http://schemas.microsoft.com/office/drawing/2014/main" id="{9C8D47B7-7069-4A5E-BC07-28A45F1F7F0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0" y="647758"/>
            <a:ext cx="9888860" cy="5562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057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442"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553452" y="678558"/>
            <a:ext cx="5139622" cy="3862596"/>
          </a:xfrm>
          <a:prstGeom prst="rect">
            <a:avLst/>
          </a:prstGeom>
        </p:spPr>
        <p:txBody>
          <a:bodyPr wrap="square">
            <a:spAutoFit/>
          </a:bodyPr>
          <a:lstStyle/>
          <a:p>
            <a:endParaRPr lang="en-GB" sz="1500" b="1" u="sng" dirty="0">
              <a:latin typeface="Comic Sans MS" panose="030F0702030302020204" pitchFamily="66" charset="0"/>
            </a:endParaRPr>
          </a:p>
          <a:p>
            <a:r>
              <a:rPr lang="en-GB" sz="1600" b="1" dirty="0">
                <a:latin typeface="Comic Sans MS" panose="030F0702030302020204" pitchFamily="66" charset="0"/>
              </a:rPr>
              <a:t>5. I can experiment with overprinting motifs and colour </a:t>
            </a:r>
          </a:p>
          <a:p>
            <a:r>
              <a:rPr lang="en-GB" sz="1100" dirty="0">
                <a:latin typeface="Comic Sans MS" panose="030F0702030302020204" pitchFamily="66" charset="0"/>
              </a:rPr>
              <a:t>Look at the American flag. How can we create a print of this? Firstly identify that we have 3 colours to print. Identify possible problems with more colours next to each other. They might mix. We don’t want purples here. Ask the children to explain the process of how they could print this. Hopefully the children will draw upon various skills learnt in their previous sessions. One possible process could be to print a white rectangular shape. This could be using a created card printing block or using a rectangular sponge or shaped / cut potato. Once the white rectangle is dried, print a blue smaller rectangle using a similar process. Then the red stripes need to be printed. This could be done by creating a printing block and gluing string to create raised stripes. A roller can be used to apply red paint and it can be carefully over printed. Another way to create stripes is to remove the outer layer of corrugated card to reveal the wavy card beneath. A roller can be used to apply red paint and it can be carefully over printed.</a:t>
            </a:r>
          </a:p>
          <a:p>
            <a:r>
              <a:rPr lang="en-GB" sz="1100" dirty="0">
                <a:latin typeface="Comic Sans MS" panose="030F0702030302020204" pitchFamily="66" charset="0"/>
              </a:rPr>
              <a:t>Another way of applying the red stripes can be similar to creating a print of the flag pole.</a:t>
            </a:r>
          </a:p>
          <a:p>
            <a:r>
              <a:rPr lang="en-GB" sz="1100" dirty="0">
                <a:latin typeface="Comic Sans MS" panose="030F0702030302020204" pitchFamily="66" charset="0"/>
              </a:rPr>
              <a:t>To print the flag pole simply use the edge of a piece of card. Paint the edge with brown paint and press print in place. </a:t>
            </a:r>
          </a:p>
        </p:txBody>
      </p:sp>
      <p:pic>
        <p:nvPicPr>
          <p:cNvPr id="12" name="Picture 11">
            <a:extLst>
              <a:ext uri="{FF2B5EF4-FFF2-40B4-BE49-F238E27FC236}">
                <a16:creationId xmlns:a16="http://schemas.microsoft.com/office/drawing/2014/main" id="{E9E1E982-27AB-49F4-ADCB-781275B925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1130" y="220918"/>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 name="Picture 2" descr="1969 Moon Landing - Date, Facts, Video - HISTORY">
            <a:extLst>
              <a:ext uri="{FF2B5EF4-FFF2-40B4-BE49-F238E27FC236}">
                <a16:creationId xmlns:a16="http://schemas.microsoft.com/office/drawing/2014/main" id="{4A6B7B08-0942-4608-AB42-E522E5A2628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5743755" y="322769"/>
            <a:ext cx="3355060" cy="18872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F5A35DB1-E403-48B9-B6FA-78E4B7C94AF4}"/>
              </a:ext>
            </a:extLst>
          </p:cNvPr>
          <p:cNvPicPr>
            <a:picLocks noChangeAspect="1"/>
          </p:cNvPicPr>
          <p:nvPr/>
        </p:nvPicPr>
        <p:blipFill>
          <a:blip r:embed="rId5"/>
          <a:stretch>
            <a:fillRect/>
          </a:stretch>
        </p:blipFill>
        <p:spPr>
          <a:xfrm>
            <a:off x="756544" y="5163716"/>
            <a:ext cx="2171964" cy="987212"/>
          </a:xfrm>
          <a:prstGeom prst="rect">
            <a:avLst/>
          </a:prstGeom>
        </p:spPr>
      </p:pic>
      <p:pic>
        <p:nvPicPr>
          <p:cNvPr id="16" name="Picture 15">
            <a:extLst>
              <a:ext uri="{FF2B5EF4-FFF2-40B4-BE49-F238E27FC236}">
                <a16:creationId xmlns:a16="http://schemas.microsoft.com/office/drawing/2014/main" id="{8F735162-A01E-4892-9BDB-1D415F933EA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3914" y="4541154"/>
            <a:ext cx="2171964" cy="646960"/>
          </a:xfrm>
          <a:prstGeom prst="rect">
            <a:avLst/>
          </a:prstGeom>
        </p:spPr>
      </p:pic>
      <p:pic>
        <p:nvPicPr>
          <p:cNvPr id="17" name="Picture 16" descr="Apollo 11 Hoax Photos: 8 Moon-Landing Myths Busted">
            <a:extLst>
              <a:ext uri="{FF2B5EF4-FFF2-40B4-BE49-F238E27FC236}">
                <a16:creationId xmlns:a16="http://schemas.microsoft.com/office/drawing/2014/main" id="{50AF2EFB-F44B-42AD-95DF-150CFF6B53F3}"/>
              </a:ext>
            </a:extLst>
          </p:cNvPr>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1157747" y="4700087"/>
            <a:ext cx="737698" cy="131414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Making our printing block | Hoyland Common Primary School">
            <a:extLst>
              <a:ext uri="{FF2B5EF4-FFF2-40B4-BE49-F238E27FC236}">
                <a16:creationId xmlns:a16="http://schemas.microsoft.com/office/drawing/2014/main" id="{208F5589-058E-4603-8592-00E2E1F76BF4}"/>
              </a:ext>
            </a:extLst>
          </p:cNvPr>
          <p:cNvPicPr>
            <a:picLocks noChangeAspect="1" noChangeArrowheads="1"/>
          </p:cNvPicPr>
          <p:nvPr/>
        </p:nvPicPr>
        <p:blipFill rotWithShape="1">
          <a:blip r:embed="rId9">
            <a:extLst>
              <a:ext uri="{28A0092B-C50C-407E-A947-70E740481C1C}">
                <a14:useLocalDpi xmlns:a14="http://schemas.microsoft.com/office/drawing/2010/main"/>
              </a:ext>
            </a:extLst>
          </a:blip>
          <a:srcRect l="5971" t="4085" r="74346" b="73930"/>
          <a:stretch/>
        </p:blipFill>
        <p:spPr bwMode="auto">
          <a:xfrm>
            <a:off x="5767226" y="2820560"/>
            <a:ext cx="1807895" cy="15077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F3072873-2300-4844-A2C8-D7C69B428D1A}"/>
              </a:ext>
            </a:extLst>
          </p:cNvPr>
          <p:cNvSpPr/>
          <p:nvPr/>
        </p:nvSpPr>
        <p:spPr>
          <a:xfrm>
            <a:off x="5743755" y="2484106"/>
            <a:ext cx="2045235" cy="338554"/>
          </a:xfrm>
          <a:prstGeom prst="rect">
            <a:avLst/>
          </a:prstGeom>
        </p:spPr>
        <p:txBody>
          <a:bodyPr wrap="square">
            <a:spAutoFit/>
          </a:bodyPr>
          <a:lstStyle/>
          <a:p>
            <a:r>
              <a:rPr lang="en-GB" sz="800" dirty="0">
                <a:latin typeface="Comic Sans MS" panose="030F0702030302020204" pitchFamily="66" charset="0"/>
              </a:rPr>
              <a:t>Example of a card printing block with string used for raised areas. </a:t>
            </a:r>
          </a:p>
        </p:txBody>
      </p:sp>
      <p:sp>
        <p:nvSpPr>
          <p:cNvPr id="3" name="Rectangle 2">
            <a:extLst>
              <a:ext uri="{FF2B5EF4-FFF2-40B4-BE49-F238E27FC236}">
                <a16:creationId xmlns:a16="http://schemas.microsoft.com/office/drawing/2014/main" id="{5366CE25-E1B8-4F97-A2AE-8EE35E1A0AAC}"/>
              </a:ext>
            </a:extLst>
          </p:cNvPr>
          <p:cNvSpPr/>
          <p:nvPr/>
        </p:nvSpPr>
        <p:spPr>
          <a:xfrm>
            <a:off x="2113449" y="4745336"/>
            <a:ext cx="545910" cy="358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7647D780-C9E4-46E0-83DF-2306F2E0148C}"/>
              </a:ext>
            </a:extLst>
          </p:cNvPr>
          <p:cNvPicPr>
            <a:picLocks noChangeAspect="1"/>
          </p:cNvPicPr>
          <p:nvPr/>
        </p:nvPicPr>
        <p:blipFill>
          <a:blip r:embed="rId5"/>
          <a:stretch>
            <a:fillRect/>
          </a:stretch>
        </p:blipFill>
        <p:spPr>
          <a:xfrm>
            <a:off x="3019743" y="5163716"/>
            <a:ext cx="2171964" cy="987212"/>
          </a:xfrm>
          <a:prstGeom prst="rect">
            <a:avLst/>
          </a:prstGeom>
        </p:spPr>
      </p:pic>
      <p:pic>
        <p:nvPicPr>
          <p:cNvPr id="27" name="Picture 26">
            <a:extLst>
              <a:ext uri="{FF2B5EF4-FFF2-40B4-BE49-F238E27FC236}">
                <a16:creationId xmlns:a16="http://schemas.microsoft.com/office/drawing/2014/main" id="{44A84D75-68FC-451E-8EE0-DFD49CE0707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27113" y="4541154"/>
            <a:ext cx="2171964" cy="646960"/>
          </a:xfrm>
          <a:prstGeom prst="rect">
            <a:avLst/>
          </a:prstGeom>
        </p:spPr>
      </p:pic>
      <p:pic>
        <p:nvPicPr>
          <p:cNvPr id="28" name="Picture 27" descr="Apollo 11 Hoax Photos: 8 Moon-Landing Myths Busted">
            <a:extLst>
              <a:ext uri="{FF2B5EF4-FFF2-40B4-BE49-F238E27FC236}">
                <a16:creationId xmlns:a16="http://schemas.microsoft.com/office/drawing/2014/main" id="{E29CE67F-E017-4C72-855D-761D92D94D30}"/>
              </a:ext>
            </a:extLst>
          </p:cNvPr>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3420946" y="4700087"/>
            <a:ext cx="737698" cy="131414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C97436EA-787C-4A5E-8C8E-002A11ED1420}"/>
              </a:ext>
            </a:extLst>
          </p:cNvPr>
          <p:cNvSpPr/>
          <p:nvPr/>
        </p:nvSpPr>
        <p:spPr>
          <a:xfrm>
            <a:off x="4376648" y="4745336"/>
            <a:ext cx="545910" cy="358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9AEDA991-5C68-4C71-B89F-B872F39738E2}"/>
              </a:ext>
            </a:extLst>
          </p:cNvPr>
          <p:cNvSpPr/>
          <p:nvPr/>
        </p:nvSpPr>
        <p:spPr>
          <a:xfrm>
            <a:off x="4376648" y="4741700"/>
            <a:ext cx="279700" cy="221469"/>
          </a:xfrm>
          <a:prstGeom prst="rect">
            <a:avLst/>
          </a:prstGeom>
          <a:solidFill>
            <a:srgbClr val="5569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a:extLst>
              <a:ext uri="{FF2B5EF4-FFF2-40B4-BE49-F238E27FC236}">
                <a16:creationId xmlns:a16="http://schemas.microsoft.com/office/drawing/2014/main" id="{D7EBB190-3FDD-42E6-98B6-82CFF2E3C5E8}"/>
              </a:ext>
            </a:extLst>
          </p:cNvPr>
          <p:cNvPicPr>
            <a:picLocks noChangeAspect="1"/>
          </p:cNvPicPr>
          <p:nvPr/>
        </p:nvPicPr>
        <p:blipFill>
          <a:blip r:embed="rId5"/>
          <a:stretch>
            <a:fillRect/>
          </a:stretch>
        </p:blipFill>
        <p:spPr>
          <a:xfrm>
            <a:off x="5230945" y="5163716"/>
            <a:ext cx="2171964" cy="987212"/>
          </a:xfrm>
          <a:prstGeom prst="rect">
            <a:avLst/>
          </a:prstGeom>
        </p:spPr>
      </p:pic>
      <p:pic>
        <p:nvPicPr>
          <p:cNvPr id="32" name="Picture 31">
            <a:extLst>
              <a:ext uri="{FF2B5EF4-FFF2-40B4-BE49-F238E27FC236}">
                <a16:creationId xmlns:a16="http://schemas.microsoft.com/office/drawing/2014/main" id="{9DA1C5BF-AE30-4390-832F-0976FACCF96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38315" y="4541154"/>
            <a:ext cx="2171964" cy="646960"/>
          </a:xfrm>
          <a:prstGeom prst="rect">
            <a:avLst/>
          </a:prstGeom>
        </p:spPr>
      </p:pic>
      <p:pic>
        <p:nvPicPr>
          <p:cNvPr id="33" name="Picture 32" descr="Apollo 11 Hoax Photos: 8 Moon-Landing Myths Busted">
            <a:extLst>
              <a:ext uri="{FF2B5EF4-FFF2-40B4-BE49-F238E27FC236}">
                <a16:creationId xmlns:a16="http://schemas.microsoft.com/office/drawing/2014/main" id="{E7033827-AD5A-4178-86A0-B7BC6C439F7F}"/>
              </a:ext>
            </a:extLst>
          </p:cNvPr>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ackgroundRemoval t="10000" b="90000" l="10000" r="90000">
                        <a14:foregroundMark x1="66276" y1="66911" x2="71322" y2="66520"/>
                        <a14:foregroundMark x1="71322" y1="66520" x2="71517" y2="66520"/>
                        <a14:backgroundMark x1="20931" y1="34213" x2="32422" y2="34457"/>
                        <a14:backgroundMark x1="32422" y1="34457" x2="55794" y2="33627"/>
                        <a14:backgroundMark x1="78125" y1="31720" x2="84310" y2="42913"/>
                        <a14:backgroundMark x1="73861" y1="41691" x2="79622" y2="39834"/>
                      </a14:backgroundRemoval>
                    </a14:imgEffect>
                    <a14:imgEffect>
                      <a14:brightnessContrast bright="100000" contrast="100000"/>
                    </a14:imgEffect>
                  </a14:imgLayer>
                </a14:imgProps>
              </a:ext>
              <a:ext uri="{28A0092B-C50C-407E-A947-70E740481C1C}">
                <a14:useLocalDpi xmlns:a14="http://schemas.microsoft.com/office/drawing/2010/main"/>
              </a:ext>
            </a:extLst>
          </a:blip>
          <a:srcRect l="55871" t="2919" r="18025" b="27260"/>
          <a:stretch/>
        </p:blipFill>
        <p:spPr bwMode="auto">
          <a:xfrm flipH="1">
            <a:off x="5632148" y="4700087"/>
            <a:ext cx="737698" cy="1314146"/>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35AFC000-47F4-45F7-90E5-35C684995F9F}"/>
              </a:ext>
            </a:extLst>
          </p:cNvPr>
          <p:cNvSpPr/>
          <p:nvPr/>
        </p:nvSpPr>
        <p:spPr>
          <a:xfrm>
            <a:off x="6587850" y="4745336"/>
            <a:ext cx="545910" cy="358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AAEC3060-EB51-4F93-9A4F-00AF943CCED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40684" t="2" b="-2"/>
          <a:stretch/>
        </p:blipFill>
        <p:spPr>
          <a:xfrm>
            <a:off x="6587848" y="4749550"/>
            <a:ext cx="545911" cy="45719"/>
          </a:xfrm>
          <a:prstGeom prst="rect">
            <a:avLst/>
          </a:prstGeom>
        </p:spPr>
      </p:pic>
      <p:pic>
        <p:nvPicPr>
          <p:cNvPr id="36" name="Picture 35">
            <a:extLst>
              <a:ext uri="{FF2B5EF4-FFF2-40B4-BE49-F238E27FC236}">
                <a16:creationId xmlns:a16="http://schemas.microsoft.com/office/drawing/2014/main" id="{3AC1E83D-195D-41ED-8F33-9D265E6DCF9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40684" t="2" b="-2"/>
          <a:stretch/>
        </p:blipFill>
        <p:spPr>
          <a:xfrm>
            <a:off x="6587848" y="4820317"/>
            <a:ext cx="545911" cy="45719"/>
          </a:xfrm>
          <a:prstGeom prst="rect">
            <a:avLst/>
          </a:prstGeom>
        </p:spPr>
      </p:pic>
      <p:pic>
        <p:nvPicPr>
          <p:cNvPr id="37" name="Picture 36">
            <a:extLst>
              <a:ext uri="{FF2B5EF4-FFF2-40B4-BE49-F238E27FC236}">
                <a16:creationId xmlns:a16="http://schemas.microsoft.com/office/drawing/2014/main" id="{922B21AD-523F-4BFD-AC91-EAF63E57337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40684" t="2" b="-2"/>
          <a:stretch/>
        </p:blipFill>
        <p:spPr>
          <a:xfrm>
            <a:off x="6586690" y="4898389"/>
            <a:ext cx="545911" cy="45719"/>
          </a:xfrm>
          <a:prstGeom prst="rect">
            <a:avLst/>
          </a:prstGeom>
        </p:spPr>
      </p:pic>
      <p:pic>
        <p:nvPicPr>
          <p:cNvPr id="38" name="Picture 37">
            <a:extLst>
              <a:ext uri="{FF2B5EF4-FFF2-40B4-BE49-F238E27FC236}">
                <a16:creationId xmlns:a16="http://schemas.microsoft.com/office/drawing/2014/main" id="{3D13E47B-64E5-4974-8272-6D5DE6D7762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40684" t="2" b="-2"/>
          <a:stretch/>
        </p:blipFill>
        <p:spPr>
          <a:xfrm>
            <a:off x="6586343" y="4971838"/>
            <a:ext cx="545911" cy="45719"/>
          </a:xfrm>
          <a:prstGeom prst="rect">
            <a:avLst/>
          </a:prstGeom>
        </p:spPr>
      </p:pic>
      <p:pic>
        <p:nvPicPr>
          <p:cNvPr id="39" name="Picture 38">
            <a:extLst>
              <a:ext uri="{FF2B5EF4-FFF2-40B4-BE49-F238E27FC236}">
                <a16:creationId xmlns:a16="http://schemas.microsoft.com/office/drawing/2014/main" id="{C77BBC89-C7C7-4D69-A6D9-1ADBB08ACE81}"/>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40684" t="2" b="-2"/>
          <a:stretch/>
        </p:blipFill>
        <p:spPr>
          <a:xfrm>
            <a:off x="6586342" y="5040724"/>
            <a:ext cx="545911" cy="45719"/>
          </a:xfrm>
          <a:prstGeom prst="rect">
            <a:avLst/>
          </a:prstGeom>
        </p:spPr>
      </p:pic>
      <p:sp>
        <p:nvSpPr>
          <p:cNvPr id="35" name="Rectangle 34">
            <a:extLst>
              <a:ext uri="{FF2B5EF4-FFF2-40B4-BE49-F238E27FC236}">
                <a16:creationId xmlns:a16="http://schemas.microsoft.com/office/drawing/2014/main" id="{78968BAE-D013-4DC4-997D-35299D12AF78}"/>
              </a:ext>
            </a:extLst>
          </p:cNvPr>
          <p:cNvSpPr/>
          <p:nvPr/>
        </p:nvSpPr>
        <p:spPr>
          <a:xfrm>
            <a:off x="6587850" y="4741700"/>
            <a:ext cx="279700" cy="221469"/>
          </a:xfrm>
          <a:prstGeom prst="rect">
            <a:avLst/>
          </a:prstGeom>
          <a:solidFill>
            <a:srgbClr val="5569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Picture 45">
            <a:extLst>
              <a:ext uri="{FF2B5EF4-FFF2-40B4-BE49-F238E27FC236}">
                <a16:creationId xmlns:a16="http://schemas.microsoft.com/office/drawing/2014/main" id="{9471CC78-DCC4-4662-97B8-BB510E2A9E1A}"/>
              </a:ext>
            </a:extLst>
          </p:cNvPr>
          <p:cNvPicPr>
            <a:picLocks noChangeAspect="1"/>
          </p:cNvPicPr>
          <p:nvPr/>
        </p:nvPicPr>
        <p:blipFill rotWithShape="1">
          <a:blip r:embed="rId11">
            <a:clrChange>
              <a:clrFrom>
                <a:srgbClr val="FAFCFB"/>
              </a:clrFrom>
              <a:clrTo>
                <a:srgbClr val="FAFCFB">
                  <a:alpha val="0"/>
                </a:srgbClr>
              </a:clrTo>
            </a:clrChange>
          </a:blip>
          <a:srcRect r="58107" b="36397"/>
          <a:stretch/>
        </p:blipFill>
        <p:spPr>
          <a:xfrm rot="5400000" flipV="1">
            <a:off x="5942195" y="5305215"/>
            <a:ext cx="1218963" cy="91934"/>
          </a:xfrm>
          <a:prstGeom prst="rect">
            <a:avLst/>
          </a:prstGeom>
        </p:spPr>
      </p:pic>
      <p:pic>
        <p:nvPicPr>
          <p:cNvPr id="4100" name="Picture 4" descr="Printing and painting – with corrugated cardboard | Pre-School Themes">
            <a:extLst>
              <a:ext uri="{FF2B5EF4-FFF2-40B4-BE49-F238E27FC236}">
                <a16:creationId xmlns:a16="http://schemas.microsoft.com/office/drawing/2014/main" id="{AF101BC9-C4F2-4B2A-AD56-57252CA67592}"/>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739965" y="2877397"/>
            <a:ext cx="1771916" cy="13940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0" name="Rectangle 49">
            <a:extLst>
              <a:ext uri="{FF2B5EF4-FFF2-40B4-BE49-F238E27FC236}">
                <a16:creationId xmlns:a16="http://schemas.microsoft.com/office/drawing/2014/main" id="{E9658B70-281F-4406-9163-D89E6B3FE8C3}"/>
              </a:ext>
            </a:extLst>
          </p:cNvPr>
          <p:cNvSpPr/>
          <p:nvPr/>
        </p:nvSpPr>
        <p:spPr>
          <a:xfrm>
            <a:off x="7649274" y="2401300"/>
            <a:ext cx="1866311" cy="461665"/>
          </a:xfrm>
          <a:prstGeom prst="rect">
            <a:avLst/>
          </a:prstGeom>
        </p:spPr>
        <p:txBody>
          <a:bodyPr wrap="square">
            <a:spAutoFit/>
          </a:bodyPr>
          <a:lstStyle/>
          <a:p>
            <a:r>
              <a:rPr lang="en-GB" sz="800" dirty="0">
                <a:latin typeface="Comic Sans MS" panose="030F0702030302020204" pitchFamily="66" charset="0"/>
              </a:rPr>
              <a:t>Example of corrugated card printing block with top removed to create striped effect</a:t>
            </a:r>
          </a:p>
        </p:txBody>
      </p:sp>
      <p:pic>
        <p:nvPicPr>
          <p:cNvPr id="47" name="Picture 46">
            <a:extLst>
              <a:ext uri="{FF2B5EF4-FFF2-40B4-BE49-F238E27FC236}">
                <a16:creationId xmlns:a16="http://schemas.microsoft.com/office/drawing/2014/main" id="{A3AC6515-4820-4DBC-92C9-9BA4644E84A6}"/>
              </a:ext>
            </a:extLst>
          </p:cNvPr>
          <p:cNvPicPr>
            <a:picLocks noChangeAspect="1"/>
          </p:cNvPicPr>
          <p:nvPr/>
        </p:nvPicPr>
        <p:blipFill>
          <a:blip r:embed="rId13"/>
          <a:stretch>
            <a:fillRect/>
          </a:stretch>
        </p:blipFill>
        <p:spPr>
          <a:xfrm>
            <a:off x="784639" y="4572629"/>
            <a:ext cx="6618269" cy="15861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89010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7F725D-4F43-4A65-B524-646B6EED26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685411" y="1109850"/>
            <a:ext cx="4251159" cy="4385816"/>
          </a:xfrm>
          <a:prstGeom prst="rect">
            <a:avLst/>
          </a:prstGeom>
        </p:spPr>
        <p:txBody>
          <a:bodyPr wrap="square">
            <a:spAutoFit/>
          </a:bodyPr>
          <a:lstStyle/>
          <a:p>
            <a:endParaRPr lang="en-GB" sz="1800" dirty="0">
              <a:latin typeface="Comic Sans MS" panose="030F0702030302020204" pitchFamily="66" charset="0"/>
            </a:endParaRPr>
          </a:p>
          <a:p>
            <a:r>
              <a:rPr lang="en-GB" sz="1600" b="1" dirty="0">
                <a:latin typeface="Comic Sans MS" panose="030F0702030302020204" pitchFamily="66" charset="0"/>
              </a:rPr>
              <a:t>6. I can apply finishing touches to my art work &amp; evaluate it.</a:t>
            </a:r>
          </a:p>
          <a:p>
            <a:r>
              <a:rPr lang="en-GB" sz="1100" b="1" dirty="0">
                <a:latin typeface="Comic Sans MS" panose="030F0702030302020204" pitchFamily="66" charset="0"/>
              </a:rPr>
              <a:t>Ensure that any of the printed processes are dry and then ask the children what needs to be done to complete the artwork? Some starts need to be added to the flag and detail needs to be added to the astronauts space suit. Explain that it is up to the children how to do this. One way to add white stars would be to print dots with a cocktail stick. The oxygen tank / back pack &amp; visor could be sponge or potato printed or simply painted. If the children wish to they could add fine detail such as a small American flag on the space suit with any media e.g. pencil crayons etc but it is not necessary to add every piece of detail to the piece. Once completed a gallery could be created. Children should be encouraged to say what went well and what could be improved upon and why evaluating their art work. </a:t>
            </a:r>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600" b="1" dirty="0">
              <a:latin typeface="Comic Sans MS" panose="030F0702030302020204" pitchFamily="66" charset="0"/>
            </a:endParaRPr>
          </a:p>
        </p:txBody>
      </p:sp>
      <p:pic>
        <p:nvPicPr>
          <p:cNvPr id="9" name="Picture 8">
            <a:extLst>
              <a:ext uri="{FF2B5EF4-FFF2-40B4-BE49-F238E27FC236}">
                <a16:creationId xmlns:a16="http://schemas.microsoft.com/office/drawing/2014/main" id="{472C8245-B310-437E-8D3B-9581DE3014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3921" y="522027"/>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46F957C2-1CAF-4486-BC0C-1410E630E33F}"/>
              </a:ext>
            </a:extLst>
          </p:cNvPr>
          <p:cNvPicPr>
            <a:picLocks noChangeAspect="1"/>
          </p:cNvPicPr>
          <p:nvPr/>
        </p:nvPicPr>
        <p:blipFill>
          <a:blip r:embed="rId4"/>
          <a:stretch>
            <a:fillRect/>
          </a:stretch>
        </p:blipFill>
        <p:spPr>
          <a:xfrm>
            <a:off x="5654841" y="2649707"/>
            <a:ext cx="3438525" cy="2552700"/>
          </a:xfrm>
          <a:prstGeom prst="rect">
            <a:avLst/>
          </a:prstGeom>
        </p:spPr>
      </p:pic>
      <p:pic>
        <p:nvPicPr>
          <p:cNvPr id="8" name="Picture 2" descr="1969 Moon Landing - Date, Facts, Video - HISTORY">
            <a:extLst>
              <a:ext uri="{FF2B5EF4-FFF2-40B4-BE49-F238E27FC236}">
                <a16:creationId xmlns:a16="http://schemas.microsoft.com/office/drawing/2014/main" id="{CED59C46-BCAD-48E4-86FA-7908B0BB389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H="1">
            <a:off x="5487681" y="322769"/>
            <a:ext cx="3637156" cy="2045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170" name="Picture 2" descr="Wall Mural Black and White Dots Background - PIXERS.UK">
            <a:extLst>
              <a:ext uri="{FF2B5EF4-FFF2-40B4-BE49-F238E27FC236}">
                <a16:creationId xmlns:a16="http://schemas.microsoft.com/office/drawing/2014/main" id="{F13E5FD1-9438-4C22-9B3B-CE5ADD10AD69}"/>
              </a:ext>
            </a:extLst>
          </p:cNvPr>
          <p:cNvPicPr>
            <a:picLocks noChangeAspect="1" noChangeArrowheads="1"/>
          </p:cNvPicPr>
          <p:nvPr/>
        </p:nvPicPr>
        <p:blipFill rotWithShape="1">
          <a:blip r:embed="rId6" cstate="screen">
            <a:clrChange>
              <a:clrFrom>
                <a:srgbClr val="000000"/>
              </a:clrFrom>
              <a:clrTo>
                <a:srgbClr val="000000">
                  <a:alpha val="0"/>
                </a:srgbClr>
              </a:clrTo>
            </a:clrChange>
            <a:extLst>
              <a:ext uri="{28A0092B-C50C-407E-A947-70E740481C1C}">
                <a14:useLocalDpi xmlns:a14="http://schemas.microsoft.com/office/drawing/2010/main"/>
              </a:ext>
            </a:extLst>
          </a:blip>
          <a:srcRect r="30333" b="52303"/>
          <a:stretch/>
        </p:blipFill>
        <p:spPr bwMode="auto">
          <a:xfrm>
            <a:off x="7800497" y="2963134"/>
            <a:ext cx="396389" cy="33962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Apollo 11 Hoax Photos: 8 Moon-Landing Myths Busted">
            <a:extLst>
              <a:ext uri="{FF2B5EF4-FFF2-40B4-BE49-F238E27FC236}">
                <a16:creationId xmlns:a16="http://schemas.microsoft.com/office/drawing/2014/main" id="{F8D284CC-E1C0-4DA9-B912-3403FDED6E24}"/>
              </a:ext>
            </a:extLst>
          </p:cNvPr>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ackgroundRemoval t="10000" b="90000" l="10000" r="90000">
                        <a14:foregroundMark x1="70573" y1="12219" x2="75488" y2="37830"/>
                        <a14:foregroundMark x1="69076" y1="11730" x2="69173" y2="17400"/>
                        <a14:foregroundMark x1="69173" y1="17400" x2="69727" y2="18573"/>
                        <a14:foregroundMark x1="67448" y1="14174" x2="69596" y2="22972"/>
                        <a14:backgroundMark x1="20931" y1="34213" x2="32422" y2="34457"/>
                        <a14:backgroundMark x1="32422" y1="34457" x2="55794" y2="33627"/>
                        <a14:backgroundMark x1="78125" y1="31720" x2="84310" y2="42913"/>
                        <a14:backgroundMark x1="73861" y1="41691" x2="79622" y2="39834"/>
                        <a14:backgroundMark x1="63737" y1="12854" x2="59082" y2="25073"/>
                        <a14:backgroundMark x1="71354" y1="53959" x2="61621" y2="22923"/>
                        <a14:backgroundMark x1="61621" y1="22923" x2="61458" y2="21505"/>
                        <a14:backgroundMark x1="70703" y1="68133" x2="63184" y2="66178"/>
                        <a14:backgroundMark x1="72331" y1="66178" x2="67969" y2="67155"/>
                        <a14:backgroundMark x1="43424" y1="14321" x2="27767" y2="26051"/>
                        <a14:backgroundMark x1="41895" y1="11730" x2="28743" y2="16618"/>
                        <a14:backgroundMark x1="34082" y1="13196" x2="27995" y2="11877"/>
                        <a14:backgroundMark x1="32682" y1="17595" x2="27116" y2="22141"/>
                        <a14:backgroundMark x1="76986" y1="28495" x2="78516" y2="35875"/>
                        <a14:backgroundMark x1="76563" y1="28983" x2="77311" y2="30938"/>
                        <a14:backgroundMark x1="65918" y1="14321" x2="65918" y2="20039"/>
                        <a14:backgroundMark x1="67969" y1="25415" x2="69596" y2="36364"/>
                        <a14:backgroundMark x1="70801" y1="45455" x2="69922" y2="35533"/>
                        <a14:backgroundMark x1="71224" y1="36510" x2="70801" y2="33382"/>
                      </a14:backgroundRemoval>
                    </a14:imgEffect>
                    <a14:imgEffect>
                      <a14:brightnessContrast bright="27000" contrast="-90000"/>
                    </a14:imgEffect>
                  </a14:imgLayer>
                </a14:imgProps>
              </a:ext>
              <a:ext uri="{28A0092B-C50C-407E-A947-70E740481C1C}">
                <a14:useLocalDpi xmlns:a14="http://schemas.microsoft.com/office/drawing/2010/main"/>
              </a:ext>
            </a:extLst>
          </a:blip>
          <a:srcRect l="55871" t="2919" r="18025" b="27260"/>
          <a:stretch/>
        </p:blipFill>
        <p:spPr bwMode="auto">
          <a:xfrm flipH="1">
            <a:off x="6272236" y="2909958"/>
            <a:ext cx="1121753" cy="19983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Apollo 11 Hoax Photos: 8 Moon-Landing Myths Busted">
            <a:extLst>
              <a:ext uri="{FF2B5EF4-FFF2-40B4-BE49-F238E27FC236}">
                <a16:creationId xmlns:a16="http://schemas.microsoft.com/office/drawing/2014/main" id="{7F7A4BD7-3DF6-4D32-A0EE-3FF849CC8F0F}"/>
              </a:ext>
            </a:extLst>
          </p:cNvPr>
          <p:cNvPicPr>
            <a:picLocks noChangeAspect="1" noChangeArrowheads="1"/>
          </p:cNvPicPr>
          <p:nvPr/>
        </p:nvPicPr>
        <p:blipFill rotWithShape="1">
          <a:blip r:embed="rId9" cstate="screen">
            <a:extLst>
              <a:ext uri="{BEBA8EAE-BF5A-486C-A8C5-ECC9F3942E4B}">
                <a14:imgProps xmlns:a14="http://schemas.microsoft.com/office/drawing/2010/main">
                  <a14:imgLayer r:embed="rId10">
                    <a14:imgEffect>
                      <a14:backgroundRemoval t="10000" b="90000" l="10000" r="90000">
                        <a14:foregroundMark x1="59896" y1="16276" x2="61361" y2="21554"/>
                        <a14:foregroundMark x1="61361" y1="21554" x2="60213" y2="22556"/>
                        <a14:backgroundMark x1="20931" y1="34213" x2="32422" y2="34457"/>
                        <a14:backgroundMark x1="32422" y1="34457" x2="55794" y2="33627"/>
                        <a14:backgroundMark x1="78125" y1="31720" x2="84310" y2="42913"/>
                        <a14:backgroundMark x1="73861" y1="41691" x2="79622" y2="39834"/>
                        <a14:backgroundMark x1="65430" y1="14809" x2="66471" y2="21554"/>
                        <a14:backgroundMark x1="66471" y1="21554" x2="71289" y2="39785"/>
                        <a14:backgroundMark x1="71289" y1="39785" x2="71973" y2="43646"/>
                        <a14:backgroundMark x1="64128" y1="21310" x2="63053" y2="29277"/>
                        <a14:backgroundMark x1="63053" y1="29277" x2="63444" y2="35288"/>
                        <a14:backgroundMark x1="63444" y1="35288" x2="65039" y2="40958"/>
                        <a14:backgroundMark x1="65039" y1="40958" x2="67188" y2="44135"/>
                        <a14:backgroundMark x1="69661" y1="66520" x2="65495" y2="66325"/>
                        <a14:backgroundMark x1="65495" y1="66325" x2="64779" y2="66031"/>
                        <a14:backgroundMark x1="69792" y1="67155" x2="65820" y2="69550"/>
                        <a14:backgroundMark x1="65820" y1="69550" x2="64258" y2="69599"/>
                        <a14:backgroundMark x1="71647" y1="65836" x2="64681" y2="66813"/>
                        <a14:backgroundMark x1="59993" y1="23607" x2="58919" y2="21163"/>
                        <a14:backgroundMark x1="59896" y1="22923" x2="58594" y2="25220"/>
                        <a14:backgroundMark x1="59668" y1="22141" x2="59668" y2="22141"/>
                        <a14:backgroundMark x1="60124" y1="22776" x2="60124" y2="22776"/>
                        <a14:backgroundMark x1="60124" y1="22434" x2="59245" y2="23460"/>
                        <a14:backgroundMark x1="60645" y1="23265" x2="60124" y2="22287"/>
                        <a14:backgroundMark x1="50456" y1="17400" x2="50456" y2="17400"/>
                      </a14:backgroundRemoval>
                    </a14:imgEffect>
                    <a14:imgEffect>
                      <a14:brightnessContrast bright="-18000" contrast="-73000"/>
                    </a14:imgEffect>
                  </a14:imgLayer>
                </a14:imgProps>
              </a:ext>
              <a:ext uri="{28A0092B-C50C-407E-A947-70E740481C1C}">
                <a14:useLocalDpi xmlns:a14="http://schemas.microsoft.com/office/drawing/2010/main"/>
              </a:ext>
            </a:extLst>
          </a:blip>
          <a:srcRect l="55871" t="2919" r="18025" b="27260"/>
          <a:stretch/>
        </p:blipFill>
        <p:spPr bwMode="auto">
          <a:xfrm flipH="1">
            <a:off x="6165766" y="2841718"/>
            <a:ext cx="1282815" cy="22852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B89B33D-BCD6-4D6A-B012-CC44811A85D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846760" y="3606351"/>
            <a:ext cx="115079" cy="78546"/>
          </a:xfrm>
          <a:prstGeom prst="rect">
            <a:avLst/>
          </a:prstGeom>
        </p:spPr>
      </p:pic>
      <p:pic>
        <p:nvPicPr>
          <p:cNvPr id="14" name="Picture 13">
            <a:extLst>
              <a:ext uri="{FF2B5EF4-FFF2-40B4-BE49-F238E27FC236}">
                <a16:creationId xmlns:a16="http://schemas.microsoft.com/office/drawing/2014/main" id="{E4B9F4C7-432E-4422-A454-21D7C617B981}"/>
              </a:ext>
            </a:extLst>
          </p:cNvPr>
          <p:cNvPicPr>
            <a:picLocks noChangeAspect="1"/>
          </p:cNvPicPr>
          <p:nvPr/>
        </p:nvPicPr>
        <p:blipFill>
          <a:blip r:embed="rId12"/>
          <a:stretch>
            <a:fillRect/>
          </a:stretch>
        </p:blipFill>
        <p:spPr>
          <a:xfrm>
            <a:off x="5595915" y="2587349"/>
            <a:ext cx="3528922" cy="26150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99234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9D55C7-03D7-4433-AE93-DCDBA37933D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6" name="Picture 15">
            <a:extLst>
              <a:ext uri="{FF2B5EF4-FFF2-40B4-BE49-F238E27FC236}">
                <a16:creationId xmlns:a16="http://schemas.microsoft.com/office/drawing/2014/main" id="{CBC8C4D7-1342-4EE6-8BCE-F48D18AEC3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0120" y="265814"/>
            <a:ext cx="9579935" cy="6294474"/>
          </a:xfrm>
          <a:prstGeom prst="rect">
            <a:avLst/>
          </a:prstGeom>
        </p:spPr>
      </p:pic>
      <p:sp>
        <p:nvSpPr>
          <p:cNvPr id="2" name="Google Shape;157;p18">
            <a:extLst>
              <a:ext uri="{FF2B5EF4-FFF2-40B4-BE49-F238E27FC236}">
                <a16:creationId xmlns:a16="http://schemas.microsoft.com/office/drawing/2014/main" id="{7D01E01B-77D3-4CB9-AE4B-3D427D243A69}"/>
              </a:ext>
            </a:extLst>
          </p:cNvPr>
          <p:cNvSpPr txBox="1"/>
          <p:nvPr/>
        </p:nvSpPr>
        <p:spPr>
          <a:xfrm>
            <a:off x="688450" y="689633"/>
            <a:ext cx="8327858" cy="1738905"/>
          </a:xfrm>
          <a:prstGeom prst="rect">
            <a:avLst/>
          </a:prstGeom>
          <a:noFill/>
          <a:ln>
            <a:noFill/>
          </a:ln>
        </p:spPr>
        <p:txBody>
          <a:bodyPr spcFirstLastPara="1" wrap="square" lIns="99044" tIns="99044" rIns="99044" bIns="99044" anchor="t" anchorCtr="0">
            <a:spAutoFit/>
          </a:bodyPr>
          <a:lstStyle/>
          <a:p>
            <a:r>
              <a:rPr lang="en" sz="2000" dirty="0">
                <a:solidFill>
                  <a:schemeClr val="tx1"/>
                </a:solidFill>
                <a:latin typeface="Coffee Extra" pitchFamily="50" charset="0"/>
                <a:ea typeface="Comic Sans MS"/>
                <a:cs typeface="Comic Sans MS"/>
                <a:sym typeface="Comic Sans MS"/>
              </a:rPr>
              <a:t>Newbald Primary School : Year 3 &amp; 4 Art   </a:t>
            </a:r>
            <a:endParaRPr sz="2000" dirty="0">
              <a:solidFill>
                <a:schemeClr val="tx1"/>
              </a:solidFill>
              <a:latin typeface="Coffee Extra" pitchFamily="50" charset="0"/>
              <a:ea typeface="Comic Sans MS"/>
              <a:cs typeface="Comic Sans MS"/>
              <a:sym typeface="Comic Sans MS"/>
            </a:endParaRPr>
          </a:p>
          <a:p>
            <a:r>
              <a:rPr lang="en" sz="2000" dirty="0">
                <a:solidFill>
                  <a:schemeClr val="tx1"/>
                </a:solidFill>
                <a:latin typeface="Coffee Extra" pitchFamily="50" charset="0"/>
                <a:ea typeface="Comic Sans MS"/>
                <a:cs typeface="Comic Sans MS"/>
                <a:sym typeface="Comic Sans MS"/>
              </a:rPr>
              <a:t>Term: </a:t>
            </a:r>
            <a:r>
              <a:rPr lang="en-GB" sz="2000" dirty="0">
                <a:solidFill>
                  <a:schemeClr val="tx1"/>
                </a:solidFill>
                <a:latin typeface="Coffee Extra" pitchFamily="50" charset="0"/>
                <a:ea typeface="Comic Sans MS"/>
                <a:cs typeface="Comic Sans MS"/>
                <a:sym typeface="Comic Sans MS"/>
              </a:rPr>
              <a:t>Spring 2</a:t>
            </a:r>
            <a:r>
              <a:rPr lang="en" sz="2000" dirty="0">
                <a:solidFill>
                  <a:schemeClr val="tx1"/>
                </a:solidFill>
                <a:latin typeface="Coffee Extra" pitchFamily="50" charset="0"/>
                <a:ea typeface="Comic Sans MS"/>
                <a:cs typeface="Comic Sans MS"/>
                <a:sym typeface="Comic Sans MS"/>
              </a:rPr>
              <a:t> – </a:t>
            </a:r>
            <a:r>
              <a:rPr lang="en-GB" sz="2000" dirty="0">
                <a:solidFill>
                  <a:schemeClr val="tx1"/>
                </a:solidFill>
                <a:latin typeface="Coffee Extra" pitchFamily="50" charset="0"/>
                <a:ea typeface="Comic Sans MS"/>
                <a:cs typeface="Comic Sans MS"/>
                <a:sym typeface="Comic Sans MS"/>
              </a:rPr>
              <a:t>England</a:t>
            </a:r>
            <a:endParaRPr sz="2000" dirty="0">
              <a:solidFill>
                <a:schemeClr val="tx1"/>
              </a:solidFill>
              <a:latin typeface="Coffee Extra" pitchFamily="50" charset="0"/>
              <a:ea typeface="Comic Sans MS"/>
              <a:cs typeface="Comic Sans MS"/>
              <a:sym typeface="Comic Sans MS"/>
            </a:endParaRPr>
          </a:p>
          <a:p>
            <a:r>
              <a:rPr lang="en" sz="2000" dirty="0">
                <a:solidFill>
                  <a:schemeClr val="tx1"/>
                </a:solidFill>
                <a:latin typeface="Coffee Extra" pitchFamily="50" charset="0"/>
                <a:ea typeface="Comic Sans MS"/>
                <a:cs typeface="Comic Sans MS"/>
                <a:sym typeface="Comic Sans MS"/>
              </a:rPr>
              <a:t>Art Focus: </a:t>
            </a:r>
            <a:r>
              <a:rPr lang="en-GB" sz="2000" dirty="0">
                <a:solidFill>
                  <a:schemeClr val="tx1"/>
                </a:solidFill>
                <a:latin typeface="Coffee Extra" pitchFamily="50" charset="0"/>
                <a:ea typeface="Comic Sans MS"/>
                <a:cs typeface="Comic Sans MS"/>
                <a:sym typeface="Comic Sans MS"/>
              </a:rPr>
              <a:t>Famous Artists &amp; Painting</a:t>
            </a:r>
          </a:p>
          <a:p>
            <a:r>
              <a:rPr lang="en" sz="2000" dirty="0">
                <a:solidFill>
                  <a:schemeClr val="tx1"/>
                </a:solidFill>
                <a:latin typeface="Coffee Extra" pitchFamily="50" charset="0"/>
                <a:ea typeface="Comic Sans MS"/>
                <a:cs typeface="Comic Sans MS"/>
                <a:sym typeface="Comic Sans MS"/>
              </a:rPr>
              <a:t>Project: </a:t>
            </a:r>
            <a:r>
              <a:rPr lang="en-GB" sz="2000" dirty="0">
                <a:solidFill>
                  <a:schemeClr val="tx1"/>
                </a:solidFill>
                <a:latin typeface="Coffee Extra" pitchFamily="50" charset="0"/>
                <a:ea typeface="Comic Sans MS"/>
                <a:cs typeface="Comic Sans MS"/>
                <a:sym typeface="Comic Sans MS"/>
              </a:rPr>
              <a:t>England &amp; The UK – English Famous Artists: </a:t>
            </a:r>
          </a:p>
          <a:p>
            <a:r>
              <a:rPr lang="en-GB" sz="2000" dirty="0">
                <a:solidFill>
                  <a:schemeClr val="tx1"/>
                </a:solidFill>
                <a:latin typeface="Coffee Extra" pitchFamily="50" charset="0"/>
                <a:ea typeface="Comic Sans MS"/>
                <a:cs typeface="Comic Sans MS"/>
                <a:sym typeface="Comic Sans MS"/>
              </a:rPr>
              <a:t>LS Lowry &amp; John Constable</a:t>
            </a:r>
            <a:endParaRPr sz="2000" dirty="0">
              <a:solidFill>
                <a:schemeClr val="tx1"/>
              </a:solidFill>
              <a:latin typeface="Coffee Extra" pitchFamily="50" charset="0"/>
              <a:ea typeface="Comic Sans MS"/>
              <a:cs typeface="Comic Sans MS"/>
              <a:sym typeface="Comic Sans MS"/>
            </a:endParaRPr>
          </a:p>
        </p:txBody>
      </p:sp>
      <p:pic>
        <p:nvPicPr>
          <p:cNvPr id="13" name="Picture 12">
            <a:extLst>
              <a:ext uri="{FF2B5EF4-FFF2-40B4-BE49-F238E27FC236}">
                <a16:creationId xmlns:a16="http://schemas.microsoft.com/office/drawing/2014/main" id="{F311FB92-797F-4C9E-B609-498B9EF2352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04749" y="731772"/>
            <a:ext cx="827313" cy="82731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12" name="Rectangle 11">
            <a:extLst>
              <a:ext uri="{FF2B5EF4-FFF2-40B4-BE49-F238E27FC236}">
                <a16:creationId xmlns:a16="http://schemas.microsoft.com/office/drawing/2014/main" id="{4F62C26F-9A27-40A3-A4BC-50FF513F427A}"/>
              </a:ext>
            </a:extLst>
          </p:cNvPr>
          <p:cNvSpPr/>
          <p:nvPr/>
        </p:nvSpPr>
        <p:spPr>
          <a:xfrm>
            <a:off x="590606" y="2483723"/>
            <a:ext cx="4369482" cy="3600986"/>
          </a:xfrm>
          <a:prstGeom prst="rect">
            <a:avLst/>
          </a:prstGeom>
        </p:spPr>
        <p:txBody>
          <a:bodyPr wrap="square">
            <a:spAutoFit/>
          </a:bodyPr>
          <a:lstStyle/>
          <a:p>
            <a:r>
              <a:rPr lang="en-GB" sz="1200" b="1" u="sng" dirty="0">
                <a:latin typeface="Comic Sans MS" panose="030F0702030302020204" pitchFamily="66" charset="0"/>
              </a:rPr>
              <a:t>Year 3 - Painting Key Objectives</a:t>
            </a:r>
          </a:p>
          <a:p>
            <a:pPr marL="171450" indent="-171450">
              <a:buFont typeface="Arial" panose="020B0604020202020204" pitchFamily="34" charset="0"/>
              <a:buChar char="•"/>
            </a:pPr>
            <a:r>
              <a:rPr lang="en-GB" sz="1200" dirty="0">
                <a:latin typeface="Comic Sans MS" panose="030F0702030302020204" pitchFamily="66" charset="0"/>
              </a:rPr>
              <a:t>Know to use a range of brushes to create different effects in painting. </a:t>
            </a:r>
          </a:p>
          <a:p>
            <a:pPr marL="171450" indent="-171450">
              <a:buFont typeface="Arial" panose="020B0604020202020204" pitchFamily="34" charset="0"/>
              <a:buChar char="•"/>
            </a:pPr>
            <a:r>
              <a:rPr lang="en-GB" sz="1200" dirty="0">
                <a:latin typeface="Comic Sans MS" panose="030F0702030302020204" pitchFamily="66" charset="0"/>
              </a:rPr>
              <a:t>Create different effects and textures with paint </a:t>
            </a:r>
          </a:p>
          <a:p>
            <a:pPr marL="171450" indent="-171450">
              <a:buFont typeface="Arial" panose="020B0604020202020204" pitchFamily="34" charset="0"/>
              <a:buChar char="•"/>
            </a:pPr>
            <a:r>
              <a:rPr lang="en-GB" sz="1200" dirty="0">
                <a:latin typeface="Comic Sans MS" panose="030F0702030302020204" pitchFamily="66" charset="0"/>
              </a:rPr>
              <a:t>Understand how to create a background or fill large spaces using a wash </a:t>
            </a:r>
          </a:p>
          <a:p>
            <a:pPr marL="171450" indent="-171450">
              <a:buFont typeface="Arial" panose="020B0604020202020204" pitchFamily="34" charset="0"/>
              <a:buChar char="•"/>
            </a:pPr>
            <a:r>
              <a:rPr lang="en-GB" sz="1200" dirty="0">
                <a:latin typeface="Comic Sans MS" panose="030F0702030302020204" pitchFamily="66" charset="0"/>
              </a:rPr>
              <a:t>To know how to create tints, tones and shades </a:t>
            </a:r>
          </a:p>
          <a:p>
            <a:r>
              <a:rPr lang="en-GB" sz="1200" b="1" u="sng" dirty="0">
                <a:latin typeface="Comic Sans MS" panose="030F0702030302020204" pitchFamily="66" charset="0"/>
              </a:rPr>
              <a:t>Year 3 – Famous Artists Key Objectives</a:t>
            </a:r>
          </a:p>
          <a:p>
            <a:pPr marL="177800" indent="-177800">
              <a:buFont typeface="Arial" panose="020B0604020202020204" pitchFamily="34" charset="0"/>
              <a:buChar char="•"/>
            </a:pPr>
            <a:r>
              <a:rPr lang="en-US" sz="1200" dirty="0">
                <a:latin typeface="Comic Sans MS" panose="030F0702030302020204" pitchFamily="66" charset="0"/>
              </a:rPr>
              <a:t>Begin to use inspiration from famous artists to replicate a piece of work;</a:t>
            </a:r>
            <a:endParaRPr lang="en-GB" sz="1200" dirty="0">
              <a:latin typeface="Comic Sans MS" panose="030F0702030302020204" pitchFamily="66" charset="0"/>
            </a:endParaRPr>
          </a:p>
          <a:p>
            <a:pPr marL="177800" indent="-177800">
              <a:buFont typeface="Arial" panose="020B0604020202020204" pitchFamily="34" charset="0"/>
              <a:buChar char="•"/>
            </a:pPr>
            <a:r>
              <a:rPr lang="en-US" sz="1200" dirty="0">
                <a:latin typeface="Comic Sans MS" panose="030F0702030302020204" pitchFamily="66" charset="0"/>
              </a:rPr>
              <a:t>Begin to reflect upon their work inspired by a famous notable artist and the development of their art skills;</a:t>
            </a:r>
            <a:endParaRPr lang="en-GB" sz="1200" dirty="0">
              <a:latin typeface="Comic Sans MS" panose="030F0702030302020204" pitchFamily="66" charset="0"/>
            </a:endParaRPr>
          </a:p>
          <a:p>
            <a:pPr marL="177800" indent="-177800">
              <a:buFont typeface="Arial" panose="020B0604020202020204" pitchFamily="34" charset="0"/>
              <a:buChar char="•"/>
            </a:pPr>
            <a:r>
              <a:rPr lang="en-GB" sz="1200" dirty="0">
                <a:latin typeface="Comic Sans MS" panose="030F0702030302020204" pitchFamily="66" charset="0"/>
              </a:rPr>
              <a:t>Begin to express an opinion on the work of famous, notable artists and refer to techniques and effect;</a:t>
            </a:r>
          </a:p>
          <a:p>
            <a:r>
              <a:rPr lang="en-GB" sz="1200" b="1" u="sng" dirty="0">
                <a:latin typeface="Comic Sans MS" panose="030F0702030302020204" pitchFamily="66" charset="0"/>
              </a:rPr>
              <a:t>Year 3 – Drawing Key Objectives</a:t>
            </a:r>
          </a:p>
          <a:p>
            <a:pPr marL="177800" indent="-177800">
              <a:buFont typeface="Arial" panose="020B0604020202020204" pitchFamily="34" charset="0"/>
              <a:buChar char="•"/>
            </a:pPr>
            <a:r>
              <a:rPr lang="en-US" sz="1200" dirty="0">
                <a:latin typeface="Comic Sans MS" panose="030F0702030302020204" pitchFamily="66" charset="0"/>
              </a:rPr>
              <a:t>Begin to show an awareness of space when drawing</a:t>
            </a:r>
            <a:endParaRPr lang="en-GB" sz="1200" dirty="0">
              <a:latin typeface="Comic Sans MS" panose="030F0702030302020204" pitchFamily="66" charset="0"/>
            </a:endParaRPr>
          </a:p>
          <a:p>
            <a:pPr marL="177800" indent="-177800">
              <a:buFont typeface="Arial" panose="020B0604020202020204" pitchFamily="34" charset="0"/>
              <a:buChar char="•"/>
            </a:pPr>
            <a:r>
              <a:rPr lang="en-GB" sz="1200" dirty="0">
                <a:latin typeface="Comic Sans MS" panose="030F0702030302020204" pitchFamily="66" charset="0"/>
              </a:rPr>
              <a:t>Begin to understand how proportion can be related foreground, and background</a:t>
            </a:r>
            <a:endParaRPr lang="en-GB" sz="1200" b="1" u="sng" dirty="0">
              <a:latin typeface="Comic Sans MS" panose="030F0702030302020204" pitchFamily="66" charset="0"/>
            </a:endParaRPr>
          </a:p>
          <a:p>
            <a:pPr marL="177800" indent="-177800">
              <a:buFont typeface="Arial" panose="020B0604020202020204" pitchFamily="34" charset="0"/>
              <a:buChar char="•"/>
            </a:pPr>
            <a:endParaRPr lang="en-GB" sz="1200" dirty="0">
              <a:latin typeface="Comic Sans MS" panose="030F0702030302020204" pitchFamily="66" charset="0"/>
            </a:endParaRPr>
          </a:p>
        </p:txBody>
      </p:sp>
      <p:sp>
        <p:nvSpPr>
          <p:cNvPr id="14" name="Rectangle 13">
            <a:extLst>
              <a:ext uri="{FF2B5EF4-FFF2-40B4-BE49-F238E27FC236}">
                <a16:creationId xmlns:a16="http://schemas.microsoft.com/office/drawing/2014/main" id="{90C63C39-4230-4A3F-BB97-9470D22297B7}"/>
              </a:ext>
            </a:extLst>
          </p:cNvPr>
          <p:cNvSpPr/>
          <p:nvPr/>
        </p:nvSpPr>
        <p:spPr>
          <a:xfrm>
            <a:off x="4805746" y="2483723"/>
            <a:ext cx="4369482" cy="3970318"/>
          </a:xfrm>
          <a:prstGeom prst="rect">
            <a:avLst/>
          </a:prstGeom>
        </p:spPr>
        <p:txBody>
          <a:bodyPr wrap="square">
            <a:spAutoFit/>
          </a:bodyPr>
          <a:lstStyle/>
          <a:p>
            <a:r>
              <a:rPr lang="en-GB" sz="1200" b="1" u="sng" dirty="0">
                <a:latin typeface="Comic Sans MS" panose="030F0702030302020204" pitchFamily="66" charset="0"/>
              </a:rPr>
              <a:t>Year 4 - Painting Key Objectives</a:t>
            </a:r>
          </a:p>
          <a:p>
            <a:pPr marL="171450" indent="-171450">
              <a:buFont typeface="Arial" panose="020B0604020202020204" pitchFamily="34" charset="0"/>
              <a:buChar char="•"/>
            </a:pPr>
            <a:r>
              <a:rPr lang="en-GB" sz="1200" dirty="0">
                <a:latin typeface="Comic Sans MS" panose="030F0702030302020204" pitchFamily="66" charset="0"/>
              </a:rPr>
              <a:t>To use language of and mix primary and secondary colours and use (and mix) tints and shades</a:t>
            </a:r>
          </a:p>
          <a:p>
            <a:pPr marL="171450" indent="-171450">
              <a:buFont typeface="Arial" panose="020B0604020202020204" pitchFamily="34" charset="0"/>
              <a:buChar char="•"/>
            </a:pPr>
            <a:r>
              <a:rPr lang="en-GB" sz="1200" dirty="0">
                <a:latin typeface="Comic Sans MS" panose="030F0702030302020204" pitchFamily="66" charset="0"/>
              </a:rPr>
              <a:t>Confidently control the types of marks </a:t>
            </a:r>
          </a:p>
          <a:p>
            <a:pPr marL="171450" indent="-171450">
              <a:buFont typeface="Arial" panose="020B0604020202020204" pitchFamily="34" charset="0"/>
              <a:buChar char="•"/>
            </a:pPr>
            <a:r>
              <a:rPr lang="en-GB" sz="1200" dirty="0">
                <a:latin typeface="Comic Sans MS" panose="030F0702030302020204" pitchFamily="66" charset="0"/>
              </a:rPr>
              <a:t>made and experiment with different effects and textures including blocking in colour, washes, thickened paint creating textural effects. </a:t>
            </a:r>
          </a:p>
          <a:p>
            <a:r>
              <a:rPr lang="en-GB" sz="1200" b="1" u="sng" dirty="0">
                <a:latin typeface="Comic Sans MS" panose="030F0702030302020204" pitchFamily="66" charset="0"/>
              </a:rPr>
              <a:t>Year 4 – Famous Artists Key Objectives</a:t>
            </a:r>
          </a:p>
          <a:p>
            <a:pPr marL="171450" indent="-171450">
              <a:buFont typeface="Arial" panose="020B0604020202020204" pitchFamily="34" charset="0"/>
              <a:buChar char="•"/>
            </a:pPr>
            <a:r>
              <a:rPr lang="en-US" sz="1200" dirty="0">
                <a:latin typeface="Comic Sans MS" panose="030F0702030302020204" pitchFamily="66" charset="0"/>
              </a:rPr>
              <a:t>Use inspiration from famous artists to replicate a piece of work;</a:t>
            </a:r>
            <a:endParaRPr lang="en-GB" sz="1200" dirty="0">
              <a:latin typeface="Comic Sans MS" panose="030F0702030302020204" pitchFamily="66" charset="0"/>
            </a:endParaRPr>
          </a:p>
          <a:p>
            <a:pPr marL="171450" indent="-171450">
              <a:buFont typeface="Arial" panose="020B0604020202020204" pitchFamily="34" charset="0"/>
              <a:buChar char="•"/>
            </a:pPr>
            <a:r>
              <a:rPr lang="en-US" sz="1200" dirty="0">
                <a:latin typeface="Comic Sans MS" panose="030F0702030302020204" pitchFamily="66" charset="0"/>
              </a:rPr>
              <a:t>Reflect upon their work inspired by a famous notable artist and the development of their art skills;</a:t>
            </a:r>
            <a:endParaRPr lang="en-GB" sz="1200" dirty="0">
              <a:latin typeface="Comic Sans MS" panose="030F0702030302020204" pitchFamily="66" charset="0"/>
            </a:endParaRPr>
          </a:p>
          <a:p>
            <a:pPr marL="171450" indent="-171450">
              <a:buFont typeface="Arial" panose="020B0604020202020204" pitchFamily="34" charset="0"/>
              <a:buChar char="•"/>
            </a:pPr>
            <a:r>
              <a:rPr lang="en-GB" sz="1200" dirty="0">
                <a:latin typeface="Comic Sans MS" panose="030F0702030302020204" pitchFamily="66" charset="0"/>
              </a:rPr>
              <a:t>Express an opinion on the work of famous, notable artists and refer to techniques and effect;</a:t>
            </a:r>
          </a:p>
          <a:p>
            <a:r>
              <a:rPr lang="en-GB" sz="1200" b="1" u="sng" dirty="0">
                <a:latin typeface="Comic Sans MS" panose="030F0702030302020204" pitchFamily="66" charset="0"/>
              </a:rPr>
              <a:t>Year 4 – Drawing Key Objectives</a:t>
            </a:r>
          </a:p>
          <a:p>
            <a:pPr marL="177800" indent="-177800">
              <a:buFont typeface="Arial" panose="020B0604020202020204" pitchFamily="34" charset="0"/>
              <a:buChar char="•"/>
            </a:pPr>
            <a:r>
              <a:rPr lang="en-GB" sz="1200" dirty="0">
                <a:latin typeface="Comic Sans MS" panose="030F0702030302020204" pitchFamily="66" charset="0"/>
              </a:rPr>
              <a:t>Draw for a sustained period of time at an appropriate level. </a:t>
            </a:r>
          </a:p>
          <a:p>
            <a:pPr marL="177800" indent="-177800">
              <a:buFont typeface="Arial" panose="020B0604020202020204" pitchFamily="34" charset="0"/>
              <a:buChar char="•"/>
            </a:pPr>
            <a:r>
              <a:rPr lang="en-GB" sz="1200" dirty="0">
                <a:latin typeface="Comic Sans MS" panose="030F0702030302020204" pitchFamily="66" charset="0"/>
              </a:rPr>
              <a:t>To show an awareness of space when drawing</a:t>
            </a:r>
          </a:p>
          <a:p>
            <a:pPr marL="177800" indent="-177800">
              <a:buFont typeface="Arial" panose="020B0604020202020204" pitchFamily="34" charset="0"/>
              <a:buChar char="•"/>
            </a:pPr>
            <a:r>
              <a:rPr lang="en-GB" sz="1200" dirty="0">
                <a:latin typeface="Comic Sans MS" panose="030F0702030302020204" pitchFamily="66" charset="0"/>
              </a:rPr>
              <a:t>Begin to understand, perspective and proportion including foreground, middle-ground and background</a:t>
            </a:r>
            <a:endParaRPr lang="en-GB" sz="1200" b="1" u="sng" dirty="0">
              <a:latin typeface="Comic Sans MS" panose="030F0702030302020204" pitchFamily="66" charset="0"/>
            </a:endParaRPr>
          </a:p>
          <a:p>
            <a:endParaRPr lang="en-GB" sz="1200" b="1" u="sng" dirty="0">
              <a:latin typeface="Comic Sans MS" panose="030F0702030302020204" pitchFamily="66" charset="0"/>
            </a:endParaRPr>
          </a:p>
        </p:txBody>
      </p:sp>
      <p:pic>
        <p:nvPicPr>
          <p:cNvPr id="8" name="Picture 7">
            <a:extLst>
              <a:ext uri="{FF2B5EF4-FFF2-40B4-BE49-F238E27FC236}">
                <a16:creationId xmlns:a16="http://schemas.microsoft.com/office/drawing/2014/main" id="{11D82B56-1838-4971-BE08-1485CAD7E52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54830" y="1605387"/>
            <a:ext cx="1462719" cy="10076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4" descr="L.S. Lowry's 'Going to the Match' auctioned for £7.8m">
            <a:extLst>
              <a:ext uri="{FF2B5EF4-FFF2-40B4-BE49-F238E27FC236}">
                <a16:creationId xmlns:a16="http://schemas.microsoft.com/office/drawing/2014/main" id="{D34B8D75-4F83-424F-B846-BCD368400DC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930726" y="153297"/>
            <a:ext cx="2277979" cy="1281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518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1957316" y="598417"/>
            <a:ext cx="5991367" cy="5770811"/>
          </a:xfrm>
          <a:prstGeom prst="rect">
            <a:avLst/>
          </a:prstGeom>
        </p:spPr>
        <p:txBody>
          <a:bodyPr wrap="square">
            <a:spAutoFit/>
          </a:bodyPr>
          <a:lstStyle/>
          <a:p>
            <a:pPr algn="ctr"/>
            <a:r>
              <a:rPr lang="en-GB" sz="2400" dirty="0">
                <a:solidFill>
                  <a:schemeClr val="tx1"/>
                </a:solidFill>
                <a:latin typeface="Coffee Extra" pitchFamily="50" charset="0"/>
                <a:ea typeface="Comic Sans MS"/>
                <a:cs typeface="Comic Sans MS"/>
                <a:sym typeface="Comic Sans MS"/>
              </a:rPr>
              <a:t>English Famous Artists: LS Lowry &amp; John Constable</a:t>
            </a:r>
            <a:endParaRPr lang="en-GB" sz="1000"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know who John Constable was and I can talk about his artwork</a:t>
            </a:r>
          </a:p>
          <a:p>
            <a:pPr marL="285750" indent="-285750">
              <a:buFont typeface="Arial" panose="020B0604020202020204" pitchFamily="34" charset="0"/>
              <a:buChar char="•"/>
            </a:pPr>
            <a:endParaRPr lang="en-GB" sz="1750" b="1"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give an opinion about the Hay Wain by John Constable </a:t>
            </a:r>
          </a:p>
          <a:p>
            <a:pPr marL="285750" indent="-285750">
              <a:buFont typeface="Arial" panose="020B0604020202020204" pitchFamily="34" charset="0"/>
              <a:buChar char="•"/>
            </a:pPr>
            <a:endParaRPr lang="en-GB" sz="1750" b="1"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Know who Lowry was, I can talk about his artwork &amp; the colours he used.</a:t>
            </a:r>
          </a:p>
          <a:p>
            <a:pPr marL="285750" indent="-285750">
              <a:buFont typeface="Arial" panose="020B0604020202020204" pitchFamily="34" charset="0"/>
              <a:buChar char="•"/>
            </a:pPr>
            <a:endParaRPr lang="en-GB" sz="1750" b="1"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Know who Lowry was, I can talk about his artwork &amp; the colours he used.</a:t>
            </a:r>
          </a:p>
          <a:p>
            <a:pPr marL="285750" indent="-285750">
              <a:buFont typeface="Arial" panose="020B0604020202020204" pitchFamily="34" charset="0"/>
              <a:buChar char="•"/>
            </a:pPr>
            <a:endParaRPr lang="en-GB" sz="1750"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begin to use perspective by creating a middle-ground.</a:t>
            </a:r>
          </a:p>
          <a:p>
            <a:endParaRPr lang="en-GB" sz="1750" b="1"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begin to use perspective by creating a foreground.</a:t>
            </a:r>
            <a:endParaRPr lang="en-GB" sz="1800" dirty="0">
              <a:latin typeface="Comic Sans MS" panose="030F0702030302020204" pitchFamily="66" charset="0"/>
            </a:endParaRPr>
          </a:p>
          <a:p>
            <a:pPr marL="285750" indent="-285750">
              <a:buFont typeface="Arial" panose="020B0604020202020204" pitchFamily="34" charset="0"/>
              <a:buChar char="•"/>
            </a:pPr>
            <a:endParaRPr lang="en-GB" sz="1750" b="1" dirty="0">
              <a:latin typeface="Comic Sans MS" panose="030F0702030302020204" pitchFamily="66" charset="0"/>
            </a:endParaRPr>
          </a:p>
        </p:txBody>
      </p:sp>
      <p:pic>
        <p:nvPicPr>
          <p:cNvPr id="8" name="Picture 7">
            <a:extLst>
              <a:ext uri="{FF2B5EF4-FFF2-40B4-BE49-F238E27FC236}">
                <a16:creationId xmlns:a16="http://schemas.microsoft.com/office/drawing/2014/main" id="{93CA79ED-0798-4AC7-BF9A-50F4817611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63404" y="598417"/>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7" name="Picture 6">
            <a:extLst>
              <a:ext uri="{FF2B5EF4-FFF2-40B4-BE49-F238E27FC236}">
                <a16:creationId xmlns:a16="http://schemas.microsoft.com/office/drawing/2014/main" id="{65FF4924-B021-4795-B776-12917B4049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1557" y="1564584"/>
            <a:ext cx="1552074" cy="20769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034D3FF6-895D-41ED-8B30-648D8862307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1557" y="4199808"/>
            <a:ext cx="1552074" cy="1093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060D9B4F-6F95-4682-82E8-9B451AD1AB1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3076"/>
          <a:stretch/>
        </p:blipFill>
        <p:spPr>
          <a:xfrm>
            <a:off x="7948683" y="324972"/>
            <a:ext cx="1296883" cy="17225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E3C81BF3-A12A-458A-9178-9F29B2144A74}"/>
              </a:ext>
            </a:extLst>
          </p:cNvPr>
          <p:cNvPicPr>
            <a:picLocks noChangeAspect="1"/>
          </p:cNvPicPr>
          <p:nvPr/>
        </p:nvPicPr>
        <p:blipFill>
          <a:blip r:embed="rId7" cstate="screen">
            <a:extLst>
              <a:ext uri="{BEBA8EAE-BF5A-486C-A8C5-ECC9F3942E4B}">
                <a14:imgProps xmlns:a14="http://schemas.microsoft.com/office/drawing/2010/main">
                  <a14:imgLayer r:embed="rId8">
                    <a14:imgEffect>
                      <a14:artisticPaintBrush/>
                    </a14:imgEffect>
                  </a14:imgLayer>
                </a14:imgProps>
              </a:ext>
              <a:ext uri="{28A0092B-C50C-407E-A947-70E740481C1C}">
                <a14:useLocalDpi xmlns:a14="http://schemas.microsoft.com/office/drawing/2010/main"/>
              </a:ext>
            </a:extLst>
          </a:blip>
          <a:stretch>
            <a:fillRect/>
          </a:stretch>
        </p:blipFill>
        <p:spPr>
          <a:xfrm>
            <a:off x="8343798" y="2285341"/>
            <a:ext cx="1167086" cy="8055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FD18DA88-F495-4788-B8EA-91BF6344E3CD}"/>
              </a:ext>
            </a:extLst>
          </p:cNvPr>
          <p:cNvPicPr>
            <a:picLocks noChangeAspect="1"/>
          </p:cNvPicPr>
          <p:nvPr/>
        </p:nvPicPr>
        <p:blipFill>
          <a:blip r:embed="rId9" cstate="screen">
            <a:extLst>
              <a:ext uri="{BEBA8EAE-BF5A-486C-A8C5-ECC9F3942E4B}">
                <a14:imgProps xmlns:a14="http://schemas.microsoft.com/office/drawing/2010/main">
                  <a14:imgLayer r:embed="rId10">
                    <a14:imgEffect>
                      <a14:artisticPaintBrush/>
                    </a14:imgEffect>
                  </a14:imgLayer>
                </a14:imgProps>
              </a:ext>
              <a:ext uri="{28A0092B-C50C-407E-A947-70E740481C1C}">
                <a14:useLocalDpi xmlns:a14="http://schemas.microsoft.com/office/drawing/2010/main"/>
              </a:ext>
            </a:extLst>
          </a:blip>
          <a:stretch>
            <a:fillRect/>
          </a:stretch>
        </p:blipFill>
        <p:spPr>
          <a:xfrm>
            <a:off x="7577113" y="2986594"/>
            <a:ext cx="1167086" cy="8618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91AF4335-6207-40FC-AD88-5768FC5B0F65}"/>
              </a:ext>
            </a:extLst>
          </p:cNvPr>
          <p:cNvPicPr>
            <a:picLocks noChangeAspect="1"/>
          </p:cNvPicPr>
          <p:nvPr/>
        </p:nvPicPr>
        <p:blipFill>
          <a:blip r:embed="rId11" cstate="screen">
            <a:extLst>
              <a:ext uri="{BEBA8EAE-BF5A-486C-A8C5-ECC9F3942E4B}">
                <a14:imgProps xmlns:a14="http://schemas.microsoft.com/office/drawing/2010/main">
                  <a14:imgLayer r:embed="rId12">
                    <a14:imgEffect>
                      <a14:artisticPaintBrush trans="75000" brushSize="4"/>
                    </a14:imgEffect>
                  </a14:imgLayer>
                </a14:imgProps>
              </a:ext>
              <a:ext uri="{28A0092B-C50C-407E-A947-70E740481C1C}">
                <a14:useLocalDpi xmlns:a14="http://schemas.microsoft.com/office/drawing/2010/main"/>
              </a:ext>
            </a:extLst>
          </a:blip>
          <a:stretch>
            <a:fillRect/>
          </a:stretch>
        </p:blipFill>
        <p:spPr>
          <a:xfrm>
            <a:off x="8292592" y="3713143"/>
            <a:ext cx="1327548" cy="973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0DEFBE9A-DB5D-47FE-9F26-7319F2F93F7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577113" y="4958264"/>
            <a:ext cx="2139220" cy="14738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41722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47367" y="458955"/>
            <a:ext cx="5354667" cy="5940088"/>
          </a:xfrm>
          <a:prstGeom prst="rect">
            <a:avLst/>
          </a:prstGeom>
        </p:spPr>
        <p:txBody>
          <a:bodyPr wrap="square">
            <a:spAutoFit/>
          </a:bodyPr>
          <a:lstStyle/>
          <a:p>
            <a:pPr algn="ctr"/>
            <a:r>
              <a:rPr lang="en-GB" sz="2000" dirty="0">
                <a:solidFill>
                  <a:schemeClr val="tx1"/>
                </a:solidFill>
                <a:latin typeface="Coffee Extra" pitchFamily="50" charset="0"/>
                <a:ea typeface="Comic Sans MS"/>
                <a:cs typeface="Comic Sans MS"/>
                <a:sym typeface="Comic Sans MS"/>
              </a:rPr>
              <a:t>English Famous Artists: </a:t>
            </a:r>
          </a:p>
          <a:p>
            <a:pPr algn="ctr"/>
            <a:r>
              <a:rPr lang="en-GB" sz="1800" dirty="0">
                <a:solidFill>
                  <a:schemeClr val="tx1"/>
                </a:solidFill>
                <a:latin typeface="Coffee Extra" pitchFamily="50" charset="0"/>
                <a:ea typeface="Comic Sans MS"/>
                <a:cs typeface="Comic Sans MS"/>
                <a:sym typeface="Comic Sans MS"/>
              </a:rPr>
              <a:t>LS Lowry &amp; John Constable </a:t>
            </a:r>
          </a:p>
          <a:p>
            <a:r>
              <a:rPr lang="en-GB" sz="1600" b="1" dirty="0">
                <a:latin typeface="Comic Sans MS" panose="030F0702030302020204" pitchFamily="66" charset="0"/>
              </a:rPr>
              <a:t>1. I know who John Constable was and I can talk about his artwork</a:t>
            </a:r>
          </a:p>
          <a:p>
            <a:r>
              <a:rPr lang="en-GB" sz="1100" dirty="0">
                <a:latin typeface="Comic Sans MS" panose="030F0702030302020204" pitchFamily="66" charset="0"/>
              </a:rPr>
              <a:t>Explain that through this art topic the children will learn about two famous English artists. Their styles are contrasting and although their artwork was very different they have created some very popular artwork and their most famous paintings have become ‘the most hung paintings in the UK’ (Meaning framed replicas of the artwork appear in many people’s homes and public places across the country etc). Look at John Constable and some examples of his paintings including his most famous painting: The Hay Wain. Link to the recent Victorians topic an explain that Constable lived in England in the period just before when Victoria became queen (Late Georgian period). Identify this style of art as Romanticism (or romantic). Ask the children what they think this means. </a:t>
            </a:r>
          </a:p>
          <a:p>
            <a:endParaRPr lang="en-GB" sz="1100" dirty="0">
              <a:latin typeface="Comic Sans MS" panose="030F0702030302020204" pitchFamily="66" charset="0"/>
            </a:endParaRPr>
          </a:p>
          <a:p>
            <a:r>
              <a:rPr lang="en-GB" sz="1100" i="1" dirty="0">
                <a:latin typeface="Comic Sans MS" panose="030F0702030302020204" pitchFamily="66" charset="0"/>
              </a:rPr>
              <a:t>Romanticism was a cultural movement that started in Europe. It was somewhat of a reaction to the Industrial Revolution which occurred during the same time period. Romantic art focused on emotions, feelings, and moods of all kinds including spirituality, imagination, mystery, and passion. The subject matter varied widely including landscapes, religion, revolution, and peaceful beauty. The brushwork for romantic art became looser and less precise. The great Romantic artist Caspar David Friedrich summed up Romanticism saying "the artist's feeling is his law".</a:t>
            </a:r>
          </a:p>
          <a:p>
            <a:endParaRPr lang="en-GB" sz="1100" dirty="0">
              <a:latin typeface="Comic Sans MS" panose="030F0702030302020204" pitchFamily="66" charset="0"/>
            </a:endParaRPr>
          </a:p>
          <a:p>
            <a:r>
              <a:rPr lang="en-GB" sz="1100" dirty="0">
                <a:latin typeface="Comic Sans MS" panose="030F0702030302020204" pitchFamily="66" charset="0"/>
              </a:rPr>
              <a:t>Share the presentation: </a:t>
            </a:r>
            <a:r>
              <a:rPr lang="en-GB" sz="1100" dirty="0">
                <a:latin typeface="Comic Sans MS" panose="030F0702030302020204" pitchFamily="66" charset="0"/>
                <a:hlinkClick r:id="rId4"/>
              </a:rPr>
              <a:t>https://www.twinkl.co.uk/resource/ks2-all-about-the-artist-john-constable-powerpoint-t-tp-7046</a:t>
            </a:r>
            <a:r>
              <a:rPr lang="en-GB" sz="1100" dirty="0">
                <a:latin typeface="Comic Sans MS" panose="030F0702030302020204" pitchFamily="66" charset="0"/>
              </a:rPr>
              <a:t>  </a:t>
            </a:r>
          </a:p>
          <a:p>
            <a:r>
              <a:rPr lang="en-GB" sz="1100" dirty="0">
                <a:latin typeface="Comic Sans MS" panose="030F0702030302020204" pitchFamily="66" charset="0"/>
              </a:rPr>
              <a:t>with the children and ask them to create an artist study in their sketch book on the artist Constable. This could include fact file about the artist. Print John Constable’s most famous painting: The Hay Wain and display it in the classroom for the children to see and explain that this will be the focus of the next art session. </a:t>
            </a: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E0FD1292-637F-4C00-BB35-A00F130B50F7}"/>
              </a:ext>
            </a:extLst>
          </p:cNvPr>
          <p:cNvPicPr>
            <a:picLocks noChangeAspect="1"/>
          </p:cNvPicPr>
          <p:nvPr/>
        </p:nvPicPr>
        <p:blipFill>
          <a:blip r:embed="rId6"/>
          <a:stretch>
            <a:fillRect/>
          </a:stretch>
        </p:blipFill>
        <p:spPr>
          <a:xfrm>
            <a:off x="5902034" y="360389"/>
            <a:ext cx="3456597" cy="4625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59324C85-B1D4-4960-9905-861DDAF92C4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62022" y="5140401"/>
            <a:ext cx="1991508" cy="1495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13345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2BCE4A-F2A8-4C47-B593-3CFE81EEF5B7}"/>
              </a:ext>
            </a:extLst>
          </p:cNvPr>
          <p:cNvPicPr>
            <a:picLocks noChangeAspect="1"/>
          </p:cNvPicPr>
          <p:nvPr/>
        </p:nvPicPr>
        <p:blipFill>
          <a:blip r:embed="rId2"/>
          <a:stretch>
            <a:fillRect/>
          </a:stretch>
        </p:blipFill>
        <p:spPr>
          <a:xfrm>
            <a:off x="0" y="0"/>
            <a:ext cx="9955626" cy="6858000"/>
          </a:xfrm>
          <a:prstGeom prst="rect">
            <a:avLst/>
          </a:prstGeom>
        </p:spPr>
      </p:pic>
    </p:spTree>
    <p:extLst>
      <p:ext uri="{BB962C8B-B14F-4D97-AF65-F5344CB8AC3E}">
        <p14:creationId xmlns:p14="http://schemas.microsoft.com/office/powerpoint/2010/main" val="2297560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47369" y="737937"/>
            <a:ext cx="5091304" cy="4893647"/>
          </a:xfrm>
          <a:prstGeom prst="rect">
            <a:avLst/>
          </a:prstGeom>
        </p:spPr>
        <p:txBody>
          <a:bodyPr wrap="square">
            <a:spAutoFit/>
          </a:bodyPr>
          <a:lstStyle/>
          <a:p>
            <a:endParaRPr lang="en-GB" sz="1600" dirty="0">
              <a:latin typeface="Comic Sans MS" panose="030F0702030302020204" pitchFamily="66" charset="0"/>
            </a:endParaRPr>
          </a:p>
          <a:p>
            <a:r>
              <a:rPr lang="en-GB" sz="1600" b="1" dirty="0">
                <a:latin typeface="Comic Sans MS" panose="030F0702030302020204" pitchFamily="66" charset="0"/>
              </a:rPr>
              <a:t>2. I can give an opinion about the Hay Wain by John Constable </a:t>
            </a:r>
          </a:p>
          <a:p>
            <a:r>
              <a:rPr lang="en-GB" sz="1100" dirty="0">
                <a:latin typeface="Comic Sans MS" panose="030F0702030302020204" pitchFamily="66" charset="0"/>
              </a:rPr>
              <a:t>Look again at the Hay Wain by John Constable. Identify again that Constable paintings were in the Romanticism style and again reinforce what this means (information from lesson1)</a:t>
            </a:r>
          </a:p>
          <a:p>
            <a:r>
              <a:rPr lang="en-GB" sz="1100" dirty="0">
                <a:latin typeface="Comic Sans MS" panose="030F0702030302020204" pitchFamily="66" charset="0"/>
              </a:rPr>
              <a:t>Read through the National Gallery information about the painting the Hay wain (Included on the following slides). Discuss the information and spot the items mentioned in the painting. </a:t>
            </a:r>
          </a:p>
          <a:p>
            <a:endParaRPr lang="en-GB" sz="1100" dirty="0">
              <a:latin typeface="Comic Sans MS" panose="030F0702030302020204" pitchFamily="66" charset="0"/>
            </a:endParaRPr>
          </a:p>
          <a:p>
            <a:r>
              <a:rPr lang="en-GB" sz="1100" dirty="0">
                <a:latin typeface="Comic Sans MS" panose="030F0702030302020204" pitchFamily="66" charset="0"/>
              </a:rPr>
              <a:t>Ask the children to give their opinions about the painting. Ask the children if they think everything in the painting would have been exactly as it is in the painting or has the artist changed things so the painting looks nice?</a:t>
            </a:r>
          </a:p>
          <a:p>
            <a:endParaRPr lang="en-GB" sz="1100" dirty="0">
              <a:latin typeface="Comic Sans MS" panose="030F0702030302020204" pitchFamily="66" charset="0"/>
            </a:endParaRPr>
          </a:p>
          <a:p>
            <a:r>
              <a:rPr lang="en-GB" sz="1100" dirty="0">
                <a:latin typeface="Comic Sans MS" panose="030F0702030302020204" pitchFamily="66" charset="0"/>
              </a:rPr>
              <a:t>Ask the children to make a study of the painting in their sketch books. The children could annotate a copy of the painting making note of the many items that appear such as, the fisherman &amp; boat, woman collecting water, the mill house, the dog, the horse &amp; rider, the smoke rising from the chimney, the yellow &amp; green fields (suggesting summer / harvest time), the clouds (suggesting rain is coming), the 2 farm workers in the wagon, the horses with red collars. </a:t>
            </a:r>
          </a:p>
          <a:p>
            <a:endParaRPr lang="en-GB" sz="1100" dirty="0">
              <a:latin typeface="Comic Sans MS" panose="030F0702030302020204" pitchFamily="66" charset="0"/>
            </a:endParaRPr>
          </a:p>
          <a:p>
            <a:r>
              <a:rPr lang="en-GB" sz="1100" dirty="0">
                <a:latin typeface="Comic Sans MS" panose="030F0702030302020204" pitchFamily="66" charset="0"/>
              </a:rPr>
              <a:t>The children should identify background, middle-ground and foreground in the painting. They could evaluate the painting writing what they like about it and why and what they would suggest to make it even better. </a:t>
            </a:r>
          </a:p>
          <a:p>
            <a:r>
              <a:rPr lang="en-GB" sz="1100" dirty="0">
                <a:latin typeface="Comic Sans MS" panose="030F0702030302020204" pitchFamily="66" charset="0"/>
              </a:rPr>
              <a:t>The children could sketch a section of the Hay Wain in detail to appreciate the painting style and detail. </a:t>
            </a: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7339" y="26420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098" name="Picture 2" descr="A Closer Look At The Hay Wain by John Constable - Draw Paint Academy">
            <a:extLst>
              <a:ext uri="{FF2B5EF4-FFF2-40B4-BE49-F238E27FC236}">
                <a16:creationId xmlns:a16="http://schemas.microsoft.com/office/drawing/2014/main" id="{A7271DC4-6D1E-48BA-A2E5-D5F068EC72F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798703" y="3865418"/>
            <a:ext cx="1701120" cy="11718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2" descr="Revised drawing, based on the painting The Hay Wain by John Constable. I  would appreciate suggestions on how this drawing might be improved. :  r/learntodraw">
            <a:extLst>
              <a:ext uri="{FF2B5EF4-FFF2-40B4-BE49-F238E27FC236}">
                <a16:creationId xmlns:a16="http://schemas.microsoft.com/office/drawing/2014/main" id="{B2640683-6699-484A-BDAA-9339263718D5}"/>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42046" t="66263" r="21439" b="7474"/>
          <a:stretch/>
        </p:blipFill>
        <p:spPr bwMode="auto">
          <a:xfrm>
            <a:off x="5712285" y="5202797"/>
            <a:ext cx="2454865" cy="13242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4" descr="Revised drawing, based on the painting The Hay Wain by John Constable. I  would appreciate suggestions on how this drawing might be improved. :  r/learntodraw">
            <a:extLst>
              <a:ext uri="{FF2B5EF4-FFF2-40B4-BE49-F238E27FC236}">
                <a16:creationId xmlns:a16="http://schemas.microsoft.com/office/drawing/2014/main" id="{5F93159E-F866-48C4-BC46-7E69CFD30660}"/>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29745" t="83390" r="59451" b="1458"/>
          <a:stretch/>
        </p:blipFill>
        <p:spPr bwMode="auto">
          <a:xfrm>
            <a:off x="4458999" y="5600517"/>
            <a:ext cx="988002" cy="10390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4" descr="Revised drawing, based on the painting The Hay Wain by John Constable. I  would appreciate suggestions on how this drawing might be improved. :  r/learntodraw">
            <a:extLst>
              <a:ext uri="{FF2B5EF4-FFF2-40B4-BE49-F238E27FC236}">
                <a16:creationId xmlns:a16="http://schemas.microsoft.com/office/drawing/2014/main" id="{88D035FE-CE38-4191-A214-61B6AD88EC7D}"/>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354" t="30806" r="71874" b="23536"/>
          <a:stretch/>
        </p:blipFill>
        <p:spPr bwMode="auto">
          <a:xfrm>
            <a:off x="8289164" y="4218328"/>
            <a:ext cx="1472133" cy="18149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0D92E3E-6CD0-44BF-81C9-CC5E07BC0B0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721021" y="144404"/>
            <a:ext cx="1919990" cy="13225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67DB38C0-E826-4D04-93F0-04869EB91E0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305281" y="1632498"/>
            <a:ext cx="2934136" cy="20674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53232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Old Paper Images - Free Download on Freepik">
            <a:extLst>
              <a:ext uri="{FF2B5EF4-FFF2-40B4-BE49-F238E27FC236}">
                <a16:creationId xmlns:a16="http://schemas.microsoft.com/office/drawing/2014/main" id="{F825D8E7-EEBB-43E1-AD0F-B2A2D706B080}"/>
              </a:ext>
            </a:extLst>
          </p:cNvPr>
          <p:cNvPicPr>
            <a:picLocks noChangeAspect="1" noChangeArrowheads="1"/>
          </p:cNvPicPr>
          <p:nvPr/>
        </p:nvPicPr>
        <p:blipFill>
          <a:blip r:embed="rId2" cstate="screen">
            <a:lum bright="70000" contrast="-70000"/>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2786DFC-F16B-4CDF-BA9E-6E6C814AB6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2475" y="337402"/>
            <a:ext cx="4192761" cy="28882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618ED20C-1575-4657-A71E-5CFBA434ECFF}"/>
              </a:ext>
            </a:extLst>
          </p:cNvPr>
          <p:cNvSpPr/>
          <p:nvPr/>
        </p:nvSpPr>
        <p:spPr>
          <a:xfrm>
            <a:off x="5666511" y="23180"/>
            <a:ext cx="4040358" cy="4493538"/>
          </a:xfrm>
          <a:prstGeom prst="rect">
            <a:avLst/>
          </a:prstGeom>
        </p:spPr>
        <p:txBody>
          <a:bodyPr wrap="square">
            <a:spAutoFit/>
          </a:bodyPr>
          <a:lstStyle/>
          <a:p>
            <a:endParaRPr lang="en-GB" sz="1300" dirty="0">
              <a:latin typeface="Comic Sans MS" panose="030F0702030302020204" pitchFamily="66" charset="0"/>
            </a:endParaRPr>
          </a:p>
          <a:p>
            <a:r>
              <a:rPr lang="en-GB" sz="1300" dirty="0">
                <a:latin typeface="Comic Sans MS" panose="030F0702030302020204" pitchFamily="66" charset="0"/>
              </a:rPr>
              <a:t>The buildings give the scene its specific location. In The Hay Wain we can see, on the left-hand side, a mill-house, rented by a farmer called Willy Lott from Constable’s father, who owned both the house and surrounding land. The house is often referred to as ‘Will Lott’s cottage’ to reinforce the quaintness and rusticity of the scene, but it was in fact a much more sizeable property. To the extreme right, beside the fisherman’s boat on the far side of the river, we can see the beginning of a red brick wall belonging to a water-mill, just out of sight in this view. </a:t>
            </a:r>
          </a:p>
          <a:p>
            <a:endParaRPr lang="en-GB" sz="1300" dirty="0">
              <a:latin typeface="Comic Sans MS" panose="030F0702030302020204" pitchFamily="66" charset="0"/>
            </a:endParaRPr>
          </a:p>
          <a:p>
            <a:r>
              <a:rPr lang="en-GB" sz="1300" dirty="0">
                <a:latin typeface="Comic Sans MS" panose="030F0702030302020204" pitchFamily="66" charset="0"/>
              </a:rPr>
              <a:t>Before Constable was born his parents lived in the mill-house and afterwards the family continued to live in the Suffolk countryside – the setting for this painting. Constable drew much of his initial inspiration for scenes such as this one from memories of the childhood he had spent in the area. </a:t>
            </a:r>
          </a:p>
          <a:p>
            <a:endParaRPr lang="en-GB" sz="1300" dirty="0">
              <a:latin typeface="Comic Sans MS" panose="030F0702030302020204" pitchFamily="66" charset="0"/>
            </a:endParaRPr>
          </a:p>
        </p:txBody>
      </p:sp>
      <p:sp>
        <p:nvSpPr>
          <p:cNvPr id="6" name="Rectangle 5">
            <a:extLst>
              <a:ext uri="{FF2B5EF4-FFF2-40B4-BE49-F238E27FC236}">
                <a16:creationId xmlns:a16="http://schemas.microsoft.com/office/drawing/2014/main" id="{141BC33F-ACBD-4F34-8ED8-06566899DEF8}"/>
              </a:ext>
            </a:extLst>
          </p:cNvPr>
          <p:cNvSpPr/>
          <p:nvPr/>
        </p:nvSpPr>
        <p:spPr>
          <a:xfrm>
            <a:off x="199131" y="3339060"/>
            <a:ext cx="5467380" cy="3493264"/>
          </a:xfrm>
          <a:prstGeom prst="rect">
            <a:avLst/>
          </a:prstGeom>
        </p:spPr>
        <p:txBody>
          <a:bodyPr wrap="square">
            <a:spAutoFit/>
          </a:bodyPr>
          <a:lstStyle/>
          <a:p>
            <a:r>
              <a:rPr lang="en-GB" sz="1300" dirty="0">
                <a:latin typeface="Comic Sans MS" panose="030F0702030302020204" pitchFamily="66" charset="0"/>
              </a:rPr>
              <a:t>John Constable, who completed this picture in 1821, was famous for his landscapes. His sketches, both in pencil and oil paint, were done in the open air as he observed the natural world and the effects of the weather and changing seasons on the countryside. However, he would ‘compose’ his final paintings back in his studio, using the sketches as component parts. The resulting landscapes have a very spontaneous appeal, despite the fact that they have been so carefully arranged. </a:t>
            </a:r>
          </a:p>
          <a:p>
            <a:endParaRPr lang="en-GB" sz="1300" dirty="0">
              <a:latin typeface="Comic Sans MS" panose="030F0702030302020204" pitchFamily="66" charset="0"/>
            </a:endParaRPr>
          </a:p>
          <a:p>
            <a:r>
              <a:rPr lang="en-GB" sz="1300" dirty="0">
                <a:latin typeface="Comic Sans MS" panose="030F0702030302020204" pitchFamily="66" charset="0"/>
              </a:rPr>
              <a:t>The dog and the fisherman and boat in The Hay Wain exist as separate sketches, often reappearing in other works by Constable, and the artist made several changes to the composition of this painting before deciding on this version. In the Victoria and Albert Museum in London, a full-size, swiftly painted oil sketch shows another figure group – a horse and a rider – to the right of the dog, but Constable has painted them out in the National Gallery’s finished painting. </a:t>
            </a:r>
          </a:p>
        </p:txBody>
      </p:sp>
      <p:pic>
        <p:nvPicPr>
          <p:cNvPr id="8" name="Picture 7">
            <a:extLst>
              <a:ext uri="{FF2B5EF4-FFF2-40B4-BE49-F238E27FC236}">
                <a16:creationId xmlns:a16="http://schemas.microsoft.com/office/drawing/2014/main" id="{E99264A2-2F6D-4E89-85D0-91810E9CF2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86690" y="4301047"/>
            <a:ext cx="2013671" cy="2291983"/>
          </a:xfrm>
          <a:prstGeom prst="rect">
            <a:avLst/>
          </a:prstGeom>
        </p:spPr>
      </p:pic>
      <p:pic>
        <p:nvPicPr>
          <p:cNvPr id="9" name="Picture 8">
            <a:extLst>
              <a:ext uri="{FF2B5EF4-FFF2-40B4-BE49-F238E27FC236}">
                <a16:creationId xmlns:a16="http://schemas.microsoft.com/office/drawing/2014/main" id="{A2F3940F-3D2E-40D2-907F-366F84583F9E}"/>
              </a:ext>
            </a:extLst>
          </p:cNvPr>
          <p:cNvPicPr>
            <a:picLocks noChangeAspect="1"/>
          </p:cNvPicPr>
          <p:nvPr/>
        </p:nvPicPr>
        <p:blipFill>
          <a:blip r:embed="rId5"/>
          <a:stretch>
            <a:fillRect/>
          </a:stretch>
        </p:blipFill>
        <p:spPr>
          <a:xfrm>
            <a:off x="5777345" y="4360321"/>
            <a:ext cx="1356374" cy="1320043"/>
          </a:xfrm>
          <a:prstGeom prst="rect">
            <a:avLst/>
          </a:prstGeom>
        </p:spPr>
      </p:pic>
      <p:pic>
        <p:nvPicPr>
          <p:cNvPr id="10" name="Picture 9">
            <a:extLst>
              <a:ext uri="{FF2B5EF4-FFF2-40B4-BE49-F238E27FC236}">
                <a16:creationId xmlns:a16="http://schemas.microsoft.com/office/drawing/2014/main" id="{FDBCF05A-A6F4-40E7-ACE3-939D884541D5}"/>
              </a:ext>
            </a:extLst>
          </p:cNvPr>
          <p:cNvPicPr>
            <a:picLocks noChangeAspect="1"/>
          </p:cNvPicPr>
          <p:nvPr/>
        </p:nvPicPr>
        <p:blipFill>
          <a:blip r:embed="rId6"/>
          <a:stretch>
            <a:fillRect/>
          </a:stretch>
        </p:blipFill>
        <p:spPr>
          <a:xfrm>
            <a:off x="5993569" y="5754830"/>
            <a:ext cx="923925" cy="762000"/>
          </a:xfrm>
          <a:prstGeom prst="rect">
            <a:avLst/>
          </a:prstGeom>
        </p:spPr>
      </p:pic>
    </p:spTree>
    <p:extLst>
      <p:ext uri="{BB962C8B-B14F-4D97-AF65-F5344CB8AC3E}">
        <p14:creationId xmlns:p14="http://schemas.microsoft.com/office/powerpoint/2010/main" val="3873331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Old Paper Images - Free Download on Freepik">
            <a:extLst>
              <a:ext uri="{FF2B5EF4-FFF2-40B4-BE49-F238E27FC236}">
                <a16:creationId xmlns:a16="http://schemas.microsoft.com/office/drawing/2014/main" id="{E32ADB38-E1DE-4009-A51C-6070BDD23C46}"/>
              </a:ext>
            </a:extLst>
          </p:cNvPr>
          <p:cNvPicPr>
            <a:picLocks noChangeAspect="1" noChangeArrowheads="1"/>
          </p:cNvPicPr>
          <p:nvPr/>
        </p:nvPicPr>
        <p:blipFill>
          <a:blip r:embed="rId2" cstate="screen">
            <a:lum bright="70000" contrast="-70000"/>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75F78DA-01C9-4CE5-B0C2-899F8B4E54DC}"/>
              </a:ext>
            </a:extLst>
          </p:cNvPr>
          <p:cNvSpPr/>
          <p:nvPr/>
        </p:nvSpPr>
        <p:spPr>
          <a:xfrm>
            <a:off x="218209" y="181957"/>
            <a:ext cx="4021282" cy="6494085"/>
          </a:xfrm>
          <a:prstGeom prst="rect">
            <a:avLst/>
          </a:prstGeom>
        </p:spPr>
        <p:txBody>
          <a:bodyPr wrap="square">
            <a:spAutoFit/>
          </a:bodyPr>
          <a:lstStyle/>
          <a:p>
            <a:r>
              <a:rPr lang="en-GB" sz="1300" dirty="0">
                <a:latin typeface="Comic Sans MS" panose="030F0702030302020204" pitchFamily="66" charset="0"/>
              </a:rPr>
              <a:t>The wisps of smoke curling from the chimney of the house, and the woman beside it, drawing water from the river, give the scene a harmonious, domesticated atmosphere. In the background, in the yellow and green fields, dappled with sunlight, we can see workers, one sharpening his scythe, others pitchforking hay onto an already laden wagon, and one man stacking the load from the top. The time of year must be between June and early August – haymaking season. The cloudy, wind-swept sky would seem to indicate the possibility of rain and certainly evokes English summertime weather. Constable actually made many of the cloud studies for this painting on Hampstead Heath in London. The hay wain itself (‘wain’ is an old word for ‘wagon’) is crossing the river at a ford to continue into the fields. The driver has stopped for a moment, perhaps to let the horses drink. The usually steep wooden sides of this type of vehicle have been cropped and we can see the two workers riding on the wagon. Constable has also introduced a note of colour in the red fringes of the ‘</a:t>
            </a:r>
            <a:r>
              <a:rPr lang="en-GB" sz="1300" dirty="0" err="1">
                <a:latin typeface="Comic Sans MS" panose="030F0702030302020204" pitchFamily="66" charset="0"/>
              </a:rPr>
              <a:t>housen</a:t>
            </a:r>
            <a:r>
              <a:rPr lang="en-GB" sz="1300" dirty="0">
                <a:latin typeface="Comic Sans MS" panose="030F0702030302020204" pitchFamily="66" charset="0"/>
              </a:rPr>
              <a:t>’ or leather collars which the horses are wearing. Usually </a:t>
            </a:r>
            <a:r>
              <a:rPr lang="en-GB" sz="1300" dirty="0" err="1">
                <a:latin typeface="Comic Sans MS" panose="030F0702030302020204" pitchFamily="66" charset="0"/>
              </a:rPr>
              <a:t>housen</a:t>
            </a:r>
            <a:r>
              <a:rPr lang="en-GB" sz="1300" dirty="0">
                <a:latin typeface="Comic Sans MS" panose="030F0702030302020204" pitchFamily="66" charset="0"/>
              </a:rPr>
              <a:t> on working horses are dark in colour, but Constable has used red, a colour generally confined to ceremonial or festive occasions, to add a bright touch to the centrepiece of his composition, making it stand out against the green vegetation, and thereby attracting our attention and drawing us into the painting and the rural scene. </a:t>
            </a:r>
          </a:p>
        </p:txBody>
      </p:sp>
      <p:sp>
        <p:nvSpPr>
          <p:cNvPr id="5" name="Rectangle 4">
            <a:extLst>
              <a:ext uri="{FF2B5EF4-FFF2-40B4-BE49-F238E27FC236}">
                <a16:creationId xmlns:a16="http://schemas.microsoft.com/office/drawing/2014/main" id="{4A7735AC-B8FA-406E-8005-5A90FE1D27D9}"/>
              </a:ext>
            </a:extLst>
          </p:cNvPr>
          <p:cNvSpPr/>
          <p:nvPr/>
        </p:nvSpPr>
        <p:spPr>
          <a:xfrm>
            <a:off x="4792515" y="4019765"/>
            <a:ext cx="4953000" cy="2693045"/>
          </a:xfrm>
          <a:prstGeom prst="rect">
            <a:avLst/>
          </a:prstGeom>
        </p:spPr>
        <p:txBody>
          <a:bodyPr>
            <a:spAutoFit/>
          </a:bodyPr>
          <a:lstStyle/>
          <a:p>
            <a:endParaRPr lang="en-GB" sz="1300" dirty="0">
              <a:latin typeface="Comic Sans MS" panose="030F0702030302020204" pitchFamily="66" charset="0"/>
            </a:endParaRPr>
          </a:p>
          <a:p>
            <a:r>
              <a:rPr lang="en-GB" sz="1300" dirty="0">
                <a:latin typeface="Comic Sans MS" panose="030F0702030302020204" pitchFamily="66" charset="0"/>
              </a:rPr>
              <a:t>Constable’s innovative technique, with looser brushwork and the use of white paint to suggest reflections of light upon the water, was not very popular with contemporary English critics, who preferred a more traditional style of painting and more ‘serious’ subject matter. He did, however, achieve considerable success in France, winning a Gold Medal at the Paris Salon of 1824 with this painting. Just as Constable had admired Rubens’s skill at depicting natural phenomena in his landscapes such as An Autumn Landscape with a View of Het Steen, the French Impressionists were to be very much influenced by Constable’s ideas about sketching outdoors and observing the effects of nature. </a:t>
            </a:r>
          </a:p>
        </p:txBody>
      </p:sp>
      <p:pic>
        <p:nvPicPr>
          <p:cNvPr id="8" name="Picture 7">
            <a:extLst>
              <a:ext uri="{FF2B5EF4-FFF2-40B4-BE49-F238E27FC236}">
                <a16:creationId xmlns:a16="http://schemas.microsoft.com/office/drawing/2014/main" id="{B2E37EC7-D386-4F01-A7D5-31A533BE7534}"/>
              </a:ext>
            </a:extLst>
          </p:cNvPr>
          <p:cNvPicPr>
            <a:picLocks noChangeAspect="1"/>
          </p:cNvPicPr>
          <p:nvPr/>
        </p:nvPicPr>
        <p:blipFill>
          <a:blip r:embed="rId3"/>
          <a:stretch>
            <a:fillRect/>
          </a:stretch>
        </p:blipFill>
        <p:spPr>
          <a:xfrm>
            <a:off x="4282405" y="248014"/>
            <a:ext cx="1384105" cy="1740017"/>
          </a:xfrm>
          <a:prstGeom prst="rect">
            <a:avLst/>
          </a:prstGeom>
        </p:spPr>
      </p:pic>
      <p:pic>
        <p:nvPicPr>
          <p:cNvPr id="9" name="Picture 8">
            <a:extLst>
              <a:ext uri="{FF2B5EF4-FFF2-40B4-BE49-F238E27FC236}">
                <a16:creationId xmlns:a16="http://schemas.microsoft.com/office/drawing/2014/main" id="{CD686A66-18EB-47A7-B76E-C628493CD80C}"/>
              </a:ext>
            </a:extLst>
          </p:cNvPr>
          <p:cNvPicPr>
            <a:picLocks noChangeAspect="1"/>
          </p:cNvPicPr>
          <p:nvPr/>
        </p:nvPicPr>
        <p:blipFill>
          <a:blip r:embed="rId4"/>
          <a:stretch>
            <a:fillRect/>
          </a:stretch>
        </p:blipFill>
        <p:spPr>
          <a:xfrm>
            <a:off x="5734915" y="248014"/>
            <a:ext cx="4112597" cy="1186113"/>
          </a:xfrm>
          <a:prstGeom prst="rect">
            <a:avLst/>
          </a:prstGeom>
        </p:spPr>
      </p:pic>
      <p:pic>
        <p:nvPicPr>
          <p:cNvPr id="10" name="Picture 9">
            <a:extLst>
              <a:ext uri="{FF2B5EF4-FFF2-40B4-BE49-F238E27FC236}">
                <a16:creationId xmlns:a16="http://schemas.microsoft.com/office/drawing/2014/main" id="{B83D5164-6F1E-417F-A451-15F19EB07CEB}"/>
              </a:ext>
            </a:extLst>
          </p:cNvPr>
          <p:cNvPicPr>
            <a:picLocks noChangeAspect="1"/>
          </p:cNvPicPr>
          <p:nvPr/>
        </p:nvPicPr>
        <p:blipFill>
          <a:blip r:embed="rId5"/>
          <a:stretch>
            <a:fillRect/>
          </a:stretch>
        </p:blipFill>
        <p:spPr>
          <a:xfrm>
            <a:off x="4322620" y="2061078"/>
            <a:ext cx="2316015" cy="1958687"/>
          </a:xfrm>
          <a:prstGeom prst="rect">
            <a:avLst/>
          </a:prstGeom>
        </p:spPr>
      </p:pic>
      <p:pic>
        <p:nvPicPr>
          <p:cNvPr id="11" name="Picture 10">
            <a:extLst>
              <a:ext uri="{FF2B5EF4-FFF2-40B4-BE49-F238E27FC236}">
                <a16:creationId xmlns:a16="http://schemas.microsoft.com/office/drawing/2014/main" id="{E9F879FA-63A9-405E-AD3C-4D97D54D0C06}"/>
              </a:ext>
            </a:extLst>
          </p:cNvPr>
          <p:cNvPicPr>
            <a:picLocks noChangeAspect="1"/>
          </p:cNvPicPr>
          <p:nvPr/>
        </p:nvPicPr>
        <p:blipFill>
          <a:blip r:embed="rId6"/>
          <a:stretch>
            <a:fillRect/>
          </a:stretch>
        </p:blipFill>
        <p:spPr>
          <a:xfrm>
            <a:off x="6894603" y="1570446"/>
            <a:ext cx="2867151" cy="1186113"/>
          </a:xfrm>
          <a:prstGeom prst="rect">
            <a:avLst/>
          </a:prstGeom>
        </p:spPr>
      </p:pic>
      <p:pic>
        <p:nvPicPr>
          <p:cNvPr id="12" name="Picture 11">
            <a:extLst>
              <a:ext uri="{FF2B5EF4-FFF2-40B4-BE49-F238E27FC236}">
                <a16:creationId xmlns:a16="http://schemas.microsoft.com/office/drawing/2014/main" id="{022C0BB0-19BB-4B66-A320-C4EA05CB7516}"/>
              </a:ext>
            </a:extLst>
          </p:cNvPr>
          <p:cNvPicPr>
            <a:picLocks noChangeAspect="1"/>
          </p:cNvPicPr>
          <p:nvPr/>
        </p:nvPicPr>
        <p:blipFill>
          <a:blip r:embed="rId7"/>
          <a:stretch>
            <a:fillRect/>
          </a:stretch>
        </p:blipFill>
        <p:spPr>
          <a:xfrm>
            <a:off x="7269015" y="2839608"/>
            <a:ext cx="1364673" cy="1258058"/>
          </a:xfrm>
          <a:prstGeom prst="rect">
            <a:avLst/>
          </a:prstGeom>
        </p:spPr>
      </p:pic>
    </p:spTree>
    <p:extLst>
      <p:ext uri="{BB962C8B-B14F-4D97-AF65-F5344CB8AC3E}">
        <p14:creationId xmlns:p14="http://schemas.microsoft.com/office/powerpoint/2010/main" val="3973343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Old Paper Images - Free Download on Freepik">
            <a:extLst>
              <a:ext uri="{FF2B5EF4-FFF2-40B4-BE49-F238E27FC236}">
                <a16:creationId xmlns:a16="http://schemas.microsoft.com/office/drawing/2014/main" id="{B3B6B633-0DBB-49A8-AB01-3FC4295BC26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6A230F8-65E5-43C6-BF48-B626A3E3DABE}"/>
              </a:ext>
            </a:extLst>
          </p:cNvPr>
          <p:cNvPicPr>
            <a:picLocks noChangeAspect="1"/>
          </p:cNvPicPr>
          <p:nvPr/>
        </p:nvPicPr>
        <p:blipFill>
          <a:blip r:embed="rId3"/>
          <a:stretch>
            <a:fillRect/>
          </a:stretch>
        </p:blipFill>
        <p:spPr>
          <a:xfrm>
            <a:off x="2127211" y="1177635"/>
            <a:ext cx="5651578" cy="3893127"/>
          </a:xfrm>
          <a:prstGeom prst="rect">
            <a:avLst/>
          </a:prstGeom>
        </p:spPr>
      </p:pic>
      <p:cxnSp>
        <p:nvCxnSpPr>
          <p:cNvPr id="6" name="Straight Connector 5">
            <a:extLst>
              <a:ext uri="{FF2B5EF4-FFF2-40B4-BE49-F238E27FC236}">
                <a16:creationId xmlns:a16="http://schemas.microsoft.com/office/drawing/2014/main" id="{4BA1E2AE-0066-4321-A00F-1C9F4F56432A}"/>
              </a:ext>
            </a:extLst>
          </p:cNvPr>
          <p:cNvCxnSpPr>
            <a:cxnSpLocks/>
          </p:cNvCxnSpPr>
          <p:nvPr/>
        </p:nvCxnSpPr>
        <p:spPr>
          <a:xfrm>
            <a:off x="5643070" y="4243578"/>
            <a:ext cx="2903275" cy="630681"/>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cxnSp>
        <p:nvCxnSpPr>
          <p:cNvPr id="9" name="Straight Connector 8">
            <a:extLst>
              <a:ext uri="{FF2B5EF4-FFF2-40B4-BE49-F238E27FC236}">
                <a16:creationId xmlns:a16="http://schemas.microsoft.com/office/drawing/2014/main" id="{0BB1F5C0-9F9E-4F03-B064-AF7B14834274}"/>
              </a:ext>
            </a:extLst>
          </p:cNvPr>
          <p:cNvCxnSpPr>
            <a:cxnSpLocks/>
          </p:cNvCxnSpPr>
          <p:nvPr/>
        </p:nvCxnSpPr>
        <p:spPr>
          <a:xfrm flipV="1">
            <a:off x="5084618" y="679696"/>
            <a:ext cx="933585" cy="968996"/>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cxnSp>
        <p:nvCxnSpPr>
          <p:cNvPr id="12" name="Straight Connector 11">
            <a:extLst>
              <a:ext uri="{FF2B5EF4-FFF2-40B4-BE49-F238E27FC236}">
                <a16:creationId xmlns:a16="http://schemas.microsoft.com/office/drawing/2014/main" id="{2583025C-F4AB-48E2-8413-3698BED7398C}"/>
              </a:ext>
            </a:extLst>
          </p:cNvPr>
          <p:cNvCxnSpPr>
            <a:cxnSpLocks/>
          </p:cNvCxnSpPr>
          <p:nvPr/>
        </p:nvCxnSpPr>
        <p:spPr>
          <a:xfrm flipH="1">
            <a:off x="4752109" y="4184073"/>
            <a:ext cx="332509" cy="1801091"/>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cxnSp>
        <p:nvCxnSpPr>
          <p:cNvPr id="15" name="Straight Connector 14">
            <a:extLst>
              <a:ext uri="{FF2B5EF4-FFF2-40B4-BE49-F238E27FC236}">
                <a16:creationId xmlns:a16="http://schemas.microsoft.com/office/drawing/2014/main" id="{C8B8D6C9-3391-4672-8664-9E7DCE4CC44E}"/>
              </a:ext>
            </a:extLst>
          </p:cNvPr>
          <p:cNvCxnSpPr>
            <a:cxnSpLocks/>
          </p:cNvCxnSpPr>
          <p:nvPr/>
        </p:nvCxnSpPr>
        <p:spPr>
          <a:xfrm flipV="1">
            <a:off x="7211829" y="3594280"/>
            <a:ext cx="1450724" cy="589794"/>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id="{E7A51729-C76E-474C-87AE-69DDAA7B3F42}"/>
              </a:ext>
            </a:extLst>
          </p:cNvPr>
          <p:cNvCxnSpPr>
            <a:cxnSpLocks/>
          </p:cNvCxnSpPr>
          <p:nvPr/>
        </p:nvCxnSpPr>
        <p:spPr>
          <a:xfrm flipV="1">
            <a:off x="6653377" y="1814945"/>
            <a:ext cx="1936441" cy="1911928"/>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cxnSp>
        <p:nvCxnSpPr>
          <p:cNvPr id="21" name="Straight Connector 20">
            <a:extLst>
              <a:ext uri="{FF2B5EF4-FFF2-40B4-BE49-F238E27FC236}">
                <a16:creationId xmlns:a16="http://schemas.microsoft.com/office/drawing/2014/main" id="{6DACC707-3A0C-47F0-8E57-5424D9442311}"/>
              </a:ext>
            </a:extLst>
          </p:cNvPr>
          <p:cNvCxnSpPr>
            <a:cxnSpLocks/>
          </p:cNvCxnSpPr>
          <p:nvPr/>
        </p:nvCxnSpPr>
        <p:spPr>
          <a:xfrm flipH="1">
            <a:off x="1383416" y="3286612"/>
            <a:ext cx="1122526" cy="66187"/>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cxnSp>
        <p:nvCxnSpPr>
          <p:cNvPr id="24" name="Straight Connector 23">
            <a:extLst>
              <a:ext uri="{FF2B5EF4-FFF2-40B4-BE49-F238E27FC236}">
                <a16:creationId xmlns:a16="http://schemas.microsoft.com/office/drawing/2014/main" id="{8BA1EBD9-3F6C-47D5-8670-8D215C9AFC0B}"/>
              </a:ext>
            </a:extLst>
          </p:cNvPr>
          <p:cNvCxnSpPr>
            <a:cxnSpLocks/>
          </p:cNvCxnSpPr>
          <p:nvPr/>
        </p:nvCxnSpPr>
        <p:spPr>
          <a:xfrm flipH="1">
            <a:off x="2452255" y="4682836"/>
            <a:ext cx="1593272" cy="1302328"/>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cxnSp>
        <p:nvCxnSpPr>
          <p:cNvPr id="27" name="Straight Connector 26">
            <a:extLst>
              <a:ext uri="{FF2B5EF4-FFF2-40B4-BE49-F238E27FC236}">
                <a16:creationId xmlns:a16="http://schemas.microsoft.com/office/drawing/2014/main" id="{99821F32-5F20-49CE-BC91-79E17E488F1F}"/>
              </a:ext>
            </a:extLst>
          </p:cNvPr>
          <p:cNvCxnSpPr>
            <a:cxnSpLocks/>
          </p:cNvCxnSpPr>
          <p:nvPr/>
        </p:nvCxnSpPr>
        <p:spPr>
          <a:xfrm flipH="1" flipV="1">
            <a:off x="1243447" y="1648691"/>
            <a:ext cx="1774843" cy="801613"/>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
        <p:nvSpPr>
          <p:cNvPr id="32" name="Rectangle 31">
            <a:extLst>
              <a:ext uri="{FF2B5EF4-FFF2-40B4-BE49-F238E27FC236}">
                <a16:creationId xmlns:a16="http://schemas.microsoft.com/office/drawing/2014/main" id="{0003BCE0-F872-4132-8148-D9B03EC6C2AE}"/>
              </a:ext>
            </a:extLst>
          </p:cNvPr>
          <p:cNvSpPr/>
          <p:nvPr/>
        </p:nvSpPr>
        <p:spPr>
          <a:xfrm>
            <a:off x="7886700" y="3275111"/>
            <a:ext cx="2677391" cy="307777"/>
          </a:xfrm>
          <a:prstGeom prst="rect">
            <a:avLst/>
          </a:prstGeom>
        </p:spPr>
        <p:txBody>
          <a:bodyPr wrap="square">
            <a:spAutoFit/>
          </a:bodyPr>
          <a:lstStyle/>
          <a:p>
            <a:r>
              <a:rPr lang="en-GB" sz="1400" dirty="0">
                <a:latin typeface="Comic Sans MS" panose="030F0702030302020204" pitchFamily="66" charset="0"/>
              </a:rPr>
              <a:t>the fisherman &amp; boat,</a:t>
            </a:r>
          </a:p>
        </p:txBody>
      </p:sp>
      <p:sp>
        <p:nvSpPr>
          <p:cNvPr id="31" name="Rectangle 30">
            <a:extLst>
              <a:ext uri="{FF2B5EF4-FFF2-40B4-BE49-F238E27FC236}">
                <a16:creationId xmlns:a16="http://schemas.microsoft.com/office/drawing/2014/main" id="{0A7B955E-6165-41E8-B275-287808566EEF}"/>
              </a:ext>
            </a:extLst>
          </p:cNvPr>
          <p:cNvSpPr/>
          <p:nvPr/>
        </p:nvSpPr>
        <p:spPr>
          <a:xfrm>
            <a:off x="86708" y="4468514"/>
            <a:ext cx="1922201" cy="646331"/>
          </a:xfrm>
          <a:prstGeom prst="rect">
            <a:avLst/>
          </a:prstGeom>
        </p:spPr>
        <p:txBody>
          <a:bodyPr wrap="square">
            <a:spAutoFit/>
          </a:bodyPr>
          <a:lstStyle/>
          <a:p>
            <a:r>
              <a:rPr lang="en-GB" sz="1800" dirty="0">
                <a:latin typeface="Comic Sans MS" panose="030F0702030302020204" pitchFamily="66" charset="0"/>
              </a:rPr>
              <a:t>woman collecting water</a:t>
            </a:r>
            <a:endParaRPr lang="en-GB" dirty="0"/>
          </a:p>
        </p:txBody>
      </p:sp>
      <p:cxnSp>
        <p:nvCxnSpPr>
          <p:cNvPr id="35" name="Straight Connector 34">
            <a:extLst>
              <a:ext uri="{FF2B5EF4-FFF2-40B4-BE49-F238E27FC236}">
                <a16:creationId xmlns:a16="http://schemas.microsoft.com/office/drawing/2014/main" id="{3A5709E4-A240-4D88-B92B-7104527DE271}"/>
              </a:ext>
            </a:extLst>
          </p:cNvPr>
          <p:cNvCxnSpPr>
            <a:cxnSpLocks/>
          </p:cNvCxnSpPr>
          <p:nvPr/>
        </p:nvCxnSpPr>
        <p:spPr>
          <a:xfrm flipH="1">
            <a:off x="1243447" y="3976255"/>
            <a:ext cx="2524990" cy="706581"/>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
        <p:nvSpPr>
          <p:cNvPr id="36" name="Rectangle 35">
            <a:extLst>
              <a:ext uri="{FF2B5EF4-FFF2-40B4-BE49-F238E27FC236}">
                <a16:creationId xmlns:a16="http://schemas.microsoft.com/office/drawing/2014/main" id="{CD4C8D1A-6D9C-4367-86B3-E6121E533E5B}"/>
              </a:ext>
            </a:extLst>
          </p:cNvPr>
          <p:cNvSpPr/>
          <p:nvPr/>
        </p:nvSpPr>
        <p:spPr>
          <a:xfrm>
            <a:off x="157253" y="3325659"/>
            <a:ext cx="1673856" cy="369332"/>
          </a:xfrm>
          <a:prstGeom prst="rect">
            <a:avLst/>
          </a:prstGeom>
        </p:spPr>
        <p:txBody>
          <a:bodyPr wrap="none">
            <a:spAutoFit/>
          </a:bodyPr>
          <a:lstStyle/>
          <a:p>
            <a:r>
              <a:rPr lang="en-GB" sz="1800" dirty="0">
                <a:latin typeface="Comic Sans MS" panose="030F0702030302020204" pitchFamily="66" charset="0"/>
              </a:rPr>
              <a:t>the mill house</a:t>
            </a:r>
            <a:endParaRPr lang="en-GB" dirty="0"/>
          </a:p>
        </p:txBody>
      </p:sp>
      <p:sp>
        <p:nvSpPr>
          <p:cNvPr id="38" name="Rectangle 37">
            <a:extLst>
              <a:ext uri="{FF2B5EF4-FFF2-40B4-BE49-F238E27FC236}">
                <a16:creationId xmlns:a16="http://schemas.microsoft.com/office/drawing/2014/main" id="{3C1C5AA0-812F-46E6-B387-3BA5C3A9EA3B}"/>
              </a:ext>
            </a:extLst>
          </p:cNvPr>
          <p:cNvSpPr/>
          <p:nvPr/>
        </p:nvSpPr>
        <p:spPr>
          <a:xfrm>
            <a:off x="1928786" y="6063731"/>
            <a:ext cx="1002197" cy="369332"/>
          </a:xfrm>
          <a:prstGeom prst="rect">
            <a:avLst/>
          </a:prstGeom>
        </p:spPr>
        <p:txBody>
          <a:bodyPr wrap="none">
            <a:spAutoFit/>
          </a:bodyPr>
          <a:lstStyle/>
          <a:p>
            <a:r>
              <a:rPr lang="en-GB" sz="1800" dirty="0">
                <a:latin typeface="Comic Sans MS" panose="030F0702030302020204" pitchFamily="66" charset="0"/>
              </a:rPr>
              <a:t>the dog</a:t>
            </a:r>
            <a:endParaRPr lang="en-GB" dirty="0"/>
          </a:p>
        </p:txBody>
      </p:sp>
      <p:sp>
        <p:nvSpPr>
          <p:cNvPr id="39" name="Rectangle 38">
            <a:extLst>
              <a:ext uri="{FF2B5EF4-FFF2-40B4-BE49-F238E27FC236}">
                <a16:creationId xmlns:a16="http://schemas.microsoft.com/office/drawing/2014/main" id="{8DE1AB97-B12D-4587-A227-AB31FFAABB23}"/>
              </a:ext>
            </a:extLst>
          </p:cNvPr>
          <p:cNvSpPr/>
          <p:nvPr/>
        </p:nvSpPr>
        <p:spPr>
          <a:xfrm>
            <a:off x="6065010" y="5675173"/>
            <a:ext cx="2081644" cy="646331"/>
          </a:xfrm>
          <a:prstGeom prst="rect">
            <a:avLst/>
          </a:prstGeom>
        </p:spPr>
        <p:txBody>
          <a:bodyPr wrap="square">
            <a:spAutoFit/>
          </a:bodyPr>
          <a:lstStyle/>
          <a:p>
            <a:r>
              <a:rPr lang="en-GB" sz="1800" dirty="0">
                <a:latin typeface="Comic Sans MS" panose="030F0702030302020204" pitchFamily="66" charset="0"/>
              </a:rPr>
              <a:t>The horse rider / Cart driver</a:t>
            </a:r>
            <a:endParaRPr lang="en-GB" dirty="0"/>
          </a:p>
        </p:txBody>
      </p:sp>
      <p:sp>
        <p:nvSpPr>
          <p:cNvPr id="43" name="Rectangle 42">
            <a:extLst>
              <a:ext uri="{FF2B5EF4-FFF2-40B4-BE49-F238E27FC236}">
                <a16:creationId xmlns:a16="http://schemas.microsoft.com/office/drawing/2014/main" id="{865D7797-F9C6-4606-8213-4136F20F40DE}"/>
              </a:ext>
            </a:extLst>
          </p:cNvPr>
          <p:cNvSpPr/>
          <p:nvPr/>
        </p:nvSpPr>
        <p:spPr>
          <a:xfrm>
            <a:off x="432495" y="683796"/>
            <a:ext cx="1496291" cy="923330"/>
          </a:xfrm>
          <a:prstGeom prst="rect">
            <a:avLst/>
          </a:prstGeom>
        </p:spPr>
        <p:txBody>
          <a:bodyPr wrap="square">
            <a:spAutoFit/>
          </a:bodyPr>
          <a:lstStyle/>
          <a:p>
            <a:r>
              <a:rPr lang="en-GB" sz="1800" dirty="0">
                <a:latin typeface="Comic Sans MS" panose="030F0702030302020204" pitchFamily="66" charset="0"/>
              </a:rPr>
              <a:t>the smoke rising from the chimney</a:t>
            </a:r>
            <a:endParaRPr lang="en-GB" dirty="0"/>
          </a:p>
        </p:txBody>
      </p:sp>
      <p:sp>
        <p:nvSpPr>
          <p:cNvPr id="44" name="Rectangle 43">
            <a:extLst>
              <a:ext uri="{FF2B5EF4-FFF2-40B4-BE49-F238E27FC236}">
                <a16:creationId xmlns:a16="http://schemas.microsoft.com/office/drawing/2014/main" id="{7A0D719D-9BD1-41DB-B491-260A83E86F2E}"/>
              </a:ext>
            </a:extLst>
          </p:cNvPr>
          <p:cNvSpPr/>
          <p:nvPr/>
        </p:nvSpPr>
        <p:spPr>
          <a:xfrm>
            <a:off x="8161869" y="597877"/>
            <a:ext cx="2024332" cy="1200329"/>
          </a:xfrm>
          <a:prstGeom prst="rect">
            <a:avLst/>
          </a:prstGeom>
        </p:spPr>
        <p:txBody>
          <a:bodyPr wrap="square">
            <a:spAutoFit/>
          </a:bodyPr>
          <a:lstStyle/>
          <a:p>
            <a:r>
              <a:rPr lang="en-GB" sz="1800" dirty="0">
                <a:latin typeface="Comic Sans MS" panose="030F0702030302020204" pitchFamily="66" charset="0"/>
              </a:rPr>
              <a:t>the yellow &amp; green fields (suggesting harvest time), </a:t>
            </a:r>
            <a:endParaRPr lang="en-GB" dirty="0"/>
          </a:p>
        </p:txBody>
      </p:sp>
      <p:sp>
        <p:nvSpPr>
          <p:cNvPr id="45" name="Rectangle 44">
            <a:extLst>
              <a:ext uri="{FF2B5EF4-FFF2-40B4-BE49-F238E27FC236}">
                <a16:creationId xmlns:a16="http://schemas.microsoft.com/office/drawing/2014/main" id="{578CA6EB-0FD2-46FF-A16C-200D652DC355}"/>
              </a:ext>
            </a:extLst>
          </p:cNvPr>
          <p:cNvSpPr/>
          <p:nvPr/>
        </p:nvSpPr>
        <p:spPr>
          <a:xfrm>
            <a:off x="6018203" y="186682"/>
            <a:ext cx="1783503" cy="923330"/>
          </a:xfrm>
          <a:prstGeom prst="rect">
            <a:avLst/>
          </a:prstGeom>
        </p:spPr>
        <p:txBody>
          <a:bodyPr wrap="square">
            <a:spAutoFit/>
          </a:bodyPr>
          <a:lstStyle/>
          <a:p>
            <a:r>
              <a:rPr lang="en-GB" sz="1800" dirty="0">
                <a:latin typeface="Comic Sans MS" panose="030F0702030302020204" pitchFamily="66" charset="0"/>
              </a:rPr>
              <a:t>the clouds (suggesting rain is coming)</a:t>
            </a:r>
            <a:endParaRPr lang="en-GB" dirty="0"/>
          </a:p>
        </p:txBody>
      </p:sp>
      <p:sp>
        <p:nvSpPr>
          <p:cNvPr id="47" name="Rectangle 46">
            <a:extLst>
              <a:ext uri="{FF2B5EF4-FFF2-40B4-BE49-F238E27FC236}">
                <a16:creationId xmlns:a16="http://schemas.microsoft.com/office/drawing/2014/main" id="{ADB0D487-1D07-4857-B08E-B070173DA561}"/>
              </a:ext>
            </a:extLst>
          </p:cNvPr>
          <p:cNvSpPr/>
          <p:nvPr/>
        </p:nvSpPr>
        <p:spPr>
          <a:xfrm>
            <a:off x="8627726" y="4243578"/>
            <a:ext cx="1278274" cy="1477328"/>
          </a:xfrm>
          <a:prstGeom prst="rect">
            <a:avLst/>
          </a:prstGeom>
        </p:spPr>
        <p:txBody>
          <a:bodyPr wrap="square">
            <a:spAutoFit/>
          </a:bodyPr>
          <a:lstStyle/>
          <a:p>
            <a:r>
              <a:rPr lang="en-GB" sz="1800" dirty="0">
                <a:latin typeface="Comic Sans MS" panose="030F0702030302020204" pitchFamily="66" charset="0"/>
              </a:rPr>
              <a:t>the 2 farm workers in the wagon</a:t>
            </a:r>
            <a:endParaRPr lang="en-GB" dirty="0"/>
          </a:p>
        </p:txBody>
      </p:sp>
      <p:sp>
        <p:nvSpPr>
          <p:cNvPr id="49" name="Rectangle 48">
            <a:extLst>
              <a:ext uri="{FF2B5EF4-FFF2-40B4-BE49-F238E27FC236}">
                <a16:creationId xmlns:a16="http://schemas.microsoft.com/office/drawing/2014/main" id="{36ADF63F-B0EE-4683-AD7C-68E93785E43C}"/>
              </a:ext>
            </a:extLst>
          </p:cNvPr>
          <p:cNvSpPr/>
          <p:nvPr/>
        </p:nvSpPr>
        <p:spPr>
          <a:xfrm>
            <a:off x="3745471" y="5992135"/>
            <a:ext cx="2013276" cy="646331"/>
          </a:xfrm>
          <a:prstGeom prst="rect">
            <a:avLst/>
          </a:prstGeom>
        </p:spPr>
        <p:txBody>
          <a:bodyPr wrap="square">
            <a:spAutoFit/>
          </a:bodyPr>
          <a:lstStyle/>
          <a:p>
            <a:r>
              <a:rPr lang="en-GB" sz="1800" dirty="0">
                <a:latin typeface="Comic Sans MS" panose="030F0702030302020204" pitchFamily="66" charset="0"/>
              </a:rPr>
              <a:t>the horses with red collars. </a:t>
            </a:r>
            <a:endParaRPr lang="en-GB" dirty="0"/>
          </a:p>
        </p:txBody>
      </p:sp>
      <p:cxnSp>
        <p:nvCxnSpPr>
          <p:cNvPr id="52" name="Straight Connector 51">
            <a:extLst>
              <a:ext uri="{FF2B5EF4-FFF2-40B4-BE49-F238E27FC236}">
                <a16:creationId xmlns:a16="http://schemas.microsoft.com/office/drawing/2014/main" id="{4AC9AFEF-6D5B-4EF5-83F1-D5812DD2621C}"/>
              </a:ext>
            </a:extLst>
          </p:cNvPr>
          <p:cNvCxnSpPr>
            <a:cxnSpLocks/>
          </p:cNvCxnSpPr>
          <p:nvPr/>
        </p:nvCxnSpPr>
        <p:spPr>
          <a:xfrm>
            <a:off x="5236280" y="4093126"/>
            <a:ext cx="1261502" cy="1627780"/>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
        <p:nvSpPr>
          <p:cNvPr id="55" name="Rectangle 54">
            <a:extLst>
              <a:ext uri="{FF2B5EF4-FFF2-40B4-BE49-F238E27FC236}">
                <a16:creationId xmlns:a16="http://schemas.microsoft.com/office/drawing/2014/main" id="{1E80223E-6BC4-4054-BC50-EA65F9CE0972}"/>
              </a:ext>
            </a:extLst>
          </p:cNvPr>
          <p:cNvSpPr/>
          <p:nvPr/>
        </p:nvSpPr>
        <p:spPr>
          <a:xfrm>
            <a:off x="2113894" y="163358"/>
            <a:ext cx="2420276" cy="923330"/>
          </a:xfrm>
          <a:prstGeom prst="rect">
            <a:avLst/>
          </a:prstGeom>
        </p:spPr>
        <p:txBody>
          <a:bodyPr wrap="square">
            <a:spAutoFit/>
          </a:bodyPr>
          <a:lstStyle/>
          <a:p>
            <a:r>
              <a:rPr lang="en-GB" sz="1800" dirty="0">
                <a:latin typeface="Comic Sans MS" panose="030F0702030302020204" pitchFamily="66" charset="0"/>
              </a:rPr>
              <a:t>Green Trees (suggesting summer / Late summer)</a:t>
            </a:r>
            <a:endParaRPr lang="en-GB" dirty="0"/>
          </a:p>
        </p:txBody>
      </p:sp>
      <p:cxnSp>
        <p:nvCxnSpPr>
          <p:cNvPr id="56" name="Straight Connector 55">
            <a:extLst>
              <a:ext uri="{FF2B5EF4-FFF2-40B4-BE49-F238E27FC236}">
                <a16:creationId xmlns:a16="http://schemas.microsoft.com/office/drawing/2014/main" id="{4FB3ACD5-13F4-4896-B274-D52225F06872}"/>
              </a:ext>
            </a:extLst>
          </p:cNvPr>
          <p:cNvCxnSpPr>
            <a:cxnSpLocks/>
          </p:cNvCxnSpPr>
          <p:nvPr/>
        </p:nvCxnSpPr>
        <p:spPr>
          <a:xfrm flipH="1" flipV="1">
            <a:off x="3951876" y="829470"/>
            <a:ext cx="390958" cy="1434853"/>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cxnSp>
        <p:nvCxnSpPr>
          <p:cNvPr id="59" name="Straight Connector 58">
            <a:extLst>
              <a:ext uri="{FF2B5EF4-FFF2-40B4-BE49-F238E27FC236}">
                <a16:creationId xmlns:a16="http://schemas.microsoft.com/office/drawing/2014/main" id="{7882B38E-1A8B-4ECF-BEBB-B37E4C550C1D}"/>
              </a:ext>
            </a:extLst>
          </p:cNvPr>
          <p:cNvCxnSpPr>
            <a:cxnSpLocks/>
          </p:cNvCxnSpPr>
          <p:nvPr/>
        </p:nvCxnSpPr>
        <p:spPr>
          <a:xfrm flipV="1">
            <a:off x="1438746" y="4388134"/>
            <a:ext cx="2334261" cy="1180567"/>
          </a:xfrm>
          <a:prstGeom prst="line">
            <a:avLst/>
          </a:prstGeom>
          <a:ln w="9525" cap="flat" cmpd="sng" algn="ctr">
            <a:solidFill>
              <a:schemeClr val="dk1"/>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
        <p:nvSpPr>
          <p:cNvPr id="61" name="Rectangle 60">
            <a:extLst>
              <a:ext uri="{FF2B5EF4-FFF2-40B4-BE49-F238E27FC236}">
                <a16:creationId xmlns:a16="http://schemas.microsoft.com/office/drawing/2014/main" id="{5C2F517F-D6B6-472B-87DD-82AC03C36AEA}"/>
              </a:ext>
            </a:extLst>
          </p:cNvPr>
          <p:cNvSpPr/>
          <p:nvPr/>
        </p:nvSpPr>
        <p:spPr>
          <a:xfrm>
            <a:off x="349774" y="5574039"/>
            <a:ext cx="1729930" cy="1200329"/>
          </a:xfrm>
          <a:prstGeom prst="rect">
            <a:avLst/>
          </a:prstGeom>
        </p:spPr>
        <p:txBody>
          <a:bodyPr wrap="square">
            <a:spAutoFit/>
          </a:bodyPr>
          <a:lstStyle/>
          <a:p>
            <a:r>
              <a:rPr lang="en-GB" sz="1800" dirty="0">
                <a:latin typeface="Comic Sans MS" panose="030F0702030302020204" pitchFamily="66" charset="0"/>
              </a:rPr>
              <a:t>A ford (a place to cross a shallow river)</a:t>
            </a:r>
            <a:endParaRPr lang="en-GB" dirty="0"/>
          </a:p>
        </p:txBody>
      </p:sp>
    </p:spTree>
    <p:extLst>
      <p:ext uri="{BB962C8B-B14F-4D97-AF65-F5344CB8AC3E}">
        <p14:creationId xmlns:p14="http://schemas.microsoft.com/office/powerpoint/2010/main" val="2241727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79454" y="509482"/>
            <a:ext cx="5091304" cy="5146473"/>
          </a:xfrm>
          <a:prstGeom prst="rect">
            <a:avLst/>
          </a:prstGeom>
        </p:spPr>
        <p:txBody>
          <a:bodyPr wrap="square">
            <a:spAutoFit/>
          </a:bodyPr>
          <a:lstStyle/>
          <a:p>
            <a:endParaRPr lang="en-GB" sz="1600" dirty="0">
              <a:latin typeface="Comic Sans MS" panose="030F0702030302020204" pitchFamily="66" charset="0"/>
            </a:endParaRPr>
          </a:p>
          <a:p>
            <a:r>
              <a:rPr lang="en-GB" sz="1600" b="1" dirty="0">
                <a:latin typeface="Comic Sans MS" panose="030F0702030302020204" pitchFamily="66" charset="0"/>
              </a:rPr>
              <a:t>3. I Know who Lowry was, I can talk about his artwork &amp; the colours he used.</a:t>
            </a:r>
          </a:p>
          <a:p>
            <a:r>
              <a:rPr lang="en-GB" sz="1100" dirty="0">
                <a:latin typeface="Comic Sans MS" panose="030F0702030302020204" pitchFamily="66" charset="0"/>
              </a:rPr>
              <a:t>Explain to the children that they will now learn about another famous English artist called LS Lowry. His style differs from Constable. Link to the recent Victorian topic and explain that Lowry lived in the end of the Victorian period and then in the Edwardian period that followed. </a:t>
            </a:r>
          </a:p>
          <a:p>
            <a:endParaRPr lang="en-GB" sz="1100" dirty="0">
              <a:latin typeface="Comic Sans MS" panose="030F0702030302020204" pitchFamily="66" charset="0"/>
            </a:endParaRPr>
          </a:p>
          <a:p>
            <a:r>
              <a:rPr lang="en-GB" sz="1100" dirty="0">
                <a:latin typeface="Comic Sans MS" panose="030F0702030302020204" pitchFamily="66" charset="0"/>
              </a:rPr>
              <a:t>As a class share the information about Lowry.  (Included on the following slides. Then similar to lesson 1, Look at JS Lowry and some examples of his paintings including his most famous paintings: Coming from the mill &amp; Going to the match. </a:t>
            </a:r>
          </a:p>
          <a:p>
            <a:endParaRPr lang="en-GB" sz="1100" dirty="0">
              <a:latin typeface="Comic Sans MS" panose="030F0702030302020204" pitchFamily="66" charset="0"/>
            </a:endParaRPr>
          </a:p>
          <a:p>
            <a:r>
              <a:rPr lang="en-GB" sz="1100" dirty="0">
                <a:latin typeface="Comic Sans MS" panose="030F0702030302020204" pitchFamily="66" charset="0"/>
              </a:rPr>
              <a:t>Ask the children to compare styles with Constable. Explain that Lowry painted in a Naive style, meaning some of his detail may appear primitive or simplified.</a:t>
            </a:r>
          </a:p>
          <a:p>
            <a:endParaRPr lang="en-GB" sz="1100" dirty="0">
              <a:latin typeface="Comic Sans MS" panose="030F0702030302020204" pitchFamily="66" charset="0"/>
            </a:endParaRPr>
          </a:p>
          <a:p>
            <a:r>
              <a:rPr lang="en-GB" sz="1100" dirty="0">
                <a:latin typeface="Comic Sans MS" panose="030F0702030302020204" pitchFamily="66" charset="0"/>
              </a:rPr>
              <a:t>Ask the children how they feel when looking at Lowry paintings. Do the paintings express how it might have felt to live in the north of England at this time? </a:t>
            </a:r>
          </a:p>
          <a:p>
            <a:endParaRPr lang="en-GB" sz="1100" dirty="0">
              <a:latin typeface="Comic Sans MS" panose="030F0702030302020204" pitchFamily="66" charset="0"/>
            </a:endParaRPr>
          </a:p>
          <a:p>
            <a:r>
              <a:rPr lang="en-GB" sz="1100" dirty="0">
                <a:latin typeface="Comic Sans MS" panose="030F0702030302020204" pitchFamily="66" charset="0"/>
              </a:rPr>
              <a:t>Ask the children to complete a page in their sketch book including a fact file about Lowry. Explain that some people say that Lowry painted matchstick people and matchstick cats and dogs. Identify that his figures definitely are not just stick men, yet this is a prime example of the naïve style. Children could complete a study of how Lowry painted people or figures such as the example to the right. </a:t>
            </a:r>
            <a:endParaRPr lang="en-GB" sz="1600" dirty="0">
              <a:latin typeface="Comic Sans MS" panose="030F0702030302020204" pitchFamily="66" charset="0"/>
            </a:endParaRPr>
          </a:p>
          <a:p>
            <a:endParaRPr lang="en-GB" dirty="0"/>
          </a:p>
        </p:txBody>
      </p:sp>
      <p:pic>
        <p:nvPicPr>
          <p:cNvPr id="10" name="Picture 9">
            <a:extLst>
              <a:ext uri="{FF2B5EF4-FFF2-40B4-BE49-F238E27FC236}">
                <a16:creationId xmlns:a16="http://schemas.microsoft.com/office/drawing/2014/main" id="{56F9F93D-A70F-49F8-A92A-359C4B1B52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5542" y="21557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6146" name="Picture 2" descr="Year 2 L.S. Lowry sketchbook exploration. – Corrie Primary &amp; Nursery School">
            <a:extLst>
              <a:ext uri="{FF2B5EF4-FFF2-40B4-BE49-F238E27FC236}">
                <a16:creationId xmlns:a16="http://schemas.microsoft.com/office/drawing/2014/main" id="{B1355D02-178E-42BC-8388-E19AB3505F3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64670" y="1721100"/>
            <a:ext cx="2723512" cy="1850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4F26584-91CA-4145-BE0A-7158B02B342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52452" y="3727171"/>
            <a:ext cx="3346967" cy="29750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48" name="Picture 4" descr="L. S. Lowry - Wikipedia">
            <a:extLst>
              <a:ext uri="{FF2B5EF4-FFF2-40B4-BE49-F238E27FC236}">
                <a16:creationId xmlns:a16="http://schemas.microsoft.com/office/drawing/2014/main" id="{C6F71C1E-25B1-4A94-8424-2E1FBF69832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511901" y="215570"/>
            <a:ext cx="1865669" cy="1349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150" name="Picture 6" descr="LS Lowry sketches discovered on Antiques Roadshow could fetch £500k | Daily  Mail Online">
            <a:extLst>
              <a:ext uri="{FF2B5EF4-FFF2-40B4-BE49-F238E27FC236}">
                <a16:creationId xmlns:a16="http://schemas.microsoft.com/office/drawing/2014/main" id="{897BDA5F-5B89-4078-B925-8DE8822EDB13}"/>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50000" t="54189"/>
          <a:stretch/>
        </p:blipFill>
        <p:spPr bwMode="auto">
          <a:xfrm>
            <a:off x="2519344" y="5655955"/>
            <a:ext cx="1808018" cy="9949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152" name="Picture 8" descr="LS Lowry sketches discovered on Antiques Roadshow could fetch £500k | Daily  Mail Online">
            <a:extLst>
              <a:ext uri="{FF2B5EF4-FFF2-40B4-BE49-F238E27FC236}">
                <a16:creationId xmlns:a16="http://schemas.microsoft.com/office/drawing/2014/main" id="{51CA27BF-E460-4C9E-9819-5AC852E13F61}"/>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3459" r="55919"/>
          <a:stretch/>
        </p:blipFill>
        <p:spPr bwMode="auto">
          <a:xfrm>
            <a:off x="4707890" y="5278582"/>
            <a:ext cx="962868" cy="14236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154" name="Picture 10" descr="L.S. Lowry Masterpieces of Art: Amazon.co.uk: Grange, Susan: 9781783613571:  Books">
            <a:extLst>
              <a:ext uri="{FF2B5EF4-FFF2-40B4-BE49-F238E27FC236}">
                <a16:creationId xmlns:a16="http://schemas.microsoft.com/office/drawing/2014/main" id="{7B529082-E60E-4625-A4D6-B48D2D8D3C64}"/>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l="45614" t="78859" r="24934"/>
          <a:stretch/>
        </p:blipFill>
        <p:spPr bwMode="auto">
          <a:xfrm>
            <a:off x="7525935" y="226377"/>
            <a:ext cx="1673484" cy="13419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805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Overlooked LS Lowry painting re-emerges after 70 years | LS Lowry | The  Guardian">
            <a:extLst>
              <a:ext uri="{FF2B5EF4-FFF2-40B4-BE49-F238E27FC236}">
                <a16:creationId xmlns:a16="http://schemas.microsoft.com/office/drawing/2014/main" id="{DD63325A-BE4A-47FF-AC30-B32C9B4C82E7}"/>
              </a:ext>
            </a:extLst>
          </p:cNvPr>
          <p:cNvPicPr>
            <a:picLocks noChangeAspect="1" noChangeArrowheads="1"/>
          </p:cNvPicPr>
          <p:nvPr/>
        </p:nvPicPr>
        <p:blipFill>
          <a:blip r:embed="rId2">
            <a:lum bright="70000" contrast="-70000"/>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6F82095-42AB-458F-946D-1DE7E85CB6BE}"/>
              </a:ext>
            </a:extLst>
          </p:cNvPr>
          <p:cNvPicPr>
            <a:picLocks noChangeAspect="1"/>
          </p:cNvPicPr>
          <p:nvPr/>
        </p:nvPicPr>
        <p:blipFill>
          <a:blip r:embed="rId3"/>
          <a:stretch>
            <a:fillRect/>
          </a:stretch>
        </p:blipFill>
        <p:spPr>
          <a:xfrm>
            <a:off x="757236" y="278839"/>
            <a:ext cx="3426836" cy="25717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AE4A1A7D-4069-4637-B4AF-8D9AACCB3431}"/>
              </a:ext>
            </a:extLst>
          </p:cNvPr>
          <p:cNvSpPr/>
          <p:nvPr/>
        </p:nvSpPr>
        <p:spPr>
          <a:xfrm>
            <a:off x="4776354" y="345244"/>
            <a:ext cx="4953000" cy="1356462"/>
          </a:xfrm>
          <a:prstGeom prst="rect">
            <a:avLst/>
          </a:prstGeom>
        </p:spPr>
        <p:txBody>
          <a:bodyPr>
            <a:spAutoFit/>
          </a:bodyPr>
          <a:lstStyle/>
          <a:p>
            <a:r>
              <a:rPr lang="en-GB" altLang="en-US" dirty="0"/>
              <a:t>LS Lowry is one of Britain’s most famous artists from the 20</a:t>
            </a:r>
            <a:r>
              <a:rPr lang="en-GB" altLang="en-US" baseline="30000" dirty="0"/>
              <a:t>th</a:t>
            </a:r>
            <a:r>
              <a:rPr lang="en-GB" altLang="en-US" dirty="0"/>
              <a:t> Century. LS Lowry is well known for painting industrial scenes and matchstick characters.</a:t>
            </a:r>
          </a:p>
          <a:p>
            <a:pPr marL="0" indent="0" eaLnBrk="1" hangingPunct="1">
              <a:buFont typeface="Arial" panose="020B0604020202020204" pitchFamily="34" charset="0"/>
              <a:buNone/>
            </a:pPr>
            <a:endParaRPr lang="en-GB" altLang="en-US" dirty="0"/>
          </a:p>
        </p:txBody>
      </p:sp>
      <p:sp>
        <p:nvSpPr>
          <p:cNvPr id="5" name="Rectangle 4">
            <a:extLst>
              <a:ext uri="{FF2B5EF4-FFF2-40B4-BE49-F238E27FC236}">
                <a16:creationId xmlns:a16="http://schemas.microsoft.com/office/drawing/2014/main" id="{C82122C8-E2EF-4367-A4A6-151B86A299C6}"/>
              </a:ext>
            </a:extLst>
          </p:cNvPr>
          <p:cNvSpPr/>
          <p:nvPr/>
        </p:nvSpPr>
        <p:spPr>
          <a:xfrm>
            <a:off x="296573" y="2989741"/>
            <a:ext cx="4953000" cy="1103635"/>
          </a:xfrm>
          <a:prstGeom prst="rect">
            <a:avLst/>
          </a:prstGeom>
        </p:spPr>
        <p:txBody>
          <a:bodyPr>
            <a:spAutoFit/>
          </a:bodyPr>
          <a:lstStyle/>
          <a:p>
            <a:r>
              <a:rPr lang="en-GB" altLang="en-US" dirty="0"/>
              <a:t>Lawrence Stephen Lowry was born in Stretford (Near Manchester), Lancashire, in 1887.  His family were quite well off but not very happy. Lowry was a lonely child. </a:t>
            </a:r>
          </a:p>
        </p:txBody>
      </p:sp>
      <p:sp>
        <p:nvSpPr>
          <p:cNvPr id="6" name="Rectangle 5">
            <a:extLst>
              <a:ext uri="{FF2B5EF4-FFF2-40B4-BE49-F238E27FC236}">
                <a16:creationId xmlns:a16="http://schemas.microsoft.com/office/drawing/2014/main" id="{7C18F9CC-0358-4280-9FE9-C46D2F8E66DE}"/>
              </a:ext>
            </a:extLst>
          </p:cNvPr>
          <p:cNvSpPr/>
          <p:nvPr/>
        </p:nvSpPr>
        <p:spPr>
          <a:xfrm>
            <a:off x="4776354" y="4995887"/>
            <a:ext cx="4953000" cy="1862113"/>
          </a:xfrm>
          <a:prstGeom prst="rect">
            <a:avLst/>
          </a:prstGeom>
        </p:spPr>
        <p:txBody>
          <a:bodyPr>
            <a:spAutoFit/>
          </a:bodyPr>
          <a:lstStyle/>
          <a:p>
            <a:r>
              <a:rPr lang="en-GB" altLang="en-US" dirty="0"/>
              <a:t>When Lowry was twenty-one his family had money worries and they moved to Pendlebury where there were lots of factories and cotton mills. Lowry couldn’t get a place in art school. Instead, he got a job as a clerk and took private art lessons, practising in his spare time.</a:t>
            </a:r>
          </a:p>
          <a:p>
            <a:endParaRPr lang="en-GB" altLang="en-US" dirty="0"/>
          </a:p>
        </p:txBody>
      </p:sp>
      <p:pic>
        <p:nvPicPr>
          <p:cNvPr id="9218" name="Picture 2" descr="L.S. Lowry: 'I'm Fed Up With Painting' - ArtReview">
            <a:extLst>
              <a:ext uri="{FF2B5EF4-FFF2-40B4-BE49-F238E27FC236}">
                <a16:creationId xmlns:a16="http://schemas.microsoft.com/office/drawing/2014/main" id="{52D21E5E-2006-40B1-AC84-F459911C7C7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49573" y="1701706"/>
            <a:ext cx="4222013" cy="31473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0" name="Picture 4" descr="Coming Home from the Mill | Art UK">
            <a:extLst>
              <a:ext uri="{FF2B5EF4-FFF2-40B4-BE49-F238E27FC236}">
                <a16:creationId xmlns:a16="http://schemas.microsoft.com/office/drawing/2014/main" id="{D5078DAA-CA38-426E-8A14-A7DEA0530EA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05548" y="4114421"/>
            <a:ext cx="3138055" cy="25339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97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Overlooked LS Lowry painting re-emerges after 70 years | LS Lowry | The  Guardian">
            <a:extLst>
              <a:ext uri="{FF2B5EF4-FFF2-40B4-BE49-F238E27FC236}">
                <a16:creationId xmlns:a16="http://schemas.microsoft.com/office/drawing/2014/main" id="{17658412-19B2-43B5-A148-3D0DF7E7F731}"/>
              </a:ext>
            </a:extLst>
          </p:cNvPr>
          <p:cNvPicPr>
            <a:picLocks noChangeAspect="1" noChangeArrowheads="1"/>
          </p:cNvPicPr>
          <p:nvPr/>
        </p:nvPicPr>
        <p:blipFill>
          <a:blip r:embed="rId2">
            <a:lum bright="70000" contrast="-70000"/>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FAA5FBA-BB30-4ECD-84B9-1F86D3DCA56F}"/>
              </a:ext>
            </a:extLst>
          </p:cNvPr>
          <p:cNvSpPr/>
          <p:nvPr/>
        </p:nvSpPr>
        <p:spPr>
          <a:xfrm>
            <a:off x="162791" y="164206"/>
            <a:ext cx="4953000" cy="1569660"/>
          </a:xfrm>
          <a:prstGeom prst="rect">
            <a:avLst/>
          </a:prstGeom>
        </p:spPr>
        <p:txBody>
          <a:bodyPr>
            <a:spAutoFit/>
          </a:bodyPr>
          <a:lstStyle/>
          <a:p>
            <a:pPr>
              <a:defRPr/>
            </a:pPr>
            <a:r>
              <a:rPr lang="en-GB" sz="1600" dirty="0"/>
              <a:t>Later, he worked collecting rents from houses all around Salford and Manchester in the North West of England. Even though he became quite a famous painter, he did this job for 42 years until he retired. </a:t>
            </a:r>
          </a:p>
          <a:p>
            <a:pPr>
              <a:defRPr/>
            </a:pPr>
            <a:r>
              <a:rPr lang="en-GB" sz="1600" dirty="0"/>
              <a:t>He liked to paint and draw things that he saw around the city as he did his job each day</a:t>
            </a:r>
            <a:endParaRPr lang="en-GB" dirty="0"/>
          </a:p>
        </p:txBody>
      </p:sp>
      <p:pic>
        <p:nvPicPr>
          <p:cNvPr id="4" name="Picture 3">
            <a:extLst>
              <a:ext uri="{FF2B5EF4-FFF2-40B4-BE49-F238E27FC236}">
                <a16:creationId xmlns:a16="http://schemas.microsoft.com/office/drawing/2014/main" id="{DE1690A3-E6B8-4405-9163-F0CF3D3BBA9C}"/>
              </a:ext>
            </a:extLst>
          </p:cNvPr>
          <p:cNvPicPr>
            <a:picLocks noChangeAspect="1"/>
          </p:cNvPicPr>
          <p:nvPr/>
        </p:nvPicPr>
        <p:blipFill>
          <a:blip r:embed="rId3"/>
          <a:stretch>
            <a:fillRect/>
          </a:stretch>
        </p:blipFill>
        <p:spPr>
          <a:xfrm>
            <a:off x="5115791" y="164206"/>
            <a:ext cx="4619129" cy="29115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38BF96E2-E28A-4B5A-97B5-026778D9B2DC}"/>
              </a:ext>
            </a:extLst>
          </p:cNvPr>
          <p:cNvSpPr/>
          <p:nvPr/>
        </p:nvSpPr>
        <p:spPr>
          <a:xfrm>
            <a:off x="4948855" y="3540482"/>
            <a:ext cx="4953000" cy="2554545"/>
          </a:xfrm>
          <a:prstGeom prst="rect">
            <a:avLst/>
          </a:prstGeom>
        </p:spPr>
        <p:txBody>
          <a:bodyPr>
            <a:spAutoFit/>
          </a:bodyPr>
          <a:lstStyle/>
          <a:p>
            <a:r>
              <a:rPr lang="en-GB" altLang="en-US" sz="1600" dirty="0"/>
              <a:t>The artist LS Lowry drew many pictures with pencil, pastel, charcoal and pens, but he is best known for his paintings. </a:t>
            </a:r>
          </a:p>
          <a:p>
            <a:r>
              <a:rPr lang="en-GB" altLang="en-US" sz="1600" dirty="0"/>
              <a:t>Lowry painted lots of </a:t>
            </a:r>
            <a:r>
              <a:rPr lang="en-GB" altLang="en-US" sz="1600" b="1" dirty="0"/>
              <a:t>industrial landscapes</a:t>
            </a:r>
            <a:r>
              <a:rPr lang="en-GB" altLang="en-US" sz="1600" dirty="0"/>
              <a:t>, as this was what he saw around him as he went about his daily life. </a:t>
            </a:r>
          </a:p>
          <a:p>
            <a:r>
              <a:rPr lang="en-GB" altLang="en-US" sz="1600" dirty="0"/>
              <a:t>An </a:t>
            </a:r>
            <a:r>
              <a:rPr lang="en-GB" altLang="en-US" sz="1600" b="1" dirty="0"/>
              <a:t>industrial landscape</a:t>
            </a:r>
            <a:r>
              <a:rPr lang="en-GB" altLang="en-US" sz="1600" dirty="0"/>
              <a:t> painting is a painting of a place with lots of factories where people work to make things. </a:t>
            </a:r>
          </a:p>
          <a:p>
            <a:endParaRPr lang="en-GB" altLang="en-US" sz="1600" dirty="0"/>
          </a:p>
        </p:txBody>
      </p:sp>
      <p:pic>
        <p:nvPicPr>
          <p:cNvPr id="10242" name="Picture 2" descr="Industrial Scene | Art UK">
            <a:extLst>
              <a:ext uri="{FF2B5EF4-FFF2-40B4-BE49-F238E27FC236}">
                <a16:creationId xmlns:a16="http://schemas.microsoft.com/office/drawing/2014/main" id="{C8FF0452-95EA-4ED8-B2B9-6ED141209B2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94411" y="2553129"/>
            <a:ext cx="4495799" cy="28336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02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2" name="Picture 8" descr="Overlooked LS Lowry painting re-emerges after 70 years | LS Lowry | The  Guardian">
            <a:extLst>
              <a:ext uri="{FF2B5EF4-FFF2-40B4-BE49-F238E27FC236}">
                <a16:creationId xmlns:a16="http://schemas.microsoft.com/office/drawing/2014/main" id="{EAC8B03E-4B58-42AA-88F1-D31CD0F76B20}"/>
              </a:ext>
            </a:extLst>
          </p:cNvPr>
          <p:cNvPicPr>
            <a:picLocks noChangeAspect="1" noChangeArrowheads="1"/>
          </p:cNvPicPr>
          <p:nvPr/>
        </p:nvPicPr>
        <p:blipFill>
          <a:blip r:embed="rId2">
            <a:lum bright="70000" contrast="-70000"/>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lowry-original-groupofpeople">
            <a:extLst>
              <a:ext uri="{FF2B5EF4-FFF2-40B4-BE49-F238E27FC236}">
                <a16:creationId xmlns:a16="http://schemas.microsoft.com/office/drawing/2014/main" id="{8425D63D-6E44-4902-AACD-E3F9DE7ED5D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5661" y="0"/>
            <a:ext cx="2543175" cy="28344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E976069-0ACE-4C34-8D4D-008E2CBCFAE7}"/>
              </a:ext>
            </a:extLst>
          </p:cNvPr>
          <p:cNvSpPr/>
          <p:nvPr/>
        </p:nvSpPr>
        <p:spPr>
          <a:xfrm>
            <a:off x="3654136" y="248262"/>
            <a:ext cx="5891646" cy="2367764"/>
          </a:xfrm>
          <a:prstGeom prst="rect">
            <a:avLst/>
          </a:prstGeom>
        </p:spPr>
        <p:txBody>
          <a:bodyPr wrap="square">
            <a:spAutoFit/>
          </a:bodyPr>
          <a:lstStyle/>
          <a:p>
            <a:r>
              <a:rPr lang="en-GB" altLang="en-US" dirty="0"/>
              <a:t>Although Lowry painted say he painted matchstick people. His characters were more detailed than simply stick men. His naïve style simplified the human form and when painting crowds of people this gives an interesting effect.</a:t>
            </a:r>
          </a:p>
          <a:p>
            <a:endParaRPr lang="en-GB" altLang="en-US" dirty="0"/>
          </a:p>
          <a:p>
            <a:r>
              <a:rPr lang="en-GB" altLang="en-US" dirty="0"/>
              <a:t>How do Lowry’s Paintings make you feel? Do you think the people in the paintings are happy? Why do you think this? Do you like the paintings? Why?</a:t>
            </a:r>
          </a:p>
          <a:p>
            <a:pPr marL="0" indent="0" eaLnBrk="1" hangingPunct="1">
              <a:buFont typeface="Arial" panose="020B0604020202020204" pitchFamily="34" charset="0"/>
              <a:buNone/>
            </a:pPr>
            <a:endParaRPr lang="en-GB" altLang="en-US" dirty="0"/>
          </a:p>
        </p:txBody>
      </p:sp>
      <p:pic>
        <p:nvPicPr>
          <p:cNvPr id="11268" name="Picture 4" descr="L.S. Lowry's 'Going to the Match' auctioned for £7.8m">
            <a:extLst>
              <a:ext uri="{FF2B5EF4-FFF2-40B4-BE49-F238E27FC236}">
                <a16:creationId xmlns:a16="http://schemas.microsoft.com/office/drawing/2014/main" id="{C960DFFC-78F6-43F6-AFE6-90946D99CAD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75018" y="3245861"/>
            <a:ext cx="5278582" cy="29692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70" name="Picture 6" descr="Coming From The Mill (1930) Fine Art Print – The Lowry Shop">
            <a:extLst>
              <a:ext uri="{FF2B5EF4-FFF2-40B4-BE49-F238E27FC236}">
                <a16:creationId xmlns:a16="http://schemas.microsoft.com/office/drawing/2014/main" id="{2AA3D0D0-3C91-4946-9B7E-B2297B2F7CA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2400" y="3107531"/>
            <a:ext cx="4205343" cy="32458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445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0" name="Picture 6" descr="Coming From The Mill (1930) Fine Art Print – The Lowry Shop">
            <a:extLst>
              <a:ext uri="{FF2B5EF4-FFF2-40B4-BE49-F238E27FC236}">
                <a16:creationId xmlns:a16="http://schemas.microsoft.com/office/drawing/2014/main" id="{2AA3D0D0-3C91-4946-9B7E-B2297B2F7CA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10381" y="0"/>
            <a:ext cx="8885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5398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L.S. Lowry's 'Going to the Match' auctioned for £7.8m">
            <a:extLst>
              <a:ext uri="{FF2B5EF4-FFF2-40B4-BE49-F238E27FC236}">
                <a16:creationId xmlns:a16="http://schemas.microsoft.com/office/drawing/2014/main" id="{C960DFFC-78F6-43F6-AFE6-90946D99CAD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17" y="512617"/>
            <a:ext cx="9901383" cy="5569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313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2" name="Picture 1">
            <a:extLst>
              <a:ext uri="{FF2B5EF4-FFF2-40B4-BE49-F238E27FC236}">
                <a16:creationId xmlns:a16="http://schemas.microsoft.com/office/drawing/2014/main" id="{2BCBFB0D-E8E3-43D7-8E48-B5C30C1D4BB5}"/>
              </a:ext>
            </a:extLst>
          </p:cNvPr>
          <p:cNvPicPr>
            <a:picLocks noChangeAspect="1"/>
          </p:cNvPicPr>
          <p:nvPr/>
        </p:nvPicPr>
        <p:blipFill>
          <a:blip r:embed="rId3"/>
          <a:stretch>
            <a:fillRect/>
          </a:stretch>
        </p:blipFill>
        <p:spPr>
          <a:xfrm>
            <a:off x="5866844" y="3635578"/>
            <a:ext cx="3352799" cy="2321168"/>
          </a:xfrm>
          <a:prstGeom prst="rect">
            <a:avLst/>
          </a:prstGeom>
        </p:spPr>
      </p:pic>
      <p:sp>
        <p:nvSpPr>
          <p:cNvPr id="3" name="Rectangle 2">
            <a:extLst>
              <a:ext uri="{FF2B5EF4-FFF2-40B4-BE49-F238E27FC236}">
                <a16:creationId xmlns:a16="http://schemas.microsoft.com/office/drawing/2014/main" id="{39D2B754-A551-43D9-A60C-FA2ED6DA68DF}"/>
              </a:ext>
            </a:extLst>
          </p:cNvPr>
          <p:cNvSpPr/>
          <p:nvPr/>
        </p:nvSpPr>
        <p:spPr>
          <a:xfrm>
            <a:off x="5866844" y="3635578"/>
            <a:ext cx="3352799" cy="2321168"/>
          </a:xfrm>
          <a:prstGeom prst="rect">
            <a:avLst/>
          </a:prstGeom>
          <a:solidFill>
            <a:srgbClr val="CFC2B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C589B39-E487-42C5-A512-83FC5995CA9C}"/>
              </a:ext>
            </a:extLst>
          </p:cNvPr>
          <p:cNvSpPr/>
          <p:nvPr/>
        </p:nvSpPr>
        <p:spPr>
          <a:xfrm>
            <a:off x="579454" y="509482"/>
            <a:ext cx="5091304" cy="5232202"/>
          </a:xfrm>
          <a:prstGeom prst="rect">
            <a:avLst/>
          </a:prstGeom>
        </p:spPr>
        <p:txBody>
          <a:bodyPr wrap="square">
            <a:spAutoFit/>
          </a:bodyPr>
          <a:lstStyle/>
          <a:p>
            <a:endParaRPr lang="en-GB" sz="1600" dirty="0">
              <a:latin typeface="Comic Sans MS" panose="030F0702030302020204" pitchFamily="66" charset="0"/>
            </a:endParaRPr>
          </a:p>
          <a:p>
            <a:r>
              <a:rPr lang="en-GB" sz="1600" b="1" dirty="0">
                <a:latin typeface="Comic Sans MS" panose="030F0702030302020204" pitchFamily="66" charset="0"/>
              </a:rPr>
              <a:t>4. I Know who Lowry was, I can talk about his artwork &amp; the colours he used.</a:t>
            </a:r>
          </a:p>
          <a:p>
            <a:r>
              <a:rPr lang="en-GB" sz="1100" dirty="0">
                <a:latin typeface="Comic Sans MS" panose="030F0702030302020204" pitchFamily="66" charset="0"/>
              </a:rPr>
              <a:t>Explain that Lowry said he only ever bought and used 5 colours of paint. Can the children guess which colours? He used blue, red, yellow, white and black. With these 5 colours he could mix any other colours with these. Encourage the children to do the same as they create a reproduction of one of Lowry’s most famous paintings over the next 3 sessions. Explain that artists use something called perspective to create depth in their paintings. This gives the impression that somethings are further away (usually appear smaller) and some things appear closer (and appear larger) </a:t>
            </a:r>
          </a:p>
          <a:p>
            <a:endParaRPr lang="en-GB" sz="1100" dirty="0">
              <a:latin typeface="Comic Sans MS" panose="030F0702030302020204" pitchFamily="66" charset="0"/>
            </a:endParaRPr>
          </a:p>
          <a:p>
            <a:r>
              <a:rPr lang="en-GB" sz="1100" dirty="0">
                <a:latin typeface="Comic Sans MS" panose="030F0702030302020204" pitchFamily="66" charset="0"/>
              </a:rPr>
              <a:t>Look again at the painting ‘Coming from the Mill’ Can the children notice sections that appear further away. How has the artist created this feeling? Notice that the factories are pale and muted in colour. This is the background far away. The middle ground is the other buildings. Here the colours are more bold, yet still pale . The foreground includes the people and the fence at the front. The colours are bold and dark. </a:t>
            </a:r>
          </a:p>
          <a:p>
            <a:endParaRPr lang="en-GB" sz="1100" dirty="0">
              <a:latin typeface="Comic Sans MS" panose="030F0702030302020204" pitchFamily="66" charset="0"/>
            </a:endParaRPr>
          </a:p>
          <a:p>
            <a:r>
              <a:rPr lang="en-GB" sz="1100" dirty="0">
                <a:latin typeface="Comic Sans MS" panose="030F0702030302020204" pitchFamily="66" charset="0"/>
              </a:rPr>
              <a:t>Explain that the children are going to create a replica of this painting over the next 3 sessions concentrating on the background, middle ground and the foreground. </a:t>
            </a:r>
          </a:p>
          <a:p>
            <a:r>
              <a:rPr lang="en-GB" sz="1100" dirty="0">
                <a:latin typeface="Comic Sans MS" panose="030F0702030302020204" pitchFamily="66" charset="0"/>
              </a:rPr>
              <a:t>In this session ask the children to look at the background Use tracing paper to draw the outline of the faint buildings. Then ask the children to mix appropriate colours and paint the whole page – blocking in the appropriate colour. This will be the background. The children will then paint a middle ground on tracing paper in the next session and finally the foreground in the last session. They will then over lay the tracing paper to get a final effect. </a:t>
            </a:r>
          </a:p>
        </p:txBody>
      </p:sp>
      <p:pic>
        <p:nvPicPr>
          <p:cNvPr id="10" name="Picture 9">
            <a:extLst>
              <a:ext uri="{FF2B5EF4-FFF2-40B4-BE49-F238E27FC236}">
                <a16:creationId xmlns:a16="http://schemas.microsoft.com/office/drawing/2014/main" id="{56F9F93D-A70F-49F8-A92A-359C4B1B52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5542" y="21557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8" name="Picture 6" descr="Coming From The Mill (1930) Fine Art Print – The Lowry Shop">
            <a:extLst>
              <a:ext uri="{FF2B5EF4-FFF2-40B4-BE49-F238E27FC236}">
                <a16:creationId xmlns:a16="http://schemas.microsoft.com/office/drawing/2014/main" id="{5353B669-ED07-4DCF-B942-96A78CCC837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871647" y="801791"/>
            <a:ext cx="3352799" cy="23211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6" descr="Coming From The Mill (1930) Fine Art Print – The Lowry Shop">
            <a:extLst>
              <a:ext uri="{FF2B5EF4-FFF2-40B4-BE49-F238E27FC236}">
                <a16:creationId xmlns:a16="http://schemas.microsoft.com/office/drawing/2014/main" id="{F00F0A12-B123-4E50-A564-B4109F00CF3C}"/>
              </a:ext>
            </a:extLst>
          </p:cNvPr>
          <p:cNvPicPr>
            <a:picLocks noChangeAspect="1" noChangeArrowheads="1"/>
          </p:cNvPicPr>
          <p:nvPr/>
        </p:nvPicPr>
        <p:blipFill>
          <a:blip r:embed="rId6" cstate="screen">
            <a:clrChange>
              <a:clrFrom>
                <a:srgbClr val="CDC0B8"/>
              </a:clrFrom>
              <a:clrTo>
                <a:srgbClr val="CDC0B8">
                  <a:alpha val="0"/>
                </a:srgbClr>
              </a:clrTo>
            </a:clrChange>
            <a:extLst>
              <a:ext uri="{BEBA8EAE-BF5A-486C-A8C5-ECC9F3942E4B}">
                <a14:imgProps xmlns:a14="http://schemas.microsoft.com/office/drawing/2010/main">
                  <a14:imgLayer r:embed="rId7">
                    <a14:imgEffect>
                      <a14:backgroundRemoval t="1080" b="89946" l="3229" r="90000">
                        <a14:foregroundMark x1="70729" y1="5331" x2="3229" y2="1080"/>
                        <a14:backgroundMark x1="23854" y1="65047" x2="37396" y2="65115"/>
                        <a14:backgroundMark x1="37396" y1="65115" x2="36771" y2="71997"/>
                        <a14:backgroundMark x1="38646" y1="69298" x2="60417" y2="66667"/>
                        <a14:backgroundMark x1="62604" y1="56478" x2="61146" y2="77260"/>
                        <a14:backgroundMark x1="77031" y1="12281" x2="78490" y2="51687"/>
                      </a14:backgroundRemoval>
                    </a14:imgEffect>
                  </a14:imgLayer>
                </a14:imgProps>
              </a:ext>
              <a:ext uri="{28A0092B-C50C-407E-A947-70E740481C1C}">
                <a14:useLocalDpi xmlns:a14="http://schemas.microsoft.com/office/drawing/2010/main"/>
              </a:ext>
            </a:extLst>
          </a:blip>
          <a:srcRect/>
          <a:stretch>
            <a:fillRect/>
          </a:stretch>
        </p:blipFill>
        <p:spPr bwMode="auto">
          <a:xfrm>
            <a:off x="5866844" y="3635578"/>
            <a:ext cx="3754581" cy="25993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5C4B68A-1619-469D-B859-3B378B30C4F9}"/>
              </a:ext>
            </a:extLst>
          </p:cNvPr>
          <p:cNvPicPr>
            <a:picLocks noChangeAspect="1"/>
          </p:cNvPicPr>
          <p:nvPr/>
        </p:nvPicPr>
        <p:blipFill>
          <a:blip r:embed="rId8">
            <a:extLst>
              <a:ext uri="{BEBA8EAE-BF5A-486C-A8C5-ECC9F3942E4B}">
                <a14:imgProps xmlns:a14="http://schemas.microsoft.com/office/drawing/2010/main">
                  <a14:imgLayer r:embed="rId9">
                    <a14:imgEffect>
                      <a14:artisticPaintBrush/>
                    </a14:imgEffect>
                  </a14:imgLayer>
                </a14:imgProps>
              </a:ext>
            </a:extLst>
          </a:blip>
          <a:stretch>
            <a:fillRect/>
          </a:stretch>
        </p:blipFill>
        <p:spPr>
          <a:xfrm>
            <a:off x="5866844" y="3635578"/>
            <a:ext cx="3362721" cy="23211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73425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0" name="Picture 6" descr="Coming From The Mill (1930) Fine Art Print – The Lowry Shop">
            <a:extLst>
              <a:ext uri="{FF2B5EF4-FFF2-40B4-BE49-F238E27FC236}">
                <a16:creationId xmlns:a16="http://schemas.microsoft.com/office/drawing/2014/main" id="{2AA3D0D0-3C91-4946-9B7E-B2297B2F7CA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905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110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47370" y="513347"/>
            <a:ext cx="5091304" cy="4970591"/>
          </a:xfrm>
          <a:prstGeom prst="rect">
            <a:avLst/>
          </a:prstGeom>
        </p:spPr>
        <p:txBody>
          <a:bodyPr wrap="square">
            <a:spAutoFit/>
          </a:bodyPr>
          <a:lstStyle/>
          <a:p>
            <a:endParaRPr lang="en-GB" sz="1300" dirty="0">
              <a:latin typeface="Comic Sans MS" panose="030F0702030302020204" pitchFamily="66" charset="0"/>
            </a:endParaRPr>
          </a:p>
          <a:p>
            <a:r>
              <a:rPr lang="en-GB" sz="1600" b="1" dirty="0">
                <a:latin typeface="Comic Sans MS" panose="030F0702030302020204" pitchFamily="66" charset="0"/>
              </a:rPr>
              <a:t>5. I can begin to use perspective by creating a middle-ground.</a:t>
            </a:r>
            <a:endParaRPr lang="en-GB" sz="1600" dirty="0">
              <a:latin typeface="Comic Sans MS" panose="030F0702030302020204" pitchFamily="66" charset="0"/>
            </a:endParaRPr>
          </a:p>
          <a:p>
            <a:endParaRPr lang="en-GB" sz="1600" b="1" dirty="0">
              <a:latin typeface="Comic Sans MS" panose="030F0702030302020204" pitchFamily="66" charset="0"/>
            </a:endParaRPr>
          </a:p>
          <a:p>
            <a:r>
              <a:rPr lang="en-GB" sz="1100" dirty="0">
                <a:latin typeface="Comic Sans MS" panose="030F0702030302020204" pitchFamily="66" charset="0"/>
              </a:rPr>
              <a:t>Following on from the previous session, ask the children to use their tracing paper to draw the shapes of the middle ground buildings. Then again mixing the appropriate colours using only the primary colours, white and black the children can paint the middle ground onto the tracing paper. The children should paint the road colour here to the bottom of the page.</a:t>
            </a:r>
          </a:p>
          <a:p>
            <a:endParaRPr lang="en-GB" sz="1600" dirty="0">
              <a:latin typeface="Comic Sans MS" panose="030F0702030302020204" pitchFamily="66" charset="0"/>
            </a:endParaRPr>
          </a:p>
          <a:p>
            <a:r>
              <a:rPr lang="en-GB" sz="1600" b="1" dirty="0">
                <a:latin typeface="Comic Sans MS" panose="030F0702030302020204" pitchFamily="66" charset="0"/>
              </a:rPr>
              <a:t>6. I can begin to use perspective by creating a foreground.</a:t>
            </a:r>
            <a:endParaRPr lang="en-GB" sz="1600" dirty="0">
              <a:latin typeface="Comic Sans MS" panose="030F0702030302020204" pitchFamily="66" charset="0"/>
            </a:endParaRPr>
          </a:p>
          <a:p>
            <a:r>
              <a:rPr lang="en-GB" sz="1100" dirty="0">
                <a:latin typeface="Comic Sans MS" panose="030F0702030302020204" pitchFamily="66" charset="0"/>
              </a:rPr>
              <a:t>Following on from the previous sessions, ask the children to use their tracing paper to draw the figures and the fence of the foreground. The children should choose a finer brush to paint the detail of these. The children should paint carefully being careful to leave spaces so that when they are overlapped the middle-ground and background can be seen. </a:t>
            </a:r>
          </a:p>
          <a:p>
            <a:endParaRPr lang="en-GB" sz="1100" dirty="0">
              <a:latin typeface="Comic Sans MS" panose="030F0702030302020204" pitchFamily="66" charset="0"/>
            </a:endParaRPr>
          </a:p>
          <a:p>
            <a:r>
              <a:rPr lang="en-GB" sz="1100" dirty="0">
                <a:latin typeface="Comic Sans MS" panose="030F0702030302020204" pitchFamily="66" charset="0"/>
              </a:rPr>
              <a:t>When all 3 pieces are dry carefully overlap the pieces to create a piece showing perspective. The tracing paper with mute the colours of the background, just like in Lowry’s painting. The children should evaluate their artwork saying what they like about what they have created and also what could be improved. </a:t>
            </a:r>
          </a:p>
          <a:p>
            <a:endParaRPr lang="en-GB" sz="1600" dirty="0">
              <a:latin typeface="Comic Sans MS" panose="030F0702030302020204" pitchFamily="66" charset="0"/>
            </a:endParaRPr>
          </a:p>
          <a:p>
            <a:endParaRPr lang="en-GB" sz="1600" dirty="0">
              <a:latin typeface="Comic Sans MS" panose="030F0702030302020204" pitchFamily="66" charset="0"/>
            </a:endParaRPr>
          </a:p>
        </p:txBody>
      </p:sp>
      <p:pic>
        <p:nvPicPr>
          <p:cNvPr id="10" name="Picture 9">
            <a:extLst>
              <a:ext uri="{FF2B5EF4-FFF2-40B4-BE49-F238E27FC236}">
                <a16:creationId xmlns:a16="http://schemas.microsoft.com/office/drawing/2014/main" id="{F2E53D81-9F5A-4851-965E-2BC4DD6F32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929" y="5809248"/>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97B745D8-5285-456C-B077-06D1A29ECE6C}"/>
              </a:ext>
            </a:extLst>
          </p:cNvPr>
          <p:cNvPicPr>
            <a:picLocks noChangeAspect="1"/>
          </p:cNvPicPr>
          <p:nvPr/>
        </p:nvPicPr>
        <p:blipFill>
          <a:blip r:embed="rId4">
            <a:extLst>
              <a:ext uri="{BEBA8EAE-BF5A-486C-A8C5-ECC9F3942E4B}">
                <a14:imgProps xmlns:a14="http://schemas.microsoft.com/office/drawing/2010/main">
                  <a14:imgLayer r:embed="rId5">
                    <a14:imgEffect>
                      <a14:artisticPaintBrush/>
                    </a14:imgEffect>
                  </a14:imgLayer>
                </a14:imgProps>
              </a:ext>
            </a:extLst>
          </a:blip>
          <a:stretch>
            <a:fillRect/>
          </a:stretch>
        </p:blipFill>
        <p:spPr>
          <a:xfrm>
            <a:off x="5638674" y="188037"/>
            <a:ext cx="2655094" cy="19605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14E5314A-A492-4332-82BF-B303E36C77C2}"/>
              </a:ext>
            </a:extLst>
          </p:cNvPr>
          <p:cNvPicPr>
            <a:picLocks noChangeAspect="1"/>
          </p:cNvPicPr>
          <p:nvPr/>
        </p:nvPicPr>
        <p:blipFill>
          <a:blip r:embed="rId6">
            <a:extLst>
              <a:ext uri="{BEBA8EAE-BF5A-486C-A8C5-ECC9F3942E4B}">
                <a14:imgProps xmlns:a14="http://schemas.microsoft.com/office/drawing/2010/main">
                  <a14:imgLayer r:embed="rId7">
                    <a14:imgEffect>
                      <a14:artisticPaintBrush trans="75000" brushSize="4"/>
                    </a14:imgEffect>
                  </a14:imgLayer>
                </a14:imgProps>
              </a:ext>
            </a:extLst>
          </a:blip>
          <a:stretch>
            <a:fillRect/>
          </a:stretch>
        </p:blipFill>
        <p:spPr>
          <a:xfrm>
            <a:off x="7045206" y="2324619"/>
            <a:ext cx="2655095" cy="19466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C7AF1F2F-994E-48BE-AC5B-F4C62D15903E}"/>
              </a:ext>
            </a:extLst>
          </p:cNvPr>
          <p:cNvPicPr>
            <a:picLocks noChangeAspect="1"/>
          </p:cNvPicPr>
          <p:nvPr/>
        </p:nvPicPr>
        <p:blipFill>
          <a:blip r:embed="rId8"/>
          <a:stretch>
            <a:fillRect/>
          </a:stretch>
        </p:blipFill>
        <p:spPr>
          <a:xfrm>
            <a:off x="5826759" y="4473246"/>
            <a:ext cx="3188338" cy="21967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29567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2A20F5-C429-440A-AC88-879C7E59C3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4" name="Picture 3">
            <a:extLst>
              <a:ext uri="{FF2B5EF4-FFF2-40B4-BE49-F238E27FC236}">
                <a16:creationId xmlns:a16="http://schemas.microsoft.com/office/drawing/2014/main" id="{B8999F6F-22E1-46E2-86B7-996B71662F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491" y="300230"/>
            <a:ext cx="9759018" cy="6291639"/>
          </a:xfrm>
          <a:prstGeom prst="rect">
            <a:avLst/>
          </a:prstGeom>
        </p:spPr>
      </p:pic>
      <p:sp>
        <p:nvSpPr>
          <p:cNvPr id="2" name="Google Shape;157;p18">
            <a:extLst>
              <a:ext uri="{FF2B5EF4-FFF2-40B4-BE49-F238E27FC236}">
                <a16:creationId xmlns:a16="http://schemas.microsoft.com/office/drawing/2014/main" id="{094EBA66-74B0-4BE1-B7FF-AAF83DD58B4A}"/>
              </a:ext>
            </a:extLst>
          </p:cNvPr>
          <p:cNvSpPr txBox="1"/>
          <p:nvPr/>
        </p:nvSpPr>
        <p:spPr>
          <a:xfrm>
            <a:off x="687415" y="623216"/>
            <a:ext cx="6006153" cy="1431129"/>
          </a:xfrm>
          <a:prstGeom prst="rect">
            <a:avLst/>
          </a:prstGeom>
          <a:noFill/>
          <a:ln>
            <a:noFill/>
          </a:ln>
        </p:spPr>
        <p:txBody>
          <a:bodyPr spcFirstLastPara="1" wrap="square" lIns="99044" tIns="99044" rIns="99044" bIns="99044" anchor="t" anchorCtr="0">
            <a:spAutoFit/>
          </a:bodyPr>
          <a:lstStyle/>
          <a:p>
            <a:r>
              <a:rPr lang="en-GB" sz="2000" b="1" dirty="0">
                <a:solidFill>
                  <a:schemeClr val="tx1"/>
                </a:solidFill>
                <a:latin typeface="Coffee Extra" pitchFamily="50" charset="0"/>
                <a:ea typeface="Comic Sans MS"/>
                <a:cs typeface="Comic Sans MS"/>
                <a:sym typeface="Comic Sans MS"/>
              </a:rPr>
              <a:t>Newbald Primary School : Year 5 &amp; 6 Art</a:t>
            </a:r>
            <a:r>
              <a:rPr lang="en-GB" sz="2000" dirty="0">
                <a:solidFill>
                  <a:schemeClr val="tx1"/>
                </a:solidFill>
                <a:latin typeface="Coffee Extra" pitchFamily="50" charset="0"/>
                <a:ea typeface="Comic Sans MS"/>
                <a:cs typeface="Comic Sans MS"/>
                <a:sym typeface="Comic Sans MS"/>
              </a:rPr>
              <a:t>   </a:t>
            </a:r>
          </a:p>
          <a:p>
            <a:r>
              <a:rPr lang="en-GB" sz="2000" dirty="0">
                <a:solidFill>
                  <a:schemeClr val="tx1"/>
                </a:solidFill>
                <a:latin typeface="Coffee Extra" pitchFamily="50" charset="0"/>
                <a:ea typeface="Comic Sans MS"/>
                <a:cs typeface="Comic Sans MS"/>
                <a:sym typeface="Comic Sans MS"/>
              </a:rPr>
              <a:t>Term: Spring 2 – Mountains</a:t>
            </a:r>
          </a:p>
          <a:p>
            <a:r>
              <a:rPr lang="en-GB" sz="2000" b="1" dirty="0">
                <a:solidFill>
                  <a:schemeClr val="tx1"/>
                </a:solidFill>
                <a:latin typeface="Coffee Extra" pitchFamily="50" charset="0"/>
                <a:ea typeface="Comic Sans MS"/>
                <a:cs typeface="Comic Sans MS"/>
                <a:sym typeface="Comic Sans MS"/>
              </a:rPr>
              <a:t>Art Focus: Drawing &amp; Painting</a:t>
            </a:r>
          </a:p>
          <a:p>
            <a:r>
              <a:rPr lang="en-GB" sz="2000" b="1" dirty="0">
                <a:solidFill>
                  <a:schemeClr val="tx1"/>
                </a:solidFill>
                <a:latin typeface="Coffee Extra" pitchFamily="50" charset="0"/>
                <a:ea typeface="Comic Sans MS"/>
                <a:cs typeface="Comic Sans MS"/>
                <a:sym typeface="Comic Sans MS"/>
              </a:rPr>
              <a:t>Project: </a:t>
            </a:r>
            <a:r>
              <a:rPr lang="en-GB" sz="2000" b="1" dirty="0">
                <a:solidFill>
                  <a:schemeClr val="tx1"/>
                </a:solidFill>
                <a:latin typeface="Coffee Extra" pitchFamily="50" charset="0"/>
              </a:rPr>
              <a:t>Perspective &amp; Mountain Landscapes</a:t>
            </a:r>
            <a:endParaRPr lang="en-GB" sz="2000" b="1" dirty="0">
              <a:solidFill>
                <a:schemeClr val="tx1"/>
              </a:solidFill>
              <a:latin typeface="Coffee Extra" pitchFamily="50" charset="0"/>
              <a:ea typeface="Comic Sans MS"/>
              <a:cs typeface="Comic Sans MS"/>
              <a:sym typeface="Comic Sans MS"/>
            </a:endParaRPr>
          </a:p>
        </p:txBody>
      </p:sp>
      <p:pic>
        <p:nvPicPr>
          <p:cNvPr id="13" name="Picture 12">
            <a:extLst>
              <a:ext uri="{FF2B5EF4-FFF2-40B4-BE49-F238E27FC236}">
                <a16:creationId xmlns:a16="http://schemas.microsoft.com/office/drawing/2014/main" id="{744BB7D8-C003-4BD5-AD7F-9287CE5B2B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9520" y="648716"/>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12" name="Rectangle 11">
            <a:extLst>
              <a:ext uri="{FF2B5EF4-FFF2-40B4-BE49-F238E27FC236}">
                <a16:creationId xmlns:a16="http://schemas.microsoft.com/office/drawing/2014/main" id="{D513455A-4256-45D4-B166-B01518806ADE}"/>
              </a:ext>
            </a:extLst>
          </p:cNvPr>
          <p:cNvSpPr/>
          <p:nvPr/>
        </p:nvSpPr>
        <p:spPr>
          <a:xfrm>
            <a:off x="855331" y="2004083"/>
            <a:ext cx="4033725" cy="4031873"/>
          </a:xfrm>
          <a:prstGeom prst="rect">
            <a:avLst/>
          </a:prstGeom>
        </p:spPr>
        <p:txBody>
          <a:bodyPr wrap="square">
            <a:spAutoFit/>
          </a:bodyPr>
          <a:lstStyle/>
          <a:p>
            <a:r>
              <a:rPr lang="en-GB" sz="1400" b="1" u="sng" dirty="0">
                <a:latin typeface="Comic Sans MS" panose="030F0702030302020204" pitchFamily="66" charset="0"/>
              </a:rPr>
              <a:t>Year 5 – Drawing Key Objectives</a:t>
            </a:r>
          </a:p>
          <a:p>
            <a:pPr marL="171450" indent="-171450">
              <a:buFont typeface="Arial" panose="020B0604020202020204" pitchFamily="34" charset="0"/>
              <a:buChar char="•"/>
            </a:pPr>
            <a:r>
              <a:rPr lang="en-GB" sz="1200" dirty="0">
                <a:latin typeface="Comic Sans MS" panose="030F0702030302020204" pitchFamily="66" charset="0"/>
              </a:rPr>
              <a:t>Work in a sustained and independent way to create a detailed drawing. </a:t>
            </a:r>
          </a:p>
          <a:p>
            <a:pPr marL="171450" indent="-171450">
              <a:buFont typeface="Arial" panose="020B0604020202020204" pitchFamily="34" charset="0"/>
              <a:buChar char="•"/>
            </a:pPr>
            <a:r>
              <a:rPr lang="en-GB" sz="1200" dirty="0">
                <a:latin typeface="Comic Sans MS" panose="030F0702030302020204" pitchFamily="66" charset="0"/>
              </a:rPr>
              <a:t>Begin to use simple perspective in their work i.e. by using single focal point on the horizon </a:t>
            </a:r>
          </a:p>
          <a:p>
            <a:pPr marL="171450" indent="-171450">
              <a:buFont typeface="Arial" panose="020B0604020202020204" pitchFamily="34" charset="0"/>
              <a:buChar char="•"/>
            </a:pPr>
            <a:r>
              <a:rPr lang="en-GB" sz="1200" dirty="0">
                <a:latin typeface="Comic Sans MS" panose="030F0702030302020204" pitchFamily="66" charset="0"/>
              </a:rPr>
              <a:t>Begin to develop an awareness of composition, scale and proportion i.e.: foreground, middle ground and background</a:t>
            </a:r>
          </a:p>
          <a:p>
            <a:pPr marL="171450" indent="-171450">
              <a:buFont typeface="Arial" panose="020B0604020202020204" pitchFamily="34" charset="0"/>
              <a:buChar char="•"/>
            </a:pPr>
            <a:r>
              <a:rPr lang="en-GB" sz="1200" dirty="0">
                <a:latin typeface="Comic Sans MS" panose="030F0702030302020204" pitchFamily="66" charset="0"/>
              </a:rPr>
              <a:t>Begin to use a variety of techniques to add effects, e.g. shadows, reflection, hatching and cross-hatching;</a:t>
            </a:r>
          </a:p>
          <a:p>
            <a:pPr marL="171450" indent="-171450">
              <a:buFont typeface="Arial" panose="020B0604020202020204" pitchFamily="34" charset="0"/>
              <a:buChar char="•"/>
            </a:pPr>
            <a:r>
              <a:rPr lang="en-GB" sz="1200" dirty="0">
                <a:latin typeface="Comic Sans MS" panose="030F0702030302020204" pitchFamily="66" charset="0"/>
              </a:rPr>
              <a:t>Begin to depict movement, perspective and proportion in drawings</a:t>
            </a:r>
          </a:p>
          <a:p>
            <a:r>
              <a:rPr lang="en-GB" sz="1400" b="1" u="sng" dirty="0">
                <a:latin typeface="Comic Sans MS" panose="030F0702030302020204" pitchFamily="66" charset="0"/>
              </a:rPr>
              <a:t>Year 5 – Painting Key Objectives</a:t>
            </a:r>
          </a:p>
          <a:p>
            <a:pPr marL="179388" indent="-179388">
              <a:buFont typeface="Arial" panose="020B0604020202020204" pitchFamily="34" charset="0"/>
              <a:buChar char="•"/>
            </a:pPr>
            <a:r>
              <a:rPr lang="en-GB" sz="1200" dirty="0">
                <a:latin typeface="Comic Sans MS" panose="030F0702030302020204" pitchFamily="66" charset="0"/>
              </a:rPr>
              <a:t>Experiment with different media and materials for painting. </a:t>
            </a:r>
          </a:p>
          <a:p>
            <a:pPr marL="179388" indent="-179388">
              <a:buFont typeface="Arial" panose="020B0604020202020204" pitchFamily="34" charset="0"/>
              <a:buChar char="•"/>
            </a:pPr>
            <a:r>
              <a:rPr lang="en-GB" sz="1200" dirty="0">
                <a:latin typeface="Comic Sans MS" panose="030F0702030302020204" pitchFamily="66" charset="0"/>
              </a:rPr>
              <a:t>Develop a painting from a drawing. </a:t>
            </a:r>
          </a:p>
          <a:p>
            <a:pPr marL="179388" indent="-179388">
              <a:buFont typeface="Arial" panose="020B0604020202020204" pitchFamily="34" charset="0"/>
              <a:buChar char="•"/>
            </a:pPr>
            <a:r>
              <a:rPr lang="en-GB" sz="1200" dirty="0">
                <a:latin typeface="Comic Sans MS" panose="030F0702030302020204" pitchFamily="66" charset="0"/>
              </a:rPr>
              <a:t>Mix and match colours to create atmosphere and light effects. </a:t>
            </a:r>
          </a:p>
          <a:p>
            <a:pPr marL="179388" indent="-179388">
              <a:buFont typeface="Arial" panose="020B0604020202020204" pitchFamily="34" charset="0"/>
              <a:buChar char="•"/>
            </a:pPr>
            <a:r>
              <a:rPr lang="en-GB" sz="1200" dirty="0">
                <a:latin typeface="Comic Sans MS" panose="030F0702030302020204" pitchFamily="66" charset="0"/>
              </a:rPr>
              <a:t>Identify, mix and use primary, secondary, complimentary and contrasting colours </a:t>
            </a:r>
          </a:p>
        </p:txBody>
      </p:sp>
      <p:sp>
        <p:nvSpPr>
          <p:cNvPr id="14" name="Rectangle 13">
            <a:extLst>
              <a:ext uri="{FF2B5EF4-FFF2-40B4-BE49-F238E27FC236}">
                <a16:creationId xmlns:a16="http://schemas.microsoft.com/office/drawing/2014/main" id="{FBE3F5E8-EA4C-47D2-AABD-1C3282641EAF}"/>
              </a:ext>
            </a:extLst>
          </p:cNvPr>
          <p:cNvSpPr/>
          <p:nvPr/>
        </p:nvSpPr>
        <p:spPr>
          <a:xfrm>
            <a:off x="4889056" y="1909254"/>
            <a:ext cx="4033725" cy="4401205"/>
          </a:xfrm>
          <a:prstGeom prst="rect">
            <a:avLst/>
          </a:prstGeom>
        </p:spPr>
        <p:txBody>
          <a:bodyPr wrap="square">
            <a:spAutoFit/>
          </a:bodyPr>
          <a:lstStyle/>
          <a:p>
            <a:r>
              <a:rPr lang="en-GB" sz="1400" b="1" u="sng" dirty="0">
                <a:latin typeface="Comic Sans MS" panose="030F0702030302020204" pitchFamily="66" charset="0"/>
              </a:rPr>
              <a:t>Year 6 – Drawing Key Objectives</a:t>
            </a:r>
          </a:p>
          <a:p>
            <a:pPr marL="171450" indent="-171450">
              <a:buFont typeface="Arial" panose="020B0604020202020204" pitchFamily="34" charset="0"/>
              <a:buChar char="•"/>
            </a:pPr>
            <a:r>
              <a:rPr lang="en-GB" sz="1200" dirty="0">
                <a:latin typeface="Comic Sans MS" panose="030F0702030302020204" pitchFamily="66" charset="0"/>
              </a:rPr>
              <a:t>Draw for a sustained period of time over a number of sessions working on one piece. </a:t>
            </a:r>
          </a:p>
          <a:p>
            <a:pPr marL="171450" indent="-171450">
              <a:buFont typeface="Arial" panose="020B0604020202020204" pitchFamily="34" charset="0"/>
              <a:buChar char="•"/>
            </a:pPr>
            <a:r>
              <a:rPr lang="en-GB" sz="1200" dirty="0">
                <a:latin typeface="Comic Sans MS" panose="030F0702030302020204" pitchFamily="66" charset="0"/>
              </a:rPr>
              <a:t>Use one point and two-point perspective in drawings </a:t>
            </a:r>
          </a:p>
          <a:p>
            <a:pPr marL="171450" indent="-171450">
              <a:buFont typeface="Arial" panose="020B0604020202020204" pitchFamily="34" charset="0"/>
              <a:buChar char="•"/>
            </a:pPr>
            <a:r>
              <a:rPr lang="en-GB" sz="1200" dirty="0">
                <a:latin typeface="Comic Sans MS" panose="030F0702030302020204" pitchFamily="66" charset="0"/>
              </a:rPr>
              <a:t>Use different techniques for different purposes </a:t>
            </a:r>
          </a:p>
          <a:p>
            <a:pPr marL="171450" indent="-171450">
              <a:buFont typeface="Arial" panose="020B0604020202020204" pitchFamily="34" charset="0"/>
              <a:buChar char="•"/>
            </a:pPr>
            <a:r>
              <a:rPr lang="en-GB" sz="1200" dirty="0">
                <a:latin typeface="Comic Sans MS" panose="030F0702030302020204" pitchFamily="66" charset="0"/>
              </a:rPr>
              <a:t>e.g. shading, hatching, blending </a:t>
            </a:r>
          </a:p>
          <a:p>
            <a:pPr marL="171450" indent="-171450">
              <a:buFont typeface="Arial" panose="020B0604020202020204" pitchFamily="34" charset="0"/>
              <a:buChar char="•"/>
            </a:pPr>
            <a:r>
              <a:rPr lang="en-GB" sz="1200" dirty="0">
                <a:latin typeface="Comic Sans MS" panose="030F0702030302020204" pitchFamily="66" charset="0"/>
              </a:rPr>
              <a:t>Use tonal contrast and mixed media </a:t>
            </a:r>
          </a:p>
          <a:p>
            <a:pPr marL="171450" indent="-171450">
              <a:buFont typeface="Arial" panose="020B0604020202020204" pitchFamily="34" charset="0"/>
              <a:buChar char="•"/>
            </a:pPr>
            <a:r>
              <a:rPr lang="en-GB" sz="1200" dirty="0">
                <a:latin typeface="Comic Sans MS" panose="030F0702030302020204" pitchFamily="66" charset="0"/>
              </a:rPr>
              <a:t>Develop their own style of drawing Show an awareness of composition, scale and proportion i.e. foreground, middle ground and background</a:t>
            </a:r>
          </a:p>
          <a:p>
            <a:pPr marL="171450" indent="-171450">
              <a:buFont typeface="Arial" panose="020B0604020202020204" pitchFamily="34" charset="0"/>
              <a:buChar char="•"/>
            </a:pPr>
            <a:r>
              <a:rPr lang="en-GB" sz="1200" dirty="0">
                <a:latin typeface="Comic Sans MS" panose="030F0702030302020204" pitchFamily="66" charset="0"/>
              </a:rPr>
              <a:t>Be able to depict movement, perspective and proportion in drawings</a:t>
            </a:r>
          </a:p>
          <a:p>
            <a:r>
              <a:rPr lang="en-GB" sz="1400" b="1" u="sng" dirty="0">
                <a:latin typeface="Comic Sans MS" panose="030F0702030302020204" pitchFamily="66" charset="0"/>
              </a:rPr>
              <a:t>Year 6 – Painting Key Objectives</a:t>
            </a:r>
          </a:p>
          <a:p>
            <a:pPr marL="171450" indent="-171450">
              <a:buFont typeface="Arial" panose="020B0604020202020204" pitchFamily="34" charset="0"/>
              <a:buChar char="•"/>
            </a:pPr>
            <a:r>
              <a:rPr lang="en-GB" sz="1200" dirty="0">
                <a:latin typeface="Comic Sans MS" panose="030F0702030302020204" pitchFamily="66" charset="0"/>
              </a:rPr>
              <a:t>Work in a sustained and independent way to develop their own style of painting.  </a:t>
            </a:r>
          </a:p>
          <a:p>
            <a:pPr marL="171450" indent="-171450">
              <a:buFont typeface="Arial" panose="020B0604020202020204" pitchFamily="34" charset="0"/>
              <a:buChar char="•"/>
            </a:pPr>
            <a:r>
              <a:rPr lang="en-GB" sz="1200" dirty="0">
                <a:latin typeface="Comic Sans MS" panose="030F0702030302020204" pitchFamily="66" charset="0"/>
              </a:rPr>
              <a:t>Create atmosphere including a sense of place.  </a:t>
            </a:r>
          </a:p>
          <a:p>
            <a:pPr marL="171450" indent="-171450">
              <a:buFont typeface="Arial" panose="020B0604020202020204" pitchFamily="34" charset="0"/>
              <a:buChar char="•"/>
            </a:pPr>
            <a:r>
              <a:rPr lang="en-GB" sz="1200" dirty="0">
                <a:latin typeface="Comic Sans MS" panose="030F0702030302020204" pitchFamily="66" charset="0"/>
              </a:rPr>
              <a:t>Create imaginative work from a variety of sources e.g. observational drawing, music, poetry </a:t>
            </a:r>
          </a:p>
          <a:p>
            <a:pPr marL="171450" indent="-171450">
              <a:buFont typeface="Arial" panose="020B0604020202020204" pitchFamily="34" charset="0"/>
              <a:buChar char="•"/>
            </a:pPr>
            <a:r>
              <a:rPr lang="en-US" sz="1200" dirty="0">
                <a:latin typeface="Comic Sans MS" panose="030F0702030302020204" pitchFamily="66" charset="0"/>
              </a:rPr>
              <a:t>create and show knowledge of </a:t>
            </a:r>
            <a:r>
              <a:rPr lang="en-US" sz="1200" dirty="0" err="1">
                <a:latin typeface="Comic Sans MS" panose="030F0702030302020204" pitchFamily="66" charset="0"/>
              </a:rPr>
              <a:t>colour</a:t>
            </a:r>
            <a:r>
              <a:rPr lang="en-US" sz="1200" dirty="0">
                <a:latin typeface="Comic Sans MS" panose="030F0702030302020204" pitchFamily="66" charset="0"/>
              </a:rPr>
              <a:t> palettes, demonstrating mixing techniques.</a:t>
            </a:r>
            <a:endParaRPr lang="en-GB" sz="1200" dirty="0">
              <a:latin typeface="Comic Sans MS" panose="030F0702030302020204" pitchFamily="66" charset="0"/>
            </a:endParaRPr>
          </a:p>
          <a:p>
            <a:pPr marL="171450" indent="-171450">
              <a:buFont typeface="Arial" panose="020B0604020202020204" pitchFamily="34" charset="0"/>
              <a:buChar char="•"/>
            </a:pPr>
            <a:r>
              <a:rPr lang="en-US" sz="1200" dirty="0">
                <a:latin typeface="Comic Sans MS" panose="030F0702030302020204" pitchFamily="66" charset="0"/>
              </a:rPr>
              <a:t>use a range of paint and (acrylic, oil paints, water </a:t>
            </a:r>
            <a:r>
              <a:rPr lang="en-US" sz="1200" dirty="0" err="1">
                <a:latin typeface="Comic Sans MS" panose="030F0702030302020204" pitchFamily="66" charset="0"/>
              </a:rPr>
              <a:t>colours</a:t>
            </a:r>
            <a:r>
              <a:rPr lang="en-US" sz="1200" dirty="0">
                <a:latin typeface="Comic Sans MS" panose="030F0702030302020204" pitchFamily="66" charset="0"/>
              </a:rPr>
              <a:t>) to create visually interesting pieces;</a:t>
            </a:r>
            <a:endParaRPr lang="en-GB" sz="1200" dirty="0">
              <a:latin typeface="Comic Sans MS" panose="030F0702030302020204" pitchFamily="66" charset="0"/>
            </a:endParaRPr>
          </a:p>
        </p:txBody>
      </p:sp>
      <p:pic>
        <p:nvPicPr>
          <p:cNvPr id="8" name="Picture 4" descr="32 Landscape perspective ideas | art lessons, perspective art, elementary  art">
            <a:extLst>
              <a:ext uri="{FF2B5EF4-FFF2-40B4-BE49-F238E27FC236}">
                <a16:creationId xmlns:a16="http://schemas.microsoft.com/office/drawing/2014/main" id="{458EED90-BD4A-4F63-B57E-2B032C841480}"/>
              </a:ext>
            </a:extLst>
          </p:cNvPr>
          <p:cNvPicPr>
            <a:picLocks noChangeAspect="1" noChangeArrowheads="1"/>
          </p:cNvPicPr>
          <p:nvPr/>
        </p:nvPicPr>
        <p:blipFill>
          <a:blip r:embed="rId5" cstate="screen">
            <a:extLst>
              <a:ext uri="{BEBA8EAE-BF5A-486C-A8C5-ECC9F3942E4B}">
                <a14:imgProps xmlns:a14="http://schemas.microsoft.com/office/drawing/2010/main">
                  <a14:imgLayer r:embed="rId6">
                    <a14:imgEffect>
                      <a14:artisticPaintBrush/>
                    </a14:imgEffect>
                  </a14:imgLayer>
                </a14:imgProps>
              </a:ext>
              <a:ext uri="{28A0092B-C50C-407E-A947-70E740481C1C}">
                <a14:useLocalDpi xmlns:a14="http://schemas.microsoft.com/office/drawing/2010/main"/>
              </a:ext>
            </a:extLst>
          </a:blip>
          <a:srcRect/>
          <a:stretch>
            <a:fillRect/>
          </a:stretch>
        </p:blipFill>
        <p:spPr bwMode="auto">
          <a:xfrm>
            <a:off x="7110318" y="372953"/>
            <a:ext cx="2108267" cy="13861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18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53AEDE-14AB-4BEC-9B51-6C99A70602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2297857" y="648158"/>
            <a:ext cx="5668743" cy="5350952"/>
          </a:xfrm>
          <a:prstGeom prst="rect">
            <a:avLst/>
          </a:prstGeom>
        </p:spPr>
        <p:txBody>
          <a:bodyPr wrap="square">
            <a:spAutoFit/>
          </a:bodyPr>
          <a:lstStyle/>
          <a:p>
            <a:pPr algn="ctr"/>
            <a:r>
              <a:rPr lang="en-GB" sz="2400" b="1" dirty="0">
                <a:solidFill>
                  <a:schemeClr val="tx1"/>
                </a:solidFill>
                <a:latin typeface="Coffee Extra" pitchFamily="50" charset="0"/>
              </a:rPr>
              <a:t>Perspective &amp; Mountain Landscapes</a:t>
            </a:r>
            <a:endParaRPr lang="en-GB" sz="1800" dirty="0"/>
          </a:p>
          <a:p>
            <a:pPr marL="285750" indent="-285750">
              <a:buFont typeface="Arial" panose="020B0604020202020204" pitchFamily="34" charset="0"/>
              <a:buChar char="•"/>
            </a:pPr>
            <a:r>
              <a:rPr lang="en-GB" sz="1800" b="1" dirty="0">
                <a:latin typeface="Comic Sans MS" panose="030F0702030302020204" pitchFamily="66" charset="0"/>
              </a:rPr>
              <a:t>I can identify the use of depth including background, middle-ground &amp; foreground in works of art.</a:t>
            </a:r>
          </a:p>
          <a:p>
            <a:pPr marL="171450" indent="-171450">
              <a:buFont typeface="Arial" panose="020B0604020202020204" pitchFamily="34" charset="0"/>
              <a:buChar char="•"/>
            </a:pPr>
            <a:endParaRPr lang="en-GB" sz="1800"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begin to use one point perspective</a:t>
            </a:r>
          </a:p>
          <a:p>
            <a:pPr marL="171450" indent="-171450">
              <a:buFont typeface="Arial" panose="020B0604020202020204" pitchFamily="34" charset="0"/>
              <a:buChar char="•"/>
            </a:pPr>
            <a:endParaRPr lang="en-GB" sz="1800"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begin to use 2 point perspective</a:t>
            </a:r>
          </a:p>
          <a:p>
            <a:pPr marL="171450" indent="-171450">
              <a:buFont typeface="Arial" panose="020B0604020202020204" pitchFamily="34" charset="0"/>
              <a:buChar char="•"/>
            </a:pPr>
            <a:endParaRPr lang="en-GB" sz="1800"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draw a landscape using perspective</a:t>
            </a:r>
          </a:p>
          <a:p>
            <a:pPr marL="171450" indent="-171450">
              <a:buFont typeface="Arial" panose="020B0604020202020204" pitchFamily="34" charset="0"/>
              <a:buChar char="•"/>
            </a:pPr>
            <a:endParaRPr lang="en-GB" sz="1800"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paint a mountainous landscape</a:t>
            </a:r>
          </a:p>
          <a:p>
            <a:pPr marL="171450" indent="-171450">
              <a:buFont typeface="Arial" panose="020B0604020202020204" pitchFamily="34" charset="0"/>
              <a:buChar char="•"/>
            </a:pPr>
            <a:endParaRPr lang="en-GB" sz="1800" b="1"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complete my painting of a mountainous landscape. </a:t>
            </a:r>
          </a:p>
          <a:p>
            <a:endParaRPr lang="en-GB" dirty="0"/>
          </a:p>
          <a:p>
            <a:endParaRPr lang="en-GB" dirty="0"/>
          </a:p>
          <a:p>
            <a:endParaRPr lang="en-GB" dirty="0"/>
          </a:p>
          <a:p>
            <a:endParaRPr lang="en-GB" dirty="0"/>
          </a:p>
        </p:txBody>
      </p:sp>
      <p:pic>
        <p:nvPicPr>
          <p:cNvPr id="7" name="Picture 6">
            <a:extLst>
              <a:ext uri="{FF2B5EF4-FFF2-40B4-BE49-F238E27FC236}">
                <a16:creationId xmlns:a16="http://schemas.microsoft.com/office/drawing/2014/main" id="{B217A0BA-D4C3-4AF1-962B-89EE909C19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29281" y="577716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E711313E-4421-4DF4-A7FC-BAE45039F9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2152" y="235845"/>
            <a:ext cx="1814326" cy="24242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2" descr="One Point Perspective - YouTube">
            <a:extLst>
              <a:ext uri="{FF2B5EF4-FFF2-40B4-BE49-F238E27FC236}">
                <a16:creationId xmlns:a16="http://schemas.microsoft.com/office/drawing/2014/main" id="{00A1BA95-BDD1-4ECB-8BAF-2D6822096247}"/>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3501" r="12884"/>
          <a:stretch/>
        </p:blipFill>
        <p:spPr bwMode="auto">
          <a:xfrm>
            <a:off x="238951" y="2947796"/>
            <a:ext cx="1997885" cy="15266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D4A2714-6A01-4080-8852-D34A0CDBC0ED}"/>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rcRect l="15804" t="5596" r="13147" b="6094"/>
          <a:stretch/>
        </p:blipFill>
        <p:spPr>
          <a:xfrm>
            <a:off x="929127" y="5003869"/>
            <a:ext cx="2396200" cy="16745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2" descr="Small Landscape Oil Painting Canvas Oregon Mountains Road - Etsy | Road  painting, Oil painting landscape, Landscape paintings">
            <a:extLst>
              <a:ext uri="{FF2B5EF4-FFF2-40B4-BE49-F238E27FC236}">
                <a16:creationId xmlns:a16="http://schemas.microsoft.com/office/drawing/2014/main" id="{D46D8D79-793B-4831-A191-6DAC0102A300}"/>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264727" y="4760538"/>
            <a:ext cx="2701873" cy="19102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2" descr="1 Point Perspective - Road to the Mountains - YouTube">
            <a:extLst>
              <a:ext uri="{FF2B5EF4-FFF2-40B4-BE49-F238E27FC236}">
                <a16:creationId xmlns:a16="http://schemas.microsoft.com/office/drawing/2014/main" id="{62DBEBFC-6A0C-433F-AABD-3C3C56672AB6}"/>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l="6212" r="6394"/>
          <a:stretch/>
        </p:blipFill>
        <p:spPr bwMode="auto">
          <a:xfrm>
            <a:off x="7318819" y="1703191"/>
            <a:ext cx="2016511" cy="12446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BE6FFCA-B62D-4DA0-9961-5873CD0FC5B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08143" y="3146049"/>
            <a:ext cx="1645317" cy="11320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7241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453237" y="585597"/>
            <a:ext cx="5283176" cy="5291577"/>
          </a:xfrm>
          <a:prstGeom prst="rect">
            <a:avLst/>
          </a:prstGeom>
        </p:spPr>
        <p:txBody>
          <a:bodyPr wrap="square">
            <a:spAutoFit/>
          </a:bodyPr>
          <a:lstStyle/>
          <a:p>
            <a:pPr algn="ctr"/>
            <a:r>
              <a:rPr lang="en-GB" sz="2400" b="1" dirty="0">
                <a:solidFill>
                  <a:schemeClr val="tx1"/>
                </a:solidFill>
                <a:latin typeface="Coffee Extra" pitchFamily="50" charset="0"/>
              </a:rPr>
              <a:t>Perspective &amp; Mountain Landscapes</a:t>
            </a:r>
            <a:endParaRPr lang="en-GB" sz="1300" dirty="0">
              <a:latin typeface="Comic Sans MS" panose="030F0702030302020204" pitchFamily="66" charset="0"/>
            </a:endParaRPr>
          </a:p>
          <a:p>
            <a:r>
              <a:rPr lang="en-GB" sz="1600" b="1" dirty="0">
                <a:latin typeface="Comic Sans MS" panose="030F0702030302020204" pitchFamily="66" charset="0"/>
              </a:rPr>
              <a:t>1. I can identify the use of depth including background, middle-ground &amp; foreground in works of art.</a:t>
            </a:r>
          </a:p>
          <a:p>
            <a:r>
              <a:rPr lang="en-GB" sz="1300" dirty="0">
                <a:latin typeface="Comic Sans MS" panose="030F0702030302020204" pitchFamily="66" charset="0"/>
              </a:rPr>
              <a:t>Look at the artwork of </a:t>
            </a:r>
            <a:r>
              <a:rPr lang="en-GB" sz="1300" dirty="0">
                <a:solidFill>
                  <a:schemeClr val="tx1"/>
                </a:solidFill>
                <a:latin typeface="Comic Sans MS" panose="030F0702030302020204" pitchFamily="66" charset="0"/>
              </a:rPr>
              <a:t>the artist </a:t>
            </a:r>
            <a:r>
              <a:rPr lang="en-GB" sz="14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Albert Bierstadt. He is an American artist who uses mountains frequently in his paintings. How does the artist create the effect of depth? Discuss this as a class. Identify the use of the background, middle ground and foreground. Identify the muted colours of the background compared with bolder colours in the foreground. Discuss the size of objects. How did the artist know how big to draw each item? Introduce the idea of perspective and explain that this unit will look further at drawing using perspective. In this session ask the children to add to their sketchbooks making a study of the works of Albert Bierstadt annotating background, middle ground and foreground. Children can note the use of muted and bold colours.  </a:t>
            </a:r>
            <a:endParaRPr lang="en-GB" sz="1300" dirty="0">
              <a:solidFill>
                <a:schemeClr val="tx1"/>
              </a:solidFill>
              <a:latin typeface="Comic Sans MS" panose="030F0702030302020204" pitchFamily="66" charset="0"/>
            </a:endParaRPr>
          </a:p>
          <a:p>
            <a:endParaRPr lang="en-GB" sz="1300" b="1" dirty="0">
              <a:latin typeface="Comic Sans MS" panose="030F0702030302020204" pitchFamily="66" charset="0"/>
            </a:endParaRPr>
          </a:p>
          <a:p>
            <a:endParaRPr lang="en-GB" dirty="0"/>
          </a:p>
          <a:p>
            <a:endParaRPr lang="en-GB" dirty="0"/>
          </a:p>
        </p:txBody>
      </p:sp>
      <p:pic>
        <p:nvPicPr>
          <p:cNvPr id="9" name="Picture 8">
            <a:extLst>
              <a:ext uri="{FF2B5EF4-FFF2-40B4-BE49-F238E27FC236}">
                <a16:creationId xmlns:a16="http://schemas.microsoft.com/office/drawing/2014/main" id="{4C248F06-406F-43B5-B529-AC0F021408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326" y="291686"/>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098" name="Picture 2" descr="Albert Bierstadt: The Landscape Master | WildBounds">
            <a:extLst>
              <a:ext uri="{FF2B5EF4-FFF2-40B4-BE49-F238E27FC236}">
                <a16:creationId xmlns:a16="http://schemas.microsoft.com/office/drawing/2014/main" id="{E1FFB0BC-47C3-4233-89A4-75065D2E85D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499833" y="4968267"/>
            <a:ext cx="4064750" cy="17372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2" name="Picture 6" descr="Albert Bierstadt | The Rocky Mountains, Lander's Peak | American | The  Metropolitan Museum of Art">
            <a:extLst>
              <a:ext uri="{FF2B5EF4-FFF2-40B4-BE49-F238E27FC236}">
                <a16:creationId xmlns:a16="http://schemas.microsoft.com/office/drawing/2014/main" id="{5D8754F4-D4C6-421A-BCF8-9DC73C788BD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9735" y="5140035"/>
            <a:ext cx="2602133" cy="15591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4" name="Picture 8" descr="28 Art Elements-foreground, middle ground, back ground ideas | art  classroom, homeschool art, art lessons">
            <a:extLst>
              <a:ext uri="{FF2B5EF4-FFF2-40B4-BE49-F238E27FC236}">
                <a16:creationId xmlns:a16="http://schemas.microsoft.com/office/drawing/2014/main" id="{BDC73039-E863-440C-AD6F-8A4328321F8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26410" y="246191"/>
            <a:ext cx="2810732" cy="21463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ACC3228-0F5C-4A10-B0B4-341B392BBCCC}"/>
              </a:ext>
            </a:extLst>
          </p:cNvPr>
          <p:cNvPicPr>
            <a:picLocks noChangeAspect="1"/>
          </p:cNvPicPr>
          <p:nvPr/>
        </p:nvPicPr>
        <p:blipFill>
          <a:blip r:embed="rId7"/>
          <a:stretch>
            <a:fillRect/>
          </a:stretch>
        </p:blipFill>
        <p:spPr>
          <a:xfrm>
            <a:off x="7306494" y="2566371"/>
            <a:ext cx="2261297" cy="3021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01866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532923" y="446066"/>
            <a:ext cx="4094883" cy="7615290"/>
          </a:xfrm>
          <a:prstGeom prst="rect">
            <a:avLst/>
          </a:prstGeom>
        </p:spPr>
        <p:txBody>
          <a:bodyPr wrap="square">
            <a:spAutoFit/>
          </a:bodyPr>
          <a:lstStyle/>
          <a:p>
            <a:endParaRPr lang="en-GB" sz="1600" dirty="0">
              <a:latin typeface="Comic Sans MS" panose="030F0702030302020204" pitchFamily="66" charset="0"/>
            </a:endParaRPr>
          </a:p>
          <a:p>
            <a:r>
              <a:rPr lang="en-GB" sz="1600" b="1" dirty="0">
                <a:latin typeface="Comic Sans MS" panose="030F0702030302020204" pitchFamily="66" charset="0"/>
              </a:rPr>
              <a:t>2. I can begin to use one point perspective</a:t>
            </a:r>
          </a:p>
          <a:p>
            <a:pPr lvl="0"/>
            <a:r>
              <a:rPr lang="en-GB" sz="1100" dirty="0">
                <a:latin typeface="Comic Sans MS" panose="030F0702030302020204" pitchFamily="66" charset="0"/>
              </a:rPr>
              <a:t>Remind the children about how artists can create the illusion of depth and 3 dimensional items by using perspective. Explain that we are going to use one point perspective in this session. Explain that perspective is a way of showing three-dimensions on a flat, two-dimensional surface. </a:t>
            </a:r>
          </a:p>
          <a:p>
            <a:pPr lvl="1"/>
            <a:r>
              <a:rPr lang="en-GB" sz="1100" dirty="0">
                <a:latin typeface="Comic Sans MS" panose="030F0702030302020204" pitchFamily="66" charset="0"/>
              </a:rPr>
              <a:t>Show the PowerPoint slides (included) : Introducing perspective and discuss the slides. This shows examples of both 1 and 2 point perspective. Explain that the children will experiment with 1 point perspective in this session. </a:t>
            </a:r>
          </a:p>
          <a:p>
            <a:pPr lvl="0"/>
            <a:r>
              <a:rPr lang="en-GB" sz="1100" dirty="0">
                <a:latin typeface="Comic Sans MS" panose="030F0702030302020204" pitchFamily="66" charset="0"/>
              </a:rPr>
              <a:t>Explain that their ruler will be their friend with these ‘technical’ drawings. Demonstrate an example for the children to follow and complete in their sketchbooks. </a:t>
            </a:r>
          </a:p>
          <a:p>
            <a:pPr lvl="0"/>
            <a:r>
              <a:rPr lang="en-GB" sz="1100" dirty="0">
                <a:latin typeface="Comic Sans MS" panose="030F0702030302020204" pitchFamily="66" charset="0"/>
              </a:rPr>
              <a:t>Draw a horizon through the centre of a page and label this (a whiteboard can also be used to demonstrate) Then in the centre create a dot. Label this as a vanishing point. Draw a 2D shape such as a square or rectangle above the horizon and to the right of the dot. Take each vertex of the shape and draw with a ruler lines to the vanishing point. This will give an illusion of a 3d shape being created. </a:t>
            </a:r>
          </a:p>
          <a:p>
            <a:pPr lvl="0"/>
            <a:r>
              <a:rPr lang="en-GB" sz="1100" dirty="0">
                <a:latin typeface="Comic Sans MS" panose="030F0702030302020204" pitchFamily="66" charset="0"/>
              </a:rPr>
              <a:t>Ask the children to replicate this drawing shapes around the vanishing point. The children could keep it simple drawing squares, but they can experiment with a variety of 2D shapes to see what effect will be created. </a:t>
            </a:r>
          </a:p>
          <a:p>
            <a:pPr lvl="0"/>
            <a:r>
              <a:rPr lang="en-GB" sz="1100" dirty="0">
                <a:latin typeface="Comic Sans MS" panose="030F0702030302020204" pitchFamily="66" charset="0"/>
              </a:rPr>
              <a:t>Watch this video to explain the task further: </a:t>
            </a:r>
            <a:r>
              <a:rPr lang="en-GB" sz="1100" dirty="0">
                <a:latin typeface="Comic Sans MS" panose="030F0702030302020204" pitchFamily="66" charset="0"/>
                <a:hlinkClick r:id="rId3"/>
              </a:rPr>
              <a:t>https://www.youtube.com/watch?v=D4Mg6HWfdKM</a:t>
            </a:r>
            <a:r>
              <a:rPr lang="en-GB" sz="1100" dirty="0">
                <a:latin typeface="Comic Sans MS" panose="030F0702030302020204" pitchFamily="66" charset="0"/>
              </a:rPr>
              <a:t>  This video goes on to create backgrounds – No need to do this part, but children can add colour to add to the effect of depth &amp; perspective. </a:t>
            </a: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400" dirty="0"/>
          </a:p>
          <a:p>
            <a:endParaRPr lang="en-GB" sz="1100" dirty="0"/>
          </a:p>
          <a:p>
            <a:endParaRPr lang="en-GB" dirty="0"/>
          </a:p>
          <a:p>
            <a:endParaRPr lang="en-GB" dirty="0"/>
          </a:p>
        </p:txBody>
      </p:sp>
      <p:pic>
        <p:nvPicPr>
          <p:cNvPr id="13" name="Picture 12">
            <a:extLst>
              <a:ext uri="{FF2B5EF4-FFF2-40B4-BE49-F238E27FC236}">
                <a16:creationId xmlns:a16="http://schemas.microsoft.com/office/drawing/2014/main" id="{13C11510-DAD4-4E88-8BC0-384044966C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67023" y="6124431"/>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D0BAE182-0748-49DE-AAC4-0B4049FEC0C0}"/>
              </a:ext>
            </a:extLst>
          </p:cNvPr>
          <p:cNvPicPr>
            <a:picLocks noChangeAspect="1"/>
          </p:cNvPicPr>
          <p:nvPr/>
        </p:nvPicPr>
        <p:blipFill>
          <a:blip r:embed="rId5"/>
          <a:stretch>
            <a:fillRect/>
          </a:stretch>
        </p:blipFill>
        <p:spPr>
          <a:xfrm>
            <a:off x="4627806" y="451132"/>
            <a:ext cx="5067573" cy="12756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599097F8-EE47-49B4-9EF9-4AAD044B01C3}"/>
              </a:ext>
            </a:extLst>
          </p:cNvPr>
          <p:cNvPicPr>
            <a:picLocks noChangeAspect="1"/>
          </p:cNvPicPr>
          <p:nvPr/>
        </p:nvPicPr>
        <p:blipFill>
          <a:blip r:embed="rId6"/>
          <a:stretch>
            <a:fillRect/>
          </a:stretch>
        </p:blipFill>
        <p:spPr>
          <a:xfrm>
            <a:off x="5375199" y="1980589"/>
            <a:ext cx="3572786" cy="23118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46" name="Picture 2" descr="One Point Perspective - YouTube">
            <a:extLst>
              <a:ext uri="{FF2B5EF4-FFF2-40B4-BE49-F238E27FC236}">
                <a16:creationId xmlns:a16="http://schemas.microsoft.com/office/drawing/2014/main" id="{582787DA-2C70-4530-8BBC-DB61D92CF950}"/>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13501" r="12884"/>
          <a:stretch/>
        </p:blipFill>
        <p:spPr bwMode="auto">
          <a:xfrm>
            <a:off x="5870125" y="4546195"/>
            <a:ext cx="2582933" cy="19736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004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4">
            <a:extLst>
              <a:ext uri="{FF2B5EF4-FFF2-40B4-BE49-F238E27FC236}">
                <a16:creationId xmlns:a16="http://schemas.microsoft.com/office/drawing/2014/main" id="{BDB7DEA8-8EB5-4D94-BDA9-E02D760510C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5"/>
          <a:stretch/>
        </p:blipFill>
        <p:spPr>
          <a:xfrm>
            <a:off x="-2475" y="0"/>
            <a:ext cx="9905999" cy="6858000"/>
          </a:xfrm>
          <a:prstGeom prst="rect">
            <a:avLst/>
          </a:prstGeom>
        </p:spPr>
      </p:pic>
      <p:sp>
        <p:nvSpPr>
          <p:cNvPr id="2" name="Title 1">
            <a:extLst>
              <a:ext uri="{FF2B5EF4-FFF2-40B4-BE49-F238E27FC236}">
                <a16:creationId xmlns:a16="http://schemas.microsoft.com/office/drawing/2014/main" id="{C264B84E-C46A-1049-9043-6BB55CCA51FF}"/>
              </a:ext>
            </a:extLst>
          </p:cNvPr>
          <p:cNvSpPr>
            <a:spLocks noGrp="1"/>
          </p:cNvSpPr>
          <p:nvPr>
            <p:ph type="ctrTitle"/>
          </p:nvPr>
        </p:nvSpPr>
        <p:spPr>
          <a:xfrm>
            <a:off x="893791" y="283993"/>
            <a:ext cx="8172450" cy="2904507"/>
          </a:xfrm>
          <a:effectLst>
            <a:outerShdw blurRad="50800" dist="38100" dir="2700000" algn="tl" rotWithShape="0">
              <a:prstClr val="black">
                <a:alpha val="40000"/>
              </a:prstClr>
            </a:outerShdw>
          </a:effectLst>
        </p:spPr>
        <p:txBody>
          <a:bodyPr>
            <a:normAutofit/>
          </a:bodyPr>
          <a:lstStyle/>
          <a:p>
            <a:r>
              <a:rPr lang="en-US" sz="6000" dirty="0">
                <a:ln>
                  <a:solidFill>
                    <a:schemeClr val="tx1"/>
                  </a:solidFill>
                </a:ln>
                <a:solidFill>
                  <a:srgbClr val="FFFF00"/>
                </a:solidFill>
                <a:latin typeface="Comic Sans MS" panose="030F0702030302020204" pitchFamily="66" charset="0"/>
              </a:rPr>
              <a:t>Introduction to Perspective</a:t>
            </a:r>
          </a:p>
        </p:txBody>
      </p:sp>
      <p:sp>
        <p:nvSpPr>
          <p:cNvPr id="3" name="Subtitle 2">
            <a:extLst>
              <a:ext uri="{FF2B5EF4-FFF2-40B4-BE49-F238E27FC236}">
                <a16:creationId xmlns:a16="http://schemas.microsoft.com/office/drawing/2014/main" id="{6BA97877-5862-084B-8FE8-6E119AE86F22}"/>
              </a:ext>
            </a:extLst>
          </p:cNvPr>
          <p:cNvSpPr>
            <a:spLocks noGrp="1"/>
          </p:cNvSpPr>
          <p:nvPr>
            <p:ph type="subTitle" idx="1"/>
          </p:nvPr>
        </p:nvSpPr>
        <p:spPr>
          <a:xfrm>
            <a:off x="893791" y="3951473"/>
            <a:ext cx="8172450" cy="1042199"/>
          </a:xfrm>
          <a:effectLst>
            <a:outerShdw blurRad="50800" dist="38100" dir="2700000" algn="tl" rotWithShape="0">
              <a:prstClr val="black">
                <a:alpha val="40000"/>
              </a:prstClr>
            </a:outerShdw>
          </a:effectLst>
        </p:spPr>
        <p:txBody>
          <a:bodyPr>
            <a:normAutofit/>
          </a:bodyPr>
          <a:lstStyle/>
          <a:p>
            <a:r>
              <a:rPr lang="en-US" sz="4000" dirty="0">
                <a:ln>
                  <a:solidFill>
                    <a:schemeClr val="tx1"/>
                  </a:solidFill>
                </a:ln>
                <a:solidFill>
                  <a:srgbClr val="FFFFFF"/>
                </a:solidFill>
                <a:latin typeface="Comic Sans MS" panose="030F0702030302020204" pitchFamily="66" charset="0"/>
              </a:rPr>
              <a:t>Creating the Illusion of Space</a:t>
            </a:r>
          </a:p>
        </p:txBody>
      </p:sp>
    </p:spTree>
    <p:extLst>
      <p:ext uri="{BB962C8B-B14F-4D97-AF65-F5344CB8AC3E}">
        <p14:creationId xmlns:p14="http://schemas.microsoft.com/office/powerpoint/2010/main" val="177195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5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img.freepik.com/premium-photo/texture-white-watercolor-paper_88281-1263.jpg?w=2000">
            <a:extLst>
              <a:ext uri="{FF2B5EF4-FFF2-40B4-BE49-F238E27FC236}">
                <a16:creationId xmlns:a16="http://schemas.microsoft.com/office/drawing/2014/main" id="{13548B25-A307-41A4-AC1A-7EDF3FB66F9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4AF3BE-6416-0C43-A96C-294CAE1E91F8}"/>
              </a:ext>
            </a:extLst>
          </p:cNvPr>
          <p:cNvSpPr>
            <a:spLocks noGrp="1"/>
          </p:cNvSpPr>
          <p:nvPr>
            <p:ph type="title"/>
          </p:nvPr>
        </p:nvSpPr>
        <p:spPr>
          <a:xfrm>
            <a:off x="5044890" y="413262"/>
            <a:ext cx="4341045" cy="1045005"/>
          </a:xfrm>
        </p:spPr>
        <p:txBody>
          <a:bodyPr anchor="b">
            <a:normAutofit/>
          </a:bodyPr>
          <a:lstStyle/>
          <a:p>
            <a:r>
              <a:rPr lang="en-US" sz="3200" b="1" dirty="0"/>
              <a:t>What is perspective?</a:t>
            </a:r>
          </a:p>
        </p:txBody>
      </p:sp>
      <p:sp>
        <p:nvSpPr>
          <p:cNvPr id="3" name="Content Placeholder 2">
            <a:extLst>
              <a:ext uri="{FF2B5EF4-FFF2-40B4-BE49-F238E27FC236}">
                <a16:creationId xmlns:a16="http://schemas.microsoft.com/office/drawing/2014/main" id="{48F3D0AD-093F-5A43-B757-EDF5A41EAC9C}"/>
              </a:ext>
            </a:extLst>
          </p:cNvPr>
          <p:cNvSpPr>
            <a:spLocks noGrp="1"/>
          </p:cNvSpPr>
          <p:nvPr>
            <p:ph idx="1"/>
          </p:nvPr>
        </p:nvSpPr>
        <p:spPr>
          <a:xfrm>
            <a:off x="5044890" y="1899145"/>
            <a:ext cx="4126300" cy="3908097"/>
          </a:xfrm>
        </p:spPr>
        <p:txBody>
          <a:bodyPr>
            <a:normAutofit/>
          </a:bodyPr>
          <a:lstStyle/>
          <a:p>
            <a:r>
              <a:rPr lang="en-US" sz="2400" dirty="0"/>
              <a:t>In art, perspective is a technique used to create an illusion of a three-dimensional space on a two-dimensional surface. </a:t>
            </a:r>
          </a:p>
          <a:p>
            <a:r>
              <a:rPr lang="en-US" sz="2400" dirty="0"/>
              <a:t>There are two types of perspective, linear and non-linear.</a:t>
            </a:r>
          </a:p>
        </p:txBody>
      </p:sp>
      <p:pic>
        <p:nvPicPr>
          <p:cNvPr id="5" name="Picture 4">
            <a:extLst>
              <a:ext uri="{FF2B5EF4-FFF2-40B4-BE49-F238E27FC236}">
                <a16:creationId xmlns:a16="http://schemas.microsoft.com/office/drawing/2014/main" id="{51C114CE-26AD-F14C-91D8-9E10EC7AAF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1113789" y="1113788"/>
            <a:ext cx="6873943" cy="4646368"/>
          </a:xfrm>
          <a:prstGeom prst="rect">
            <a:avLst/>
          </a:prstGeom>
          <a:effectLst/>
        </p:spPr>
      </p:pic>
    </p:spTree>
    <p:extLst>
      <p:ext uri="{BB962C8B-B14F-4D97-AF65-F5344CB8AC3E}">
        <p14:creationId xmlns:p14="http://schemas.microsoft.com/office/powerpoint/2010/main" val="14927664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s://img.freepik.com/premium-photo/texture-white-watercolor-paper_88281-1263.jpg?w=2000">
            <a:extLst>
              <a:ext uri="{FF2B5EF4-FFF2-40B4-BE49-F238E27FC236}">
                <a16:creationId xmlns:a16="http://schemas.microsoft.com/office/drawing/2014/main" id="{F2DC0741-30B9-4DC3-A93E-DA8E3D8E11A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1DE9477-D079-294D-9065-153E387AEA94}"/>
              </a:ext>
            </a:extLst>
          </p:cNvPr>
          <p:cNvSpPr>
            <a:spLocks noGrp="1"/>
          </p:cNvSpPr>
          <p:nvPr>
            <p:ph type="title"/>
          </p:nvPr>
        </p:nvSpPr>
        <p:spPr/>
        <p:txBody>
          <a:bodyPr/>
          <a:lstStyle/>
          <a:p>
            <a:r>
              <a:rPr lang="en-US" dirty="0"/>
              <a:t>Non-linear Perspective</a:t>
            </a:r>
          </a:p>
        </p:txBody>
      </p:sp>
      <p:sp>
        <p:nvSpPr>
          <p:cNvPr id="3" name="Content Placeholder 2">
            <a:extLst>
              <a:ext uri="{FF2B5EF4-FFF2-40B4-BE49-F238E27FC236}">
                <a16:creationId xmlns:a16="http://schemas.microsoft.com/office/drawing/2014/main" id="{A5DB108F-359B-D94E-A07A-6A760EFF6A0F}"/>
              </a:ext>
            </a:extLst>
          </p:cNvPr>
          <p:cNvSpPr>
            <a:spLocks noGrp="1"/>
          </p:cNvSpPr>
          <p:nvPr>
            <p:ph idx="1"/>
          </p:nvPr>
        </p:nvSpPr>
        <p:spPr>
          <a:xfrm>
            <a:off x="681037" y="2126258"/>
            <a:ext cx="8665274" cy="1332460"/>
          </a:xfrm>
        </p:spPr>
        <p:txBody>
          <a:bodyPr/>
          <a:lstStyle/>
          <a:p>
            <a:r>
              <a:rPr lang="en-US" dirty="0"/>
              <a:t>Non-linear perspective shows depth through overlapping, size variation, color, and value.</a:t>
            </a:r>
          </a:p>
        </p:txBody>
      </p:sp>
      <p:pic>
        <p:nvPicPr>
          <p:cNvPr id="4" name="Picture 2" descr="http://ts2.mm.bing.net/images/thumbnail.aspx?q=1407630839005&amp;id=5787de2b2c8da3fd553e99d558b9b5a8&amp;url=http%3a%2f%2ffog.ccsf.edu%2f%7erholbert%2foverlap5.jpg">
            <a:extLst>
              <a:ext uri="{FF2B5EF4-FFF2-40B4-BE49-F238E27FC236}">
                <a16:creationId xmlns:a16="http://schemas.microsoft.com/office/drawing/2014/main" id="{BC813274-9CC6-0B44-A291-8FDFEF2B776C}"/>
              </a:ext>
            </a:extLst>
          </p:cNvPr>
          <p:cNvPicPr>
            <a:picLocks noChangeAspect="1" noChangeArrowheads="1"/>
          </p:cNvPicPr>
          <p:nvPr/>
        </p:nvPicPr>
        <p:blipFill>
          <a:blip r:embed="rId3" cstate="print"/>
          <a:srcRect/>
          <a:stretch>
            <a:fillRect/>
          </a:stretch>
        </p:blipFill>
        <p:spPr bwMode="auto">
          <a:xfrm>
            <a:off x="0" y="3312604"/>
            <a:ext cx="2201678" cy="1834731"/>
          </a:xfrm>
          <a:prstGeom prst="rect">
            <a:avLst/>
          </a:prstGeom>
          <a:noFill/>
        </p:spPr>
      </p:pic>
      <p:pic>
        <p:nvPicPr>
          <p:cNvPr id="5" name="Picture 4" descr="http://ts1.mm.bing.net/images/thumbnail.aspx?q=1407296280836&amp;id=5fc7f97f4b565c23b048d94b5ab0ecbd&amp;url=http%3a%2f%2fflyaqis.museum.vic.gov.au%2fbornemissza%2fVariations-in-Size-Drawer3.jpg">
            <a:extLst>
              <a:ext uri="{FF2B5EF4-FFF2-40B4-BE49-F238E27FC236}">
                <a16:creationId xmlns:a16="http://schemas.microsoft.com/office/drawing/2014/main" id="{CF30F586-A1B5-8E4F-9E45-79A170FB5D20}"/>
              </a:ext>
            </a:extLst>
          </p:cNvPr>
          <p:cNvPicPr>
            <a:picLocks noChangeAspect="1" noChangeArrowheads="1"/>
          </p:cNvPicPr>
          <p:nvPr/>
        </p:nvPicPr>
        <p:blipFill>
          <a:blip r:embed="rId4" cstate="print"/>
          <a:srcRect/>
          <a:stretch>
            <a:fillRect/>
          </a:stretch>
        </p:blipFill>
        <p:spPr bwMode="auto">
          <a:xfrm>
            <a:off x="2415826" y="3310564"/>
            <a:ext cx="1886985" cy="1836666"/>
          </a:xfrm>
          <a:prstGeom prst="rect">
            <a:avLst/>
          </a:prstGeom>
          <a:noFill/>
        </p:spPr>
      </p:pic>
      <p:pic>
        <p:nvPicPr>
          <p:cNvPr id="6" name="Picture 8" descr="http://ts1.mm.bing.net/images/thumbnail.aspx?q=1303220461108&amp;id=8d83cf5e28593ac70eca8b34bf52bc66&amp;url=http%3a%2f%2fwww.jpl.nasa.gov%2fspaceimages%2fv2%2fgetMediumImage.php%3fid%3dPIA01384">
            <a:extLst>
              <a:ext uri="{FF2B5EF4-FFF2-40B4-BE49-F238E27FC236}">
                <a16:creationId xmlns:a16="http://schemas.microsoft.com/office/drawing/2014/main" id="{71FEB85C-C730-C346-9476-C63964555528}"/>
              </a:ext>
            </a:extLst>
          </p:cNvPr>
          <p:cNvPicPr>
            <a:picLocks noChangeAspect="1" noChangeArrowheads="1"/>
          </p:cNvPicPr>
          <p:nvPr/>
        </p:nvPicPr>
        <p:blipFill>
          <a:blip r:embed="rId5" cstate="print"/>
          <a:srcRect/>
          <a:stretch>
            <a:fillRect/>
          </a:stretch>
        </p:blipFill>
        <p:spPr bwMode="auto">
          <a:xfrm>
            <a:off x="4527043" y="3310565"/>
            <a:ext cx="2198008" cy="1856939"/>
          </a:xfrm>
          <a:prstGeom prst="rect">
            <a:avLst/>
          </a:prstGeom>
          <a:noFill/>
        </p:spPr>
      </p:pic>
      <p:pic>
        <p:nvPicPr>
          <p:cNvPr id="7" name="Picture 6" descr="http://ts4.mm.bing.net/images/thumbnail.aspx?q=1360309325975&amp;id=80ffa90b13424f6ee6fff566626fc45c&amp;url=http%3a%2f%2fstudiochalkboard.evansville.edu%2fchlk%2fap-aerial.gif">
            <a:extLst>
              <a:ext uri="{FF2B5EF4-FFF2-40B4-BE49-F238E27FC236}">
                <a16:creationId xmlns:a16="http://schemas.microsoft.com/office/drawing/2014/main" id="{7AE30D7D-10F9-4243-AEFD-BEBA3CB25D33}"/>
              </a:ext>
            </a:extLst>
          </p:cNvPr>
          <p:cNvPicPr>
            <a:picLocks noChangeAspect="1" noChangeArrowheads="1"/>
          </p:cNvPicPr>
          <p:nvPr/>
        </p:nvPicPr>
        <p:blipFill>
          <a:blip r:embed="rId6" cstate="print"/>
          <a:srcRect/>
          <a:stretch>
            <a:fillRect/>
          </a:stretch>
        </p:blipFill>
        <p:spPr bwMode="auto">
          <a:xfrm>
            <a:off x="6972394" y="3312604"/>
            <a:ext cx="2926177" cy="1854899"/>
          </a:xfrm>
          <a:prstGeom prst="rect">
            <a:avLst/>
          </a:prstGeom>
          <a:noFill/>
        </p:spPr>
      </p:pic>
      <p:sp>
        <p:nvSpPr>
          <p:cNvPr id="8" name="Content Placeholder 2">
            <a:extLst>
              <a:ext uri="{FF2B5EF4-FFF2-40B4-BE49-F238E27FC236}">
                <a16:creationId xmlns:a16="http://schemas.microsoft.com/office/drawing/2014/main" id="{24C82E26-6F07-0E4F-8F7B-3B1528608E73}"/>
              </a:ext>
            </a:extLst>
          </p:cNvPr>
          <p:cNvSpPr txBox="1">
            <a:spLocks/>
          </p:cNvSpPr>
          <p:nvPr/>
        </p:nvSpPr>
        <p:spPr>
          <a:xfrm>
            <a:off x="283674" y="5197221"/>
            <a:ext cx="1752410" cy="738203"/>
          </a:xfrm>
          <a:prstGeom prst="rect">
            <a:avLst/>
          </a:prstGeom>
        </p:spPr>
        <p:txBody>
          <a:bodyPr vert="horz" lIns="74295" tIns="37148" rIns="74295" bIns="3714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75" dirty="0"/>
              <a:t>Overlapping</a:t>
            </a:r>
          </a:p>
        </p:txBody>
      </p:sp>
      <p:sp>
        <p:nvSpPr>
          <p:cNvPr id="9" name="Content Placeholder 2">
            <a:extLst>
              <a:ext uri="{FF2B5EF4-FFF2-40B4-BE49-F238E27FC236}">
                <a16:creationId xmlns:a16="http://schemas.microsoft.com/office/drawing/2014/main" id="{69D253CB-DE98-7C47-9B9D-40FF76900FCF}"/>
              </a:ext>
            </a:extLst>
          </p:cNvPr>
          <p:cNvSpPr txBox="1">
            <a:spLocks/>
          </p:cNvSpPr>
          <p:nvPr/>
        </p:nvSpPr>
        <p:spPr>
          <a:xfrm>
            <a:off x="2415826" y="5254181"/>
            <a:ext cx="1886985" cy="738203"/>
          </a:xfrm>
          <a:prstGeom prst="rect">
            <a:avLst/>
          </a:prstGeom>
        </p:spPr>
        <p:txBody>
          <a:bodyPr vert="horz" lIns="74295" tIns="37148" rIns="74295" bIns="3714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75" dirty="0"/>
              <a:t>Size Variation</a:t>
            </a:r>
          </a:p>
        </p:txBody>
      </p:sp>
      <p:sp>
        <p:nvSpPr>
          <p:cNvPr id="10" name="Content Placeholder 2">
            <a:extLst>
              <a:ext uri="{FF2B5EF4-FFF2-40B4-BE49-F238E27FC236}">
                <a16:creationId xmlns:a16="http://schemas.microsoft.com/office/drawing/2014/main" id="{901ABBFB-D69B-3B49-A12D-8EC4BE779815}"/>
              </a:ext>
            </a:extLst>
          </p:cNvPr>
          <p:cNvSpPr txBox="1">
            <a:spLocks/>
          </p:cNvSpPr>
          <p:nvPr/>
        </p:nvSpPr>
        <p:spPr>
          <a:xfrm>
            <a:off x="4682553" y="5254181"/>
            <a:ext cx="1886985" cy="738203"/>
          </a:xfrm>
          <a:prstGeom prst="rect">
            <a:avLst/>
          </a:prstGeom>
        </p:spPr>
        <p:txBody>
          <a:bodyPr vert="horz" lIns="74295" tIns="37148" rIns="74295" bIns="3714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75" dirty="0"/>
              <a:t>Color</a:t>
            </a:r>
          </a:p>
        </p:txBody>
      </p:sp>
      <p:sp>
        <p:nvSpPr>
          <p:cNvPr id="11" name="Content Placeholder 2">
            <a:extLst>
              <a:ext uri="{FF2B5EF4-FFF2-40B4-BE49-F238E27FC236}">
                <a16:creationId xmlns:a16="http://schemas.microsoft.com/office/drawing/2014/main" id="{1A802320-782C-7B40-9C23-D2773A303FCF}"/>
              </a:ext>
            </a:extLst>
          </p:cNvPr>
          <p:cNvSpPr txBox="1">
            <a:spLocks/>
          </p:cNvSpPr>
          <p:nvPr/>
        </p:nvSpPr>
        <p:spPr>
          <a:xfrm>
            <a:off x="7491989" y="5254180"/>
            <a:ext cx="1886985" cy="738203"/>
          </a:xfrm>
          <a:prstGeom prst="rect">
            <a:avLst/>
          </a:prstGeom>
        </p:spPr>
        <p:txBody>
          <a:bodyPr vert="horz" lIns="74295" tIns="37148" rIns="74295" bIns="3714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75" dirty="0"/>
              <a:t>Value</a:t>
            </a:r>
          </a:p>
        </p:txBody>
      </p:sp>
      <p:cxnSp>
        <p:nvCxnSpPr>
          <p:cNvPr id="12" name="Straight Connector 11">
            <a:extLst>
              <a:ext uri="{FF2B5EF4-FFF2-40B4-BE49-F238E27FC236}">
                <a16:creationId xmlns:a16="http://schemas.microsoft.com/office/drawing/2014/main" id="{0B064897-9517-7A42-95B1-C3B2C010E0B1}"/>
              </a:ext>
            </a:extLst>
          </p:cNvPr>
          <p:cNvCxnSpPr>
            <a:cxnSpLocks/>
          </p:cNvCxnSpPr>
          <p:nvPr/>
        </p:nvCxnSpPr>
        <p:spPr>
          <a:xfrm>
            <a:off x="691076" y="1906182"/>
            <a:ext cx="4369016" cy="0"/>
          </a:xfrm>
          <a:prstGeom prst="line">
            <a:avLst/>
          </a:prstGeom>
          <a:ln w="19050">
            <a:solidFill>
              <a:srgbClr val="FFC4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98964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img.freepik.com/premium-photo/texture-white-watercolor-paper_88281-1263.jpg?w=2000">
            <a:extLst>
              <a:ext uri="{FF2B5EF4-FFF2-40B4-BE49-F238E27FC236}">
                <a16:creationId xmlns:a16="http://schemas.microsoft.com/office/drawing/2014/main" id="{B8825A66-28EB-4181-BB31-84C8C9BF432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1DE9477-D079-294D-9065-153E387AEA94}"/>
              </a:ext>
            </a:extLst>
          </p:cNvPr>
          <p:cNvSpPr>
            <a:spLocks noGrp="1"/>
          </p:cNvSpPr>
          <p:nvPr>
            <p:ph type="title"/>
          </p:nvPr>
        </p:nvSpPr>
        <p:spPr/>
        <p:txBody>
          <a:bodyPr/>
          <a:lstStyle/>
          <a:p>
            <a:r>
              <a:rPr lang="en-US" dirty="0"/>
              <a:t>Non-linear Perspective</a:t>
            </a:r>
          </a:p>
        </p:txBody>
      </p:sp>
      <p:sp>
        <p:nvSpPr>
          <p:cNvPr id="3" name="Content Placeholder 2">
            <a:extLst>
              <a:ext uri="{FF2B5EF4-FFF2-40B4-BE49-F238E27FC236}">
                <a16:creationId xmlns:a16="http://schemas.microsoft.com/office/drawing/2014/main" id="{A5DB108F-359B-D94E-A07A-6A760EFF6A0F}"/>
              </a:ext>
            </a:extLst>
          </p:cNvPr>
          <p:cNvSpPr>
            <a:spLocks noGrp="1"/>
          </p:cNvSpPr>
          <p:nvPr>
            <p:ph idx="1"/>
          </p:nvPr>
        </p:nvSpPr>
        <p:spPr>
          <a:xfrm>
            <a:off x="337675" y="1356967"/>
            <a:ext cx="3264507" cy="5010201"/>
          </a:xfrm>
        </p:spPr>
        <p:txBody>
          <a:bodyPr>
            <a:normAutofit/>
          </a:bodyPr>
          <a:lstStyle/>
          <a:p>
            <a:r>
              <a:rPr lang="en-US" dirty="0"/>
              <a:t>Using a background, middle ground and foreground appearing to overlap, with the artist considering size and proportion, whilst using muted and bold </a:t>
            </a:r>
            <a:r>
              <a:rPr lang="en-US" dirty="0" err="1"/>
              <a:t>colours</a:t>
            </a:r>
            <a:r>
              <a:rPr lang="en-US" dirty="0"/>
              <a:t> can be an example of non-linear perspective. Some of these techniques can be used alongside linear perspective.</a:t>
            </a:r>
          </a:p>
        </p:txBody>
      </p:sp>
      <p:cxnSp>
        <p:nvCxnSpPr>
          <p:cNvPr id="12" name="Straight Connector 11">
            <a:extLst>
              <a:ext uri="{FF2B5EF4-FFF2-40B4-BE49-F238E27FC236}">
                <a16:creationId xmlns:a16="http://schemas.microsoft.com/office/drawing/2014/main" id="{0B064897-9517-7A42-95B1-C3B2C010E0B1}"/>
              </a:ext>
            </a:extLst>
          </p:cNvPr>
          <p:cNvCxnSpPr>
            <a:cxnSpLocks/>
          </p:cNvCxnSpPr>
          <p:nvPr/>
        </p:nvCxnSpPr>
        <p:spPr>
          <a:xfrm>
            <a:off x="313537" y="1171891"/>
            <a:ext cx="4369016" cy="0"/>
          </a:xfrm>
          <a:prstGeom prst="line">
            <a:avLst/>
          </a:prstGeom>
          <a:ln w="19050">
            <a:solidFill>
              <a:srgbClr val="FFC465"/>
            </a:solidFill>
          </a:ln>
        </p:spPr>
        <p:style>
          <a:lnRef idx="1">
            <a:schemeClr val="accent1"/>
          </a:lnRef>
          <a:fillRef idx="0">
            <a:schemeClr val="accent1"/>
          </a:fillRef>
          <a:effectRef idx="0">
            <a:schemeClr val="accent1"/>
          </a:effectRef>
          <a:fontRef idx="minor">
            <a:schemeClr val="tx1"/>
          </a:fontRef>
        </p:style>
      </p:cxnSp>
      <p:pic>
        <p:nvPicPr>
          <p:cNvPr id="13" name="Picture 8" descr="28 Art Elements-foreground, middle ground, back ground ideas | art  classroom, homeschool art, art lessons">
            <a:extLst>
              <a:ext uri="{FF2B5EF4-FFF2-40B4-BE49-F238E27FC236}">
                <a16:creationId xmlns:a16="http://schemas.microsoft.com/office/drawing/2014/main" id="{0A9677E0-DDA3-4D8A-B8B5-CCD921B7A03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35562" y="1532909"/>
            <a:ext cx="6045747" cy="46167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819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img.freepik.com/premium-photo/texture-white-watercolor-paper_88281-1263.jpg?w=2000">
            <a:extLst>
              <a:ext uri="{FF2B5EF4-FFF2-40B4-BE49-F238E27FC236}">
                <a16:creationId xmlns:a16="http://schemas.microsoft.com/office/drawing/2014/main" id="{B31F4EAE-DD75-4E3C-942A-35F5CDCF587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7E7A095-4211-8343-9095-4A85B3F4F0D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48316" y="642946"/>
            <a:ext cx="4045685" cy="2763766"/>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9" name="Picture 8">
            <a:extLst>
              <a:ext uri="{FF2B5EF4-FFF2-40B4-BE49-F238E27FC236}">
                <a16:creationId xmlns:a16="http://schemas.microsoft.com/office/drawing/2014/main" id="{ADB9622E-CA4C-9642-9DD1-5A07880432A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97623" y="3451289"/>
            <a:ext cx="3908377" cy="2763774"/>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7" name="Picture 6">
            <a:extLst>
              <a:ext uri="{FF2B5EF4-FFF2-40B4-BE49-F238E27FC236}">
                <a16:creationId xmlns:a16="http://schemas.microsoft.com/office/drawing/2014/main" id="{8211874F-844E-9641-BA49-98403453155A}"/>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591411" y="3451289"/>
            <a:ext cx="4001952" cy="2763774"/>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2" name="Title 1">
            <a:extLst>
              <a:ext uri="{FF2B5EF4-FFF2-40B4-BE49-F238E27FC236}">
                <a16:creationId xmlns:a16="http://schemas.microsoft.com/office/drawing/2014/main" id="{C47C2EAD-8B52-494F-B81D-2802C0128F17}"/>
              </a:ext>
            </a:extLst>
          </p:cNvPr>
          <p:cNvSpPr>
            <a:spLocks noGrp="1"/>
          </p:cNvSpPr>
          <p:nvPr>
            <p:ph type="title"/>
          </p:nvPr>
        </p:nvSpPr>
        <p:spPr>
          <a:xfrm>
            <a:off x="364045" y="1200150"/>
            <a:ext cx="2280857" cy="1077020"/>
          </a:xfrm>
        </p:spPr>
        <p:txBody>
          <a:bodyPr>
            <a:normAutofit/>
          </a:bodyPr>
          <a:lstStyle/>
          <a:p>
            <a:r>
              <a:rPr lang="en-US" sz="2275"/>
              <a:t>Linear Perspective</a:t>
            </a:r>
          </a:p>
        </p:txBody>
      </p:sp>
      <p:sp>
        <p:nvSpPr>
          <p:cNvPr id="3" name="Content Placeholder 2">
            <a:extLst>
              <a:ext uri="{FF2B5EF4-FFF2-40B4-BE49-F238E27FC236}">
                <a16:creationId xmlns:a16="http://schemas.microsoft.com/office/drawing/2014/main" id="{9C7C9C90-640D-1E4D-A8B6-FD0604CAF230}"/>
              </a:ext>
            </a:extLst>
          </p:cNvPr>
          <p:cNvSpPr>
            <a:spLocks noGrp="1"/>
          </p:cNvSpPr>
          <p:nvPr>
            <p:ph idx="1"/>
          </p:nvPr>
        </p:nvSpPr>
        <p:spPr>
          <a:xfrm>
            <a:off x="364045" y="2478024"/>
            <a:ext cx="2280857" cy="3187256"/>
          </a:xfrm>
        </p:spPr>
        <p:txBody>
          <a:bodyPr>
            <a:normAutofit fontScale="92500" lnSpcReduction="20000"/>
          </a:bodyPr>
          <a:lstStyle/>
          <a:p>
            <a:r>
              <a:rPr lang="en-US" sz="1381" dirty="0"/>
              <a:t>Linear perspective: Using lines to create an illusion of depth.</a:t>
            </a:r>
          </a:p>
          <a:p>
            <a:r>
              <a:rPr lang="en-US" sz="1381" dirty="0"/>
              <a:t>One point perspective: When all lines meet at one point.</a:t>
            </a:r>
          </a:p>
          <a:p>
            <a:r>
              <a:rPr lang="en-US" sz="1381" dirty="0"/>
              <a:t>Two point perspective: When lines appear to meet at two different points.</a:t>
            </a:r>
          </a:p>
          <a:p>
            <a:r>
              <a:rPr lang="en-US" sz="1381" dirty="0"/>
              <a:t>Multiple point perspective: When lines go to more than two points.</a:t>
            </a:r>
          </a:p>
          <a:p>
            <a:pPr marL="0" indent="0">
              <a:buNone/>
            </a:pPr>
            <a:endParaRPr lang="en-US" sz="1381" dirty="0"/>
          </a:p>
        </p:txBody>
      </p:sp>
      <p:pic>
        <p:nvPicPr>
          <p:cNvPr id="11" name="Picture 10">
            <a:extLst>
              <a:ext uri="{FF2B5EF4-FFF2-40B4-BE49-F238E27FC236}">
                <a16:creationId xmlns:a16="http://schemas.microsoft.com/office/drawing/2014/main" id="{72DB6B4C-BDA6-8E46-9A79-C2F2A51DCC21}"/>
              </a:ext>
            </a:extLst>
          </p:cNvPr>
          <p:cNvPicPr>
            <a:picLocks noChangeAspect="1"/>
          </p:cNvPicPr>
          <p:nvPr/>
        </p:nvPicPr>
        <p:blipFill rotWithShape="1">
          <a:blip r:embed="rId6">
            <a:extLst>
              <a:ext uri="{28A0092B-C50C-407E-A947-70E740481C1C}">
                <a14:useLocalDpi xmlns:a14="http://schemas.microsoft.com/office/drawing/2010/main"/>
              </a:ext>
            </a:extLst>
          </a:blip>
          <a:srcRect b="-2"/>
          <a:stretch/>
        </p:blipFill>
        <p:spPr>
          <a:xfrm>
            <a:off x="6016052" y="642946"/>
            <a:ext cx="3889948" cy="2763766"/>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36652906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img.freepik.com/premium-photo/texture-white-watercolor-paper_88281-1263.jpg?w=2000">
            <a:extLst>
              <a:ext uri="{FF2B5EF4-FFF2-40B4-BE49-F238E27FC236}">
                <a16:creationId xmlns:a16="http://schemas.microsoft.com/office/drawing/2014/main" id="{CCFE1C53-C964-494E-8DDB-E12FFC5C37C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65EF53-8FAC-1A4B-A6BA-C5CD3DC5A1F7}"/>
              </a:ext>
            </a:extLst>
          </p:cNvPr>
          <p:cNvSpPr>
            <a:spLocks noGrp="1"/>
          </p:cNvSpPr>
          <p:nvPr>
            <p:ph type="title"/>
          </p:nvPr>
        </p:nvSpPr>
        <p:spPr>
          <a:xfrm>
            <a:off x="527256" y="1154217"/>
            <a:ext cx="2929527" cy="1362240"/>
          </a:xfrm>
        </p:spPr>
        <p:txBody>
          <a:bodyPr>
            <a:normAutofit/>
          </a:bodyPr>
          <a:lstStyle/>
          <a:p>
            <a:r>
              <a:rPr lang="en-US" sz="3250"/>
              <a:t>One Point Perspective</a:t>
            </a:r>
          </a:p>
        </p:txBody>
      </p:sp>
      <p:sp>
        <p:nvSpPr>
          <p:cNvPr id="3" name="Content Placeholder 2">
            <a:extLst>
              <a:ext uri="{FF2B5EF4-FFF2-40B4-BE49-F238E27FC236}">
                <a16:creationId xmlns:a16="http://schemas.microsoft.com/office/drawing/2014/main" id="{8C5C59D3-7701-0A4F-BE64-F1CB80E95AD7}"/>
              </a:ext>
            </a:extLst>
          </p:cNvPr>
          <p:cNvSpPr>
            <a:spLocks noGrp="1"/>
          </p:cNvSpPr>
          <p:nvPr>
            <p:ph idx="1"/>
          </p:nvPr>
        </p:nvSpPr>
        <p:spPr>
          <a:xfrm>
            <a:off x="527257" y="2624138"/>
            <a:ext cx="2929526" cy="3070860"/>
          </a:xfrm>
        </p:spPr>
        <p:txBody>
          <a:bodyPr>
            <a:normAutofit/>
          </a:bodyPr>
          <a:lstStyle/>
          <a:p>
            <a:r>
              <a:rPr lang="en-US" sz="1463"/>
              <a:t>Only one vanishing point is on the horizon line.</a:t>
            </a:r>
          </a:p>
          <a:p>
            <a:r>
              <a:rPr lang="en-US" sz="1463"/>
              <a:t>A vanishing point is the point in which receding parallel lines appear to converge. </a:t>
            </a:r>
          </a:p>
          <a:p>
            <a:r>
              <a:rPr lang="en-US" sz="1463"/>
              <a:t>The horizon line is the line that delineates where the sky meets the ground. Is used as a guide for where the viewer’s eye level falls. </a:t>
            </a:r>
          </a:p>
        </p:txBody>
      </p:sp>
      <p:pic>
        <p:nvPicPr>
          <p:cNvPr id="7" name="Picture 6">
            <a:extLst>
              <a:ext uri="{FF2B5EF4-FFF2-40B4-BE49-F238E27FC236}">
                <a16:creationId xmlns:a16="http://schemas.microsoft.com/office/drawing/2014/main" id="{BFA6D2E8-7521-1D4B-ADCC-4D4C8355CACC}"/>
              </a:ext>
            </a:extLst>
          </p:cNvPr>
          <p:cNvPicPr>
            <a:picLocks noChangeAspect="1"/>
          </p:cNvPicPr>
          <p:nvPr/>
        </p:nvPicPr>
        <p:blipFill rotWithShape="1">
          <a:blip r:embed="rId3">
            <a:extLst>
              <a:ext uri="{28A0092B-C50C-407E-A947-70E740481C1C}">
                <a14:useLocalDpi xmlns:a14="http://schemas.microsoft.com/office/drawing/2010/main"/>
              </a:ext>
            </a:extLst>
          </a:blip>
          <a:srcRect r="-2" b="-2"/>
          <a:stretch/>
        </p:blipFill>
        <p:spPr>
          <a:xfrm>
            <a:off x="4293013" y="1229868"/>
            <a:ext cx="5089208" cy="4398264"/>
          </a:xfrm>
          <a:prstGeom prst="rect">
            <a:avLst/>
          </a:prstGeom>
          <a:effectLst/>
        </p:spPr>
      </p:pic>
      <p:cxnSp>
        <p:nvCxnSpPr>
          <p:cNvPr id="15" name="Straight Arrow Connector 14">
            <a:extLst>
              <a:ext uri="{FF2B5EF4-FFF2-40B4-BE49-F238E27FC236}">
                <a16:creationId xmlns:a16="http://schemas.microsoft.com/office/drawing/2014/main" id="{279299C8-BCBD-9A4D-BA48-09F9870AFD26}"/>
              </a:ext>
            </a:extLst>
          </p:cNvPr>
          <p:cNvCxnSpPr>
            <a:cxnSpLocks/>
          </p:cNvCxnSpPr>
          <p:nvPr/>
        </p:nvCxnSpPr>
        <p:spPr>
          <a:xfrm flipV="1">
            <a:off x="3224109" y="2741269"/>
            <a:ext cx="3225110" cy="531310"/>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9AB88CB8-DB3B-5741-B123-8A3597AD07C1}"/>
              </a:ext>
            </a:extLst>
          </p:cNvPr>
          <p:cNvCxnSpPr>
            <a:cxnSpLocks/>
          </p:cNvCxnSpPr>
          <p:nvPr/>
        </p:nvCxnSpPr>
        <p:spPr>
          <a:xfrm>
            <a:off x="359761" y="2440073"/>
            <a:ext cx="3023673" cy="0"/>
          </a:xfrm>
          <a:prstGeom prst="line">
            <a:avLst/>
          </a:prstGeom>
          <a:ln w="19050">
            <a:solidFill>
              <a:srgbClr val="FFC465"/>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8387A8F-FD79-AD42-A211-F37A161142AE}"/>
              </a:ext>
            </a:extLst>
          </p:cNvPr>
          <p:cNvCxnSpPr>
            <a:cxnSpLocks/>
          </p:cNvCxnSpPr>
          <p:nvPr/>
        </p:nvCxnSpPr>
        <p:spPr>
          <a:xfrm flipV="1">
            <a:off x="3313155" y="2741269"/>
            <a:ext cx="4036026" cy="1756977"/>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35737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img.freepik.com/premium-photo/texture-white-watercolor-paper_88281-1263.jpg?w=2000">
            <a:extLst>
              <a:ext uri="{FF2B5EF4-FFF2-40B4-BE49-F238E27FC236}">
                <a16:creationId xmlns:a16="http://schemas.microsoft.com/office/drawing/2014/main" id="{60CFCF34-5469-4A37-9F8F-13786340F34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EBD166-7C4E-C44A-B3B6-55FF94974B04}"/>
              </a:ext>
            </a:extLst>
          </p:cNvPr>
          <p:cNvSpPr>
            <a:spLocks noGrp="1"/>
          </p:cNvSpPr>
          <p:nvPr>
            <p:ph type="title"/>
          </p:nvPr>
        </p:nvSpPr>
        <p:spPr>
          <a:xfrm>
            <a:off x="527256" y="1154217"/>
            <a:ext cx="2929527" cy="1362240"/>
          </a:xfrm>
        </p:spPr>
        <p:txBody>
          <a:bodyPr>
            <a:normAutofit/>
          </a:bodyPr>
          <a:lstStyle/>
          <a:p>
            <a:r>
              <a:rPr lang="en-US" sz="3250"/>
              <a:t>Two Point Perspective</a:t>
            </a:r>
          </a:p>
        </p:txBody>
      </p:sp>
      <p:sp>
        <p:nvSpPr>
          <p:cNvPr id="3" name="Content Placeholder 2">
            <a:extLst>
              <a:ext uri="{FF2B5EF4-FFF2-40B4-BE49-F238E27FC236}">
                <a16:creationId xmlns:a16="http://schemas.microsoft.com/office/drawing/2014/main" id="{9FA0BFCB-E51D-A649-94B4-466D28770961}"/>
              </a:ext>
            </a:extLst>
          </p:cNvPr>
          <p:cNvSpPr>
            <a:spLocks noGrp="1"/>
          </p:cNvSpPr>
          <p:nvPr>
            <p:ph idx="1"/>
          </p:nvPr>
        </p:nvSpPr>
        <p:spPr>
          <a:xfrm>
            <a:off x="527257" y="2624138"/>
            <a:ext cx="2929526" cy="3070860"/>
          </a:xfrm>
        </p:spPr>
        <p:txBody>
          <a:bodyPr>
            <a:normAutofit/>
          </a:bodyPr>
          <a:lstStyle/>
          <a:p>
            <a:r>
              <a:rPr lang="en-US" sz="1463" dirty="0"/>
              <a:t>When two vanishing points exist on the horizon line. </a:t>
            </a:r>
          </a:p>
          <a:p>
            <a:r>
              <a:rPr lang="en-US" sz="1463" dirty="0"/>
              <a:t>Two-point perspective is useful in creating corners and multiple street views in a cityscape. </a:t>
            </a:r>
          </a:p>
        </p:txBody>
      </p:sp>
      <p:pic>
        <p:nvPicPr>
          <p:cNvPr id="8" name="Picture 7" descr="Diagram, engineering drawing&#10;&#10;Description automatically generated">
            <a:extLst>
              <a:ext uri="{FF2B5EF4-FFF2-40B4-BE49-F238E27FC236}">
                <a16:creationId xmlns:a16="http://schemas.microsoft.com/office/drawing/2014/main" id="{89A28459-C148-B342-8F83-0190D797984E}"/>
              </a:ext>
            </a:extLst>
          </p:cNvPr>
          <p:cNvPicPr>
            <a:picLocks noChangeAspect="1"/>
          </p:cNvPicPr>
          <p:nvPr/>
        </p:nvPicPr>
        <p:blipFill rotWithShape="1">
          <a:blip r:embed="rId3">
            <a:extLst>
              <a:ext uri="{28A0092B-C50C-407E-A947-70E740481C1C}">
                <a14:useLocalDpi xmlns:a14="http://schemas.microsoft.com/office/drawing/2010/main"/>
              </a:ext>
            </a:extLst>
          </a:blip>
          <a:srcRect r="-1"/>
          <a:stretch/>
        </p:blipFill>
        <p:spPr>
          <a:xfrm>
            <a:off x="3493432" y="280141"/>
            <a:ext cx="6412567" cy="5541955"/>
          </a:xfrm>
          <a:prstGeom prst="rect">
            <a:avLst/>
          </a:prstGeom>
          <a:effectLst/>
        </p:spPr>
      </p:pic>
      <p:cxnSp>
        <p:nvCxnSpPr>
          <p:cNvPr id="12" name="Straight Connector 11">
            <a:extLst>
              <a:ext uri="{FF2B5EF4-FFF2-40B4-BE49-F238E27FC236}">
                <a16:creationId xmlns:a16="http://schemas.microsoft.com/office/drawing/2014/main" id="{057BB4A2-92A2-2C44-B0CB-4C618A2DE3AF}"/>
              </a:ext>
            </a:extLst>
          </p:cNvPr>
          <p:cNvCxnSpPr>
            <a:cxnSpLocks/>
          </p:cNvCxnSpPr>
          <p:nvPr/>
        </p:nvCxnSpPr>
        <p:spPr>
          <a:xfrm>
            <a:off x="563906" y="2430033"/>
            <a:ext cx="2819529" cy="0"/>
          </a:xfrm>
          <a:prstGeom prst="line">
            <a:avLst/>
          </a:prstGeom>
          <a:ln w="19050">
            <a:solidFill>
              <a:srgbClr val="FFC4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3673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img.freepik.com/premium-photo/texture-white-watercolor-paper_88281-1263.jpg?w=2000">
            <a:extLst>
              <a:ext uri="{FF2B5EF4-FFF2-40B4-BE49-F238E27FC236}">
                <a16:creationId xmlns:a16="http://schemas.microsoft.com/office/drawing/2014/main" id="{F1D7DE82-DBFD-4063-B763-073FAAE9BA7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Diagram&#10;&#10;Description automatically generated">
            <a:extLst>
              <a:ext uri="{FF2B5EF4-FFF2-40B4-BE49-F238E27FC236}">
                <a16:creationId xmlns:a16="http://schemas.microsoft.com/office/drawing/2014/main" id="{B19A5C71-1B90-9E41-A447-1D73D6B34597}"/>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6" y="643979"/>
            <a:ext cx="9905984" cy="5571083"/>
          </a:xfrm>
          <a:prstGeom prst="rect">
            <a:avLst/>
          </a:prstGeom>
        </p:spPr>
      </p:pic>
    </p:spTree>
    <p:extLst>
      <p:ext uri="{BB962C8B-B14F-4D97-AF65-F5344CB8AC3E}">
        <p14:creationId xmlns:p14="http://schemas.microsoft.com/office/powerpoint/2010/main" val="1934054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img.freepik.com/premium-photo/texture-white-watercolor-paper_88281-1263.jpg?w=2000">
            <a:extLst>
              <a:ext uri="{FF2B5EF4-FFF2-40B4-BE49-F238E27FC236}">
                <a16:creationId xmlns:a16="http://schemas.microsoft.com/office/drawing/2014/main" id="{9D2A3F16-DAE6-4AD6-9AE2-E1CBD87BFD2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2B11F89-7FFD-6C43-AC48-5A1C1B8B19ED}"/>
              </a:ext>
            </a:extLst>
          </p:cNvPr>
          <p:cNvSpPr>
            <a:spLocks noGrp="1"/>
          </p:cNvSpPr>
          <p:nvPr>
            <p:ph type="title"/>
          </p:nvPr>
        </p:nvSpPr>
        <p:spPr>
          <a:xfrm>
            <a:off x="527595" y="1727568"/>
            <a:ext cx="2848215" cy="1318136"/>
          </a:xfrm>
        </p:spPr>
        <p:txBody>
          <a:bodyPr spcFirstLastPara="1" vert="horz" wrap="square" lIns="74295" tIns="37148" rIns="74295" bIns="37148" rtlCol="0" anchor="t" anchorCtr="0">
            <a:normAutofit/>
          </a:bodyPr>
          <a:lstStyle/>
          <a:p>
            <a:r>
              <a:rPr lang="en-US" kern="1200" dirty="0">
                <a:latin typeface="+mj-lt"/>
                <a:ea typeface="+mj-ea"/>
                <a:cs typeface="+mj-cs"/>
              </a:rPr>
              <a:t>Multiple Point Perspective</a:t>
            </a:r>
          </a:p>
        </p:txBody>
      </p:sp>
      <p:sp>
        <p:nvSpPr>
          <p:cNvPr id="3" name="Content Placeholder 2">
            <a:extLst>
              <a:ext uri="{FF2B5EF4-FFF2-40B4-BE49-F238E27FC236}">
                <a16:creationId xmlns:a16="http://schemas.microsoft.com/office/drawing/2014/main" id="{951EE34A-9114-9446-9694-C328C2C6C4C3}"/>
              </a:ext>
            </a:extLst>
          </p:cNvPr>
          <p:cNvSpPr>
            <a:spLocks noGrp="1"/>
          </p:cNvSpPr>
          <p:nvPr>
            <p:ph idx="1"/>
          </p:nvPr>
        </p:nvSpPr>
        <p:spPr>
          <a:xfrm>
            <a:off x="586381" y="3253303"/>
            <a:ext cx="2848214" cy="2488807"/>
          </a:xfrm>
        </p:spPr>
        <p:txBody>
          <a:bodyPr spcFirstLastPara="1" vert="horz" wrap="square" lIns="74295" tIns="37148" rIns="74295" bIns="37148" rtlCol="0" anchor="t" anchorCtr="0">
            <a:normAutofit/>
          </a:bodyPr>
          <a:lstStyle/>
          <a:p>
            <a:pPr marL="0" indent="0">
              <a:buNone/>
            </a:pPr>
            <a:r>
              <a:rPr lang="en-US" sz="1625" kern="1200" dirty="0">
                <a:latin typeface="+mn-lt"/>
                <a:ea typeface="+mn-ea"/>
                <a:cs typeface="+mn-cs"/>
              </a:rPr>
              <a:t>Many vanishing points can be used to create complicated perspective images. These can be very complex. Don’t worry, we are going to master one point and two point perspective in this unit!</a:t>
            </a:r>
          </a:p>
        </p:txBody>
      </p:sp>
      <p:pic>
        <p:nvPicPr>
          <p:cNvPr id="5" name="Picture 4">
            <a:extLst>
              <a:ext uri="{FF2B5EF4-FFF2-40B4-BE49-F238E27FC236}">
                <a16:creationId xmlns:a16="http://schemas.microsoft.com/office/drawing/2014/main" id="{3AEA67FD-EAF5-1E4E-8124-6F982043FF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74259" y="1115889"/>
            <a:ext cx="6526801" cy="4356639"/>
          </a:xfrm>
          <a:prstGeom prst="rect">
            <a:avLst/>
          </a:prstGeom>
          <a:effectLst/>
        </p:spPr>
      </p:pic>
      <p:cxnSp>
        <p:nvCxnSpPr>
          <p:cNvPr id="11" name="Straight Connector 10">
            <a:extLst>
              <a:ext uri="{FF2B5EF4-FFF2-40B4-BE49-F238E27FC236}">
                <a16:creationId xmlns:a16="http://schemas.microsoft.com/office/drawing/2014/main" id="{53D1BE43-172D-B642-99F7-F970ED36473C}"/>
              </a:ext>
            </a:extLst>
          </p:cNvPr>
          <p:cNvCxnSpPr>
            <a:cxnSpLocks/>
          </p:cNvCxnSpPr>
          <p:nvPr/>
        </p:nvCxnSpPr>
        <p:spPr>
          <a:xfrm>
            <a:off x="586381" y="3054664"/>
            <a:ext cx="2819529" cy="0"/>
          </a:xfrm>
          <a:prstGeom prst="line">
            <a:avLst/>
          </a:prstGeom>
          <a:ln w="19050">
            <a:solidFill>
              <a:srgbClr val="FFC4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3227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img.freepik.com/premium-photo/texture-white-watercolor-paper_88281-1263.jpg?w=2000">
            <a:extLst>
              <a:ext uri="{FF2B5EF4-FFF2-40B4-BE49-F238E27FC236}">
                <a16:creationId xmlns:a16="http://schemas.microsoft.com/office/drawing/2014/main" id="{727DF614-14C4-4C68-A566-51944EF21B2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F18F57FD-AD71-AF43-BEA7-2BA830496817}"/>
              </a:ext>
            </a:extLst>
          </p:cNvPr>
          <p:cNvSpPr>
            <a:spLocks noGrp="1"/>
          </p:cNvSpPr>
          <p:nvPr>
            <p:ph type="title"/>
          </p:nvPr>
        </p:nvSpPr>
        <p:spPr>
          <a:xfrm>
            <a:off x="527255" y="1764488"/>
            <a:ext cx="2848215" cy="1318136"/>
          </a:xfrm>
        </p:spPr>
        <p:txBody>
          <a:bodyPr spcFirstLastPara="1" vert="horz" wrap="square" lIns="74295" tIns="37148" rIns="74295" bIns="37148" rtlCol="0" anchor="ctr" anchorCtr="0">
            <a:normAutofit fontScale="90000"/>
          </a:bodyPr>
          <a:lstStyle/>
          <a:p>
            <a:r>
              <a:rPr lang="en-US" sz="3006" kern="1200" dirty="0">
                <a:solidFill>
                  <a:schemeClr val="tx1"/>
                </a:solidFill>
                <a:latin typeface="+mj-lt"/>
                <a:ea typeface="+mj-ea"/>
                <a:cs typeface="+mj-cs"/>
              </a:rPr>
              <a:t>Are the following images…</a:t>
            </a:r>
          </a:p>
        </p:txBody>
      </p:sp>
      <p:sp>
        <p:nvSpPr>
          <p:cNvPr id="4" name="TextBox 3">
            <a:extLst>
              <a:ext uri="{FF2B5EF4-FFF2-40B4-BE49-F238E27FC236}">
                <a16:creationId xmlns:a16="http://schemas.microsoft.com/office/drawing/2014/main" id="{C7D110DB-2EDB-C241-96C8-0A37B947FC8B}"/>
              </a:ext>
            </a:extLst>
          </p:cNvPr>
          <p:cNvSpPr txBox="1"/>
          <p:nvPr/>
        </p:nvSpPr>
        <p:spPr>
          <a:xfrm>
            <a:off x="527256" y="3313541"/>
            <a:ext cx="2848214" cy="2386249"/>
          </a:xfrm>
          <a:prstGeom prst="rect">
            <a:avLst/>
          </a:prstGeom>
        </p:spPr>
        <p:txBody>
          <a:bodyPr vert="horz" lIns="74295" tIns="37148" rIns="74295" bIns="37148" rtlCol="0">
            <a:normAutofit/>
          </a:bodyPr>
          <a:lstStyle/>
          <a:p>
            <a:pPr marL="232172" indent="-185738">
              <a:lnSpc>
                <a:spcPct val="90000"/>
              </a:lnSpc>
              <a:spcAft>
                <a:spcPts val="488"/>
              </a:spcAft>
              <a:buFont typeface="Arial" panose="020B0604020202020204" pitchFamily="34" charset="0"/>
              <a:buChar char="•"/>
            </a:pPr>
            <a:r>
              <a:rPr lang="en-US" sz="1625" dirty="0"/>
              <a:t>One point perspective</a:t>
            </a:r>
          </a:p>
          <a:p>
            <a:pPr marL="232172" indent="-185738">
              <a:lnSpc>
                <a:spcPct val="90000"/>
              </a:lnSpc>
              <a:spcAft>
                <a:spcPts val="488"/>
              </a:spcAft>
              <a:buFont typeface="Arial" panose="020B0604020202020204" pitchFamily="34" charset="0"/>
              <a:buChar char="•"/>
            </a:pPr>
            <a:r>
              <a:rPr lang="en-US" sz="1625" dirty="0"/>
              <a:t>Two point perspective</a:t>
            </a:r>
          </a:p>
          <a:p>
            <a:pPr marL="232172" indent="-185738">
              <a:lnSpc>
                <a:spcPct val="90000"/>
              </a:lnSpc>
              <a:spcAft>
                <a:spcPts val="488"/>
              </a:spcAft>
              <a:buFont typeface="Arial" panose="020B0604020202020204" pitchFamily="34" charset="0"/>
              <a:buChar char="•"/>
            </a:pPr>
            <a:r>
              <a:rPr lang="en-US" sz="1625" dirty="0"/>
              <a:t>Multiple point perspective</a:t>
            </a:r>
          </a:p>
        </p:txBody>
      </p:sp>
      <p:pic>
        <p:nvPicPr>
          <p:cNvPr id="3" name="Picture 2" descr="A road with trees on the side&#10;&#10;Description automatically generated with medium confidence">
            <a:extLst>
              <a:ext uri="{FF2B5EF4-FFF2-40B4-BE49-F238E27FC236}">
                <a16:creationId xmlns:a16="http://schemas.microsoft.com/office/drawing/2014/main" id="{6D8C1802-F41E-1F48-BE96-D36CA30657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38255" y="21937"/>
            <a:ext cx="4502727" cy="6771018"/>
          </a:xfrm>
          <a:prstGeom prst="rect">
            <a:avLst/>
          </a:prstGeom>
          <a:effectLst/>
        </p:spPr>
      </p:pic>
      <p:cxnSp>
        <p:nvCxnSpPr>
          <p:cNvPr id="14" name="Straight Connector 13">
            <a:extLst>
              <a:ext uri="{FF2B5EF4-FFF2-40B4-BE49-F238E27FC236}">
                <a16:creationId xmlns:a16="http://schemas.microsoft.com/office/drawing/2014/main" id="{CAD6F32D-EFCB-B14E-85AD-D6A5E773A541}"/>
              </a:ext>
            </a:extLst>
          </p:cNvPr>
          <p:cNvCxnSpPr>
            <a:cxnSpLocks/>
          </p:cNvCxnSpPr>
          <p:nvPr/>
        </p:nvCxnSpPr>
        <p:spPr>
          <a:xfrm>
            <a:off x="527255" y="3082624"/>
            <a:ext cx="2819529" cy="0"/>
          </a:xfrm>
          <a:prstGeom prst="line">
            <a:avLst/>
          </a:prstGeom>
          <a:ln w="19050">
            <a:solidFill>
              <a:srgbClr val="FFC46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888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www.mjsd.k12.wi.us/mhs/depts/math/teachers/christensen/Images/E5b.jpg"/>
          <p:cNvPicPr>
            <a:picLocks noChangeAspect="1" noChangeArrowheads="1"/>
          </p:cNvPicPr>
          <p:nvPr/>
        </p:nvPicPr>
        <p:blipFill>
          <a:blip r:embed="rId2" cstate="print"/>
          <a:stretch>
            <a:fillRect/>
          </a:stretch>
        </p:blipFill>
        <p:spPr bwMode="auto">
          <a:xfrm>
            <a:off x="0" y="12573"/>
            <a:ext cx="9906000" cy="6845427"/>
          </a:xfrm>
          <a:prstGeom prst="rect">
            <a:avLst/>
          </a:prstGeom>
          <a:noFill/>
        </p:spPr>
      </p:pic>
    </p:spTree>
    <p:extLst>
      <p:ext uri="{BB962C8B-B14F-4D97-AF65-F5344CB8AC3E}">
        <p14:creationId xmlns:p14="http://schemas.microsoft.com/office/powerpoint/2010/main" val="1411109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img.freepik.com/premium-photo/texture-white-watercolor-paper_88281-1263.jpg?w=2000">
            <a:extLst>
              <a:ext uri="{FF2B5EF4-FFF2-40B4-BE49-F238E27FC236}">
                <a16:creationId xmlns:a16="http://schemas.microsoft.com/office/drawing/2014/main" id="{1A318732-0A1B-4F2B-B6BF-C8A7FB04572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icture containing outdoor, building&#10;&#10;Description automatically generated">
            <a:extLst>
              <a:ext uri="{FF2B5EF4-FFF2-40B4-BE49-F238E27FC236}">
                <a16:creationId xmlns:a16="http://schemas.microsoft.com/office/drawing/2014/main" id="{22868DD2-8035-0E47-B37A-239B37D9F9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62966" y="0"/>
            <a:ext cx="4580068" cy="6861527"/>
          </a:xfrm>
          <a:prstGeom prst="rect">
            <a:avLst/>
          </a:prstGeom>
        </p:spPr>
      </p:pic>
    </p:spTree>
    <p:extLst>
      <p:ext uri="{BB962C8B-B14F-4D97-AF65-F5344CB8AC3E}">
        <p14:creationId xmlns:p14="http://schemas.microsoft.com/office/powerpoint/2010/main" val="11515780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img.freepik.com/premium-photo/texture-white-watercolor-paper_88281-1263.jpg?w=2000">
            <a:extLst>
              <a:ext uri="{FF2B5EF4-FFF2-40B4-BE49-F238E27FC236}">
                <a16:creationId xmlns:a16="http://schemas.microsoft.com/office/drawing/2014/main" id="{6021AB2B-680E-428A-9BE9-A9B42F084A5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9698" name="Picture 2" descr="http://www.1st-art-gallery.com/artists/canaletto/Perspective.jpg"/>
          <p:cNvPicPr>
            <a:picLocks noChangeAspect="1" noChangeArrowheads="1"/>
          </p:cNvPicPr>
          <p:nvPr/>
        </p:nvPicPr>
        <p:blipFill>
          <a:blip r:embed="rId3" cstate="print"/>
          <a:stretch>
            <a:fillRect/>
          </a:stretch>
        </p:blipFill>
        <p:spPr bwMode="auto">
          <a:xfrm>
            <a:off x="1635582" y="0"/>
            <a:ext cx="6634835" cy="6823092"/>
          </a:xfrm>
          <a:prstGeom prst="rect">
            <a:avLst/>
          </a:prstGeom>
          <a:noFill/>
        </p:spPr>
      </p:pic>
    </p:spTree>
    <p:extLst>
      <p:ext uri="{BB962C8B-B14F-4D97-AF65-F5344CB8AC3E}">
        <p14:creationId xmlns:p14="http://schemas.microsoft.com/office/powerpoint/2010/main" val="41152213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img.freepik.com/premium-photo/texture-white-watercolor-paper_88281-1263.jpg?w=2000">
            <a:extLst>
              <a:ext uri="{FF2B5EF4-FFF2-40B4-BE49-F238E27FC236}">
                <a16:creationId xmlns:a16="http://schemas.microsoft.com/office/drawing/2014/main" id="{B58F5F82-C8D2-4936-BD59-93274651230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bigboxdetox.com/wp-content/uploads/2011/02/One_point_perspective__by_JessicaSlay.jpg"/>
          <p:cNvPicPr>
            <a:picLocks noChangeAspect="1" noChangeArrowheads="1"/>
          </p:cNvPicPr>
          <p:nvPr/>
        </p:nvPicPr>
        <p:blipFill>
          <a:blip r:embed="rId3" cstate="print"/>
          <a:stretch>
            <a:fillRect/>
          </a:stretch>
        </p:blipFill>
        <p:spPr bwMode="auto">
          <a:xfrm>
            <a:off x="1205459" y="0"/>
            <a:ext cx="7495081" cy="6858000"/>
          </a:xfrm>
          <a:prstGeom prst="rect">
            <a:avLst/>
          </a:prstGeom>
          <a:noFill/>
        </p:spPr>
      </p:pic>
    </p:spTree>
    <p:extLst>
      <p:ext uri="{BB962C8B-B14F-4D97-AF65-F5344CB8AC3E}">
        <p14:creationId xmlns:p14="http://schemas.microsoft.com/office/powerpoint/2010/main" val="41427610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img.freepik.com/premium-photo/texture-white-watercolor-paper_88281-1263.jpg?w=2000">
            <a:extLst>
              <a:ext uri="{FF2B5EF4-FFF2-40B4-BE49-F238E27FC236}">
                <a16:creationId xmlns:a16="http://schemas.microsoft.com/office/drawing/2014/main" id="{8E7F1FCE-D9F3-4790-A25D-7829F66C7A7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2770" name="Picture 2" descr="http://www.jyrituulos.com/works/drawpaint/acrophobia.jpg"/>
          <p:cNvPicPr>
            <a:picLocks noChangeAspect="1" noChangeArrowheads="1"/>
          </p:cNvPicPr>
          <p:nvPr/>
        </p:nvPicPr>
        <p:blipFill>
          <a:blip r:embed="rId3" cstate="print"/>
          <a:stretch>
            <a:fillRect/>
          </a:stretch>
        </p:blipFill>
        <p:spPr bwMode="auto">
          <a:xfrm>
            <a:off x="803563" y="-27709"/>
            <a:ext cx="8298873" cy="6913418"/>
          </a:xfrm>
          <a:prstGeom prst="rect">
            <a:avLst/>
          </a:prstGeom>
          <a:noFill/>
        </p:spPr>
      </p:pic>
    </p:spTree>
    <p:extLst>
      <p:ext uri="{BB962C8B-B14F-4D97-AF65-F5344CB8AC3E}">
        <p14:creationId xmlns:p14="http://schemas.microsoft.com/office/powerpoint/2010/main" val="2773917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img.freepik.com/premium-photo/texture-white-watercolor-paper_88281-1263.jpg?w=2000">
            <a:extLst>
              <a:ext uri="{FF2B5EF4-FFF2-40B4-BE49-F238E27FC236}">
                <a16:creationId xmlns:a16="http://schemas.microsoft.com/office/drawing/2014/main" id="{6BE2348D-0939-4C83-B1BC-B4109D6A545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5602" name="Picture 2" descr="http://www.jeffprentice.net/teachf/artists/painting/vredman_de_vries.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535949"/>
            <a:ext cx="9915784" cy="5116706"/>
          </a:xfrm>
          <a:prstGeom prst="rect">
            <a:avLst/>
          </a:prstGeom>
          <a:noFill/>
        </p:spPr>
      </p:pic>
    </p:spTree>
    <p:extLst>
      <p:ext uri="{BB962C8B-B14F-4D97-AF65-F5344CB8AC3E}">
        <p14:creationId xmlns:p14="http://schemas.microsoft.com/office/powerpoint/2010/main" val="20082652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uilding, stone, court, walkway&#10;&#10;Description automatically generated">
            <a:extLst>
              <a:ext uri="{FF2B5EF4-FFF2-40B4-BE49-F238E27FC236}">
                <a16:creationId xmlns:a16="http://schemas.microsoft.com/office/drawing/2014/main" id="{4FADFAA9-3530-804D-A0CA-E345BFB8159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981028" cy="6858000"/>
          </a:xfrm>
          <a:prstGeom prst="rect">
            <a:avLst/>
          </a:prstGeom>
        </p:spPr>
      </p:pic>
    </p:spTree>
    <p:extLst>
      <p:ext uri="{BB962C8B-B14F-4D97-AF65-F5344CB8AC3E}">
        <p14:creationId xmlns:p14="http://schemas.microsoft.com/office/powerpoint/2010/main" val="7387780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ow angle view of a building&#10;&#10;Description automatically generated with medium confidence">
            <a:extLst>
              <a:ext uri="{FF2B5EF4-FFF2-40B4-BE49-F238E27FC236}">
                <a16:creationId xmlns:a16="http://schemas.microsoft.com/office/drawing/2014/main" id="{41A98B64-08A8-3D4A-8B2F-59DF7BB3BB4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0" y="0"/>
            <a:ext cx="9975612" cy="6858000"/>
          </a:xfrm>
          <a:prstGeom prst="rect">
            <a:avLst/>
          </a:prstGeom>
        </p:spPr>
      </p:pic>
    </p:spTree>
    <p:extLst>
      <p:ext uri="{BB962C8B-B14F-4D97-AF65-F5344CB8AC3E}">
        <p14:creationId xmlns:p14="http://schemas.microsoft.com/office/powerpoint/2010/main" val="8643590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532924" y="446066"/>
            <a:ext cx="4279708" cy="7507568"/>
          </a:xfrm>
          <a:prstGeom prst="rect">
            <a:avLst/>
          </a:prstGeom>
        </p:spPr>
        <p:txBody>
          <a:bodyPr wrap="square">
            <a:spAutoFit/>
          </a:bodyPr>
          <a:lstStyle/>
          <a:p>
            <a:endParaRPr lang="en-GB" sz="1250" b="1" dirty="0">
              <a:latin typeface="Comic Sans MS" panose="030F0702030302020204" pitchFamily="66" charset="0"/>
            </a:endParaRPr>
          </a:p>
          <a:p>
            <a:r>
              <a:rPr lang="en-GB" sz="1600" b="1" dirty="0">
                <a:latin typeface="Comic Sans MS" panose="030F0702030302020204" pitchFamily="66" charset="0"/>
              </a:rPr>
              <a:t>3. I can begin to use 2 point perspective</a:t>
            </a:r>
          </a:p>
          <a:p>
            <a:r>
              <a:rPr lang="en-US" sz="1100" dirty="0">
                <a:latin typeface="Comic Sans MS" panose="030F0702030302020204" pitchFamily="66" charset="0"/>
              </a:rPr>
              <a:t>Two Point Perspective</a:t>
            </a:r>
            <a:endParaRPr lang="en-GB" sz="1100" dirty="0">
              <a:latin typeface="Comic Sans MS" panose="030F0702030302020204" pitchFamily="66" charset="0"/>
            </a:endParaRPr>
          </a:p>
          <a:p>
            <a:pPr lvl="0"/>
            <a:r>
              <a:rPr lang="en-US" sz="1100" dirty="0">
                <a:latin typeface="Comic Sans MS" panose="030F0702030302020204" pitchFamily="66" charset="0"/>
              </a:rPr>
              <a:t>Recap through the PowerPoint slides from the previous session and especially the quiz part identifying if the image has 1 or 2 point perspective. </a:t>
            </a:r>
          </a:p>
          <a:p>
            <a:pPr lvl="0"/>
            <a:endParaRPr lang="en-US" sz="1100" dirty="0">
              <a:latin typeface="Comic Sans MS" panose="030F0702030302020204" pitchFamily="66" charset="0"/>
            </a:endParaRPr>
          </a:p>
          <a:p>
            <a:pPr lvl="0"/>
            <a:r>
              <a:rPr lang="en-US" sz="1100" dirty="0">
                <a:latin typeface="Comic Sans MS" panose="030F0702030302020204" pitchFamily="66" charset="0"/>
              </a:rPr>
              <a:t>Explain that the children will be learning to draw using 2 point perspective in this session. Reassure the children that this is no more complicated than the one point perspective and it can give some great 3 dimensional effects. </a:t>
            </a:r>
          </a:p>
          <a:p>
            <a:pPr lvl="0"/>
            <a:endParaRPr lang="en-US" sz="1100" dirty="0">
              <a:latin typeface="Comic Sans MS" panose="030F0702030302020204" pitchFamily="66" charset="0"/>
            </a:endParaRPr>
          </a:p>
          <a:p>
            <a:pPr lvl="0"/>
            <a:r>
              <a:rPr lang="en-US" sz="1100" dirty="0">
                <a:latin typeface="Comic Sans MS" panose="030F0702030302020204" pitchFamily="66" charset="0"/>
              </a:rPr>
              <a:t>Show the following PowerPoint slides that gives a step by step guide to drawing a cuboid above the horizon, below the horizon and on the horizon. </a:t>
            </a:r>
          </a:p>
          <a:p>
            <a:pPr lvl="0"/>
            <a:endParaRPr lang="en-US" sz="1100" dirty="0">
              <a:latin typeface="Comic Sans MS" panose="030F0702030302020204" pitchFamily="66" charset="0"/>
            </a:endParaRPr>
          </a:p>
          <a:p>
            <a:r>
              <a:rPr lang="en-US" sz="1100" dirty="0">
                <a:latin typeface="Comic Sans MS" panose="030F0702030302020204" pitchFamily="66" charset="0"/>
              </a:rPr>
              <a:t>Also play this step by step video guide: </a:t>
            </a:r>
            <a:r>
              <a:rPr lang="en-GB" sz="1100" b="1" dirty="0">
                <a:latin typeface="Comic Sans MS" panose="030F0702030302020204" pitchFamily="66" charset="0"/>
                <a:hlinkClick r:id="rId3"/>
              </a:rPr>
              <a:t>https://www.youtube.com/watch?v=29-bPAhvzFI</a:t>
            </a:r>
            <a:r>
              <a:rPr lang="en-GB" sz="1100" b="1" dirty="0">
                <a:latin typeface="Comic Sans MS" panose="030F0702030302020204" pitchFamily="66" charset="0"/>
              </a:rPr>
              <a:t> </a:t>
            </a:r>
          </a:p>
          <a:p>
            <a:pPr lvl="0"/>
            <a:r>
              <a:rPr lang="en-US" sz="1100" dirty="0">
                <a:latin typeface="Comic Sans MS" panose="030F0702030302020204" pitchFamily="66" charset="0"/>
              </a:rPr>
              <a:t> </a:t>
            </a:r>
          </a:p>
          <a:p>
            <a:pPr lvl="0"/>
            <a:r>
              <a:rPr lang="en-GB" sz="1100" dirty="0">
                <a:latin typeface="Comic Sans MS" panose="030F0702030302020204" pitchFamily="66" charset="0"/>
              </a:rPr>
              <a:t>Ask the children to draw 3 cuboids in their sketchbook by following the step by step guide. Ask them to label the horizon/ eyelevel &amp; vanishing points. Explain that one cuboid should be above the horizon, one on the horizon and one below. </a:t>
            </a:r>
          </a:p>
          <a:p>
            <a:pPr lvl="0"/>
            <a:endParaRPr lang="en-GB" sz="1100" dirty="0">
              <a:latin typeface="Comic Sans MS" panose="030F0702030302020204" pitchFamily="66" charset="0"/>
            </a:endParaRPr>
          </a:p>
          <a:p>
            <a:pPr lvl="0"/>
            <a:r>
              <a:rPr lang="en-GB" sz="1100" dirty="0">
                <a:latin typeface="Comic Sans MS" panose="030F0702030302020204" pitchFamily="66" charset="0"/>
              </a:rPr>
              <a:t>If time allows discuss where a light source would be and how this would affect the shading. Ask the children to use hard and soft drawing pencils and use a variety of techniques such as shading, hatching and blending to shade the cuboids as in the example to the right. </a:t>
            </a:r>
          </a:p>
          <a:p>
            <a:r>
              <a:rPr lang="en-US" sz="1100" dirty="0">
                <a:latin typeface="Comic Sans MS" panose="030F0702030302020204" pitchFamily="66" charset="0"/>
              </a:rPr>
              <a:t> </a:t>
            </a:r>
            <a:endParaRPr lang="en-GB" sz="1100" dirty="0">
              <a:latin typeface="Comic Sans MS" panose="030F0702030302020204" pitchFamily="66" charset="0"/>
            </a:endParaRPr>
          </a:p>
          <a:p>
            <a:r>
              <a:rPr lang="en-GB" sz="1100" dirty="0">
                <a:latin typeface="Comic Sans MS" panose="030F0702030302020204" pitchFamily="66" charset="0"/>
              </a:rPr>
              <a:t> </a:t>
            </a: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400" dirty="0"/>
          </a:p>
          <a:p>
            <a:endParaRPr lang="en-GB" sz="1100" dirty="0"/>
          </a:p>
          <a:p>
            <a:endParaRPr lang="en-GB" dirty="0"/>
          </a:p>
          <a:p>
            <a:endParaRPr lang="en-GB" dirty="0"/>
          </a:p>
        </p:txBody>
      </p:sp>
      <p:pic>
        <p:nvPicPr>
          <p:cNvPr id="13" name="Picture 12">
            <a:extLst>
              <a:ext uri="{FF2B5EF4-FFF2-40B4-BE49-F238E27FC236}">
                <a16:creationId xmlns:a16="http://schemas.microsoft.com/office/drawing/2014/main" id="{13C11510-DAD4-4E88-8BC0-384044966C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67023" y="6124431"/>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972569F2-B5EE-4F8E-9E1B-19B4F6FA7334}"/>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rcRect l="15804" t="5596" r="13147" b="6094"/>
          <a:stretch/>
        </p:blipFill>
        <p:spPr>
          <a:xfrm>
            <a:off x="5703467" y="2068319"/>
            <a:ext cx="3538879" cy="24730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How to draw 2 point perspective with different points of view » Make a Mark  Studios">
            <a:extLst>
              <a:ext uri="{FF2B5EF4-FFF2-40B4-BE49-F238E27FC236}">
                <a16:creationId xmlns:a16="http://schemas.microsoft.com/office/drawing/2014/main" id="{4C3EC6FC-FE79-48F8-BDA3-FC050E470B06}"/>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b="10697"/>
          <a:stretch/>
        </p:blipFill>
        <p:spPr bwMode="auto">
          <a:xfrm>
            <a:off x="4812632" y="4120786"/>
            <a:ext cx="2042821" cy="24324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A0A01C5-2EEA-429D-8933-768E2E99D3A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017634" y="304801"/>
            <a:ext cx="2370859" cy="14587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501231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img.freepik.com/premium-photo/texture-white-watercolor-paper_88281-1263.jpg?w=2000">
            <a:extLst>
              <a:ext uri="{FF2B5EF4-FFF2-40B4-BE49-F238E27FC236}">
                <a16:creationId xmlns:a16="http://schemas.microsoft.com/office/drawing/2014/main" id="{372CE36E-B363-4D4F-9F0C-9AD80C0C865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6626" name="Rectangle 2">
            <a:extLst>
              <a:ext uri="{FF2B5EF4-FFF2-40B4-BE49-F238E27FC236}">
                <a16:creationId xmlns:a16="http://schemas.microsoft.com/office/drawing/2014/main" id="{9C51E446-9C3E-40C5-A853-7B99D7A1B3A7}"/>
              </a:ext>
            </a:extLst>
          </p:cNvPr>
          <p:cNvSpPr>
            <a:spLocks noChangeArrowheads="1"/>
          </p:cNvSpPr>
          <p:nvPr/>
        </p:nvSpPr>
        <p:spPr bwMode="auto">
          <a:xfrm>
            <a:off x="838200" y="1219200"/>
            <a:ext cx="81534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buFontTx/>
              <a:buChar char="•"/>
            </a:pPr>
            <a:r>
              <a:rPr lang="en-GB" altLang="en-US" sz="2800">
                <a:solidFill>
                  <a:srgbClr val="008000"/>
                </a:solidFill>
                <a:latin typeface="Comic Sans MS" panose="030F0702030302020204" pitchFamily="66" charset="0"/>
              </a:rPr>
              <a:t>When drawing in perspective we can also use two vanishing points as opposed to just using one vanishing point.</a:t>
            </a:r>
          </a:p>
          <a:p>
            <a:pPr>
              <a:spcBef>
                <a:spcPct val="20000"/>
              </a:spcBef>
              <a:buFontTx/>
              <a:buChar char="•"/>
            </a:pPr>
            <a:endParaRPr lang="en-GB" altLang="en-US" sz="2800">
              <a:solidFill>
                <a:srgbClr val="008000"/>
              </a:solidFill>
              <a:latin typeface="Comic Sans MS" panose="030F0702030302020204" pitchFamily="66" charset="0"/>
            </a:endParaRPr>
          </a:p>
          <a:p>
            <a:pPr>
              <a:spcBef>
                <a:spcPct val="20000"/>
              </a:spcBef>
              <a:buFontTx/>
              <a:buChar char="•"/>
            </a:pPr>
            <a:r>
              <a:rPr lang="en-GB" altLang="en-US" sz="2800">
                <a:solidFill>
                  <a:srgbClr val="008000"/>
                </a:solidFill>
                <a:latin typeface="Comic Sans MS" panose="030F0702030302020204" pitchFamily="66" charset="0"/>
              </a:rPr>
              <a:t>This is called ‘Two Point Perspective’.</a:t>
            </a:r>
          </a:p>
          <a:p>
            <a:pPr>
              <a:spcBef>
                <a:spcPct val="20000"/>
              </a:spcBef>
              <a:buFontTx/>
              <a:buChar char="•"/>
            </a:pPr>
            <a:endParaRPr lang="en-GB" altLang="en-US" sz="2800">
              <a:solidFill>
                <a:srgbClr val="008000"/>
              </a:solidFill>
              <a:latin typeface="Comic Sans MS" panose="030F0702030302020204" pitchFamily="66" charset="0"/>
            </a:endParaRPr>
          </a:p>
          <a:p>
            <a:pPr>
              <a:spcBef>
                <a:spcPct val="20000"/>
              </a:spcBef>
              <a:buFontTx/>
              <a:buChar char="•"/>
            </a:pPr>
            <a:r>
              <a:rPr lang="en-GB" altLang="en-US" sz="2800">
                <a:solidFill>
                  <a:srgbClr val="008000"/>
                </a:solidFill>
                <a:latin typeface="Comic Sans MS" panose="030F0702030302020204" pitchFamily="66" charset="0"/>
              </a:rPr>
              <a:t>Here are some examples of two point perspective drawings.</a:t>
            </a:r>
          </a:p>
        </p:txBody>
      </p:sp>
      <p:sp>
        <p:nvSpPr>
          <p:cNvPr id="26627" name="Rectangle 3">
            <a:extLst>
              <a:ext uri="{FF2B5EF4-FFF2-40B4-BE49-F238E27FC236}">
                <a16:creationId xmlns:a16="http://schemas.microsoft.com/office/drawing/2014/main" id="{33BDE466-7E8A-4BD9-9FA7-6A70C10EBCCF}"/>
              </a:ext>
            </a:extLst>
          </p:cNvPr>
          <p:cNvSpPr>
            <a:spLocks noChangeArrowheads="1"/>
          </p:cNvSpPr>
          <p:nvPr/>
        </p:nvSpPr>
        <p:spPr bwMode="auto">
          <a:xfrm>
            <a:off x="1066800" y="228600"/>
            <a:ext cx="7772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GB" altLang="en-US" sz="4400" dirty="0">
                <a:solidFill>
                  <a:schemeClr val="accent2"/>
                </a:solidFill>
                <a:latin typeface="Comic Sans MS" panose="030F0702030302020204" pitchFamily="66" charset="0"/>
              </a:rPr>
              <a:t>Two Point Perspective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 calcmode="lin" valueType="num">
                                      <p:cBhvr additive="base">
                                        <p:cTn id="7" dur="500" fill="hold"/>
                                        <p:tgtEl>
                                          <p:spTgt spid="266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66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26626">
                                            <p:txEl>
                                              <p:pRg st="2" end="2"/>
                                            </p:txEl>
                                          </p:spTgt>
                                        </p:tgtEl>
                                        <p:attrNameLst>
                                          <p:attrName>style.visibility</p:attrName>
                                        </p:attrNameLst>
                                      </p:cBhvr>
                                      <p:to>
                                        <p:strVal val="visible"/>
                                      </p:to>
                                    </p:set>
                                    <p:anim calcmode="lin" valueType="num">
                                      <p:cBhvr additive="base">
                                        <p:cTn id="13" dur="500" fill="hold"/>
                                        <p:tgtEl>
                                          <p:spTgt spid="26626">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6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26626">
                                            <p:txEl>
                                              <p:pRg st="4" end="4"/>
                                            </p:txEl>
                                          </p:spTgt>
                                        </p:tgtEl>
                                        <p:attrNameLst>
                                          <p:attrName>style.visibility</p:attrName>
                                        </p:attrNameLst>
                                      </p:cBhvr>
                                      <p:to>
                                        <p:strVal val="visible"/>
                                      </p:to>
                                    </p:set>
                                    <p:anim calcmode="lin" valueType="num">
                                      <p:cBhvr additive="base">
                                        <p:cTn id="19" dur="500" fill="hold"/>
                                        <p:tgtEl>
                                          <p:spTgt spid="26626">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62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https://img.freepik.com/premium-photo/texture-white-watercolor-paper_88281-1263.jpg?w=2000">
            <a:extLst>
              <a:ext uri="{FF2B5EF4-FFF2-40B4-BE49-F238E27FC236}">
                <a16:creationId xmlns:a16="http://schemas.microsoft.com/office/drawing/2014/main" id="{A6DAF34F-2363-429F-9EED-1ED25B81B84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0722" name="Group 2">
            <a:extLst>
              <a:ext uri="{FF2B5EF4-FFF2-40B4-BE49-F238E27FC236}">
                <a16:creationId xmlns:a16="http://schemas.microsoft.com/office/drawing/2014/main" id="{8D012A30-FB3B-4077-B54F-25C787D29EA8}"/>
              </a:ext>
            </a:extLst>
          </p:cNvPr>
          <p:cNvGrpSpPr>
            <a:grpSpLocks/>
          </p:cNvGrpSpPr>
          <p:nvPr/>
        </p:nvGrpSpPr>
        <p:grpSpPr bwMode="auto">
          <a:xfrm>
            <a:off x="609600" y="1066801"/>
            <a:ext cx="8686800" cy="5516563"/>
            <a:chOff x="20098950" y="20662575"/>
            <a:chExt cx="5019675" cy="3971925"/>
          </a:xfrm>
        </p:grpSpPr>
        <p:pic>
          <p:nvPicPr>
            <p:cNvPr id="30723" name="Picture 3" descr="two%20point%20perspective">
              <a:extLst>
                <a:ext uri="{FF2B5EF4-FFF2-40B4-BE49-F238E27FC236}">
                  <a16:creationId xmlns:a16="http://schemas.microsoft.com/office/drawing/2014/main" id="{E59685E1-A8B2-4DEE-AAC6-A7746402327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098950" y="20662575"/>
              <a:ext cx="5019675"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0724" name="Line 4">
              <a:extLst>
                <a:ext uri="{FF2B5EF4-FFF2-40B4-BE49-F238E27FC236}">
                  <a16:creationId xmlns:a16="http://schemas.microsoft.com/office/drawing/2014/main" id="{0A81ED59-CF57-4E2C-A890-281926668E7D}"/>
                </a:ext>
              </a:extLst>
            </p:cNvPr>
            <p:cNvSpPr>
              <a:spLocks noChangeShapeType="1"/>
            </p:cNvSpPr>
            <p:nvPr/>
          </p:nvSpPr>
          <p:spPr bwMode="auto">
            <a:xfrm>
              <a:off x="22546950" y="20698575"/>
              <a:ext cx="2520000" cy="2700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25" name="Line 5">
              <a:extLst>
                <a:ext uri="{FF2B5EF4-FFF2-40B4-BE49-F238E27FC236}">
                  <a16:creationId xmlns:a16="http://schemas.microsoft.com/office/drawing/2014/main" id="{C18DD5CB-A5FE-4224-AEBC-784420FAA069}"/>
                </a:ext>
              </a:extLst>
            </p:cNvPr>
            <p:cNvSpPr>
              <a:spLocks noChangeShapeType="1"/>
            </p:cNvSpPr>
            <p:nvPr/>
          </p:nvSpPr>
          <p:spPr bwMode="auto">
            <a:xfrm flipH="1">
              <a:off x="20458950" y="21094575"/>
              <a:ext cx="1512000" cy="2268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26" name="Line 6">
              <a:extLst>
                <a:ext uri="{FF2B5EF4-FFF2-40B4-BE49-F238E27FC236}">
                  <a16:creationId xmlns:a16="http://schemas.microsoft.com/office/drawing/2014/main" id="{733C46D5-CA48-47D0-8493-944C3D8C3A25}"/>
                </a:ext>
              </a:extLst>
            </p:cNvPr>
            <p:cNvSpPr>
              <a:spLocks noChangeShapeType="1"/>
            </p:cNvSpPr>
            <p:nvPr/>
          </p:nvSpPr>
          <p:spPr bwMode="auto">
            <a:xfrm>
              <a:off x="22402950" y="21382575"/>
              <a:ext cx="2628000" cy="2016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27" name="Line 7">
              <a:extLst>
                <a:ext uri="{FF2B5EF4-FFF2-40B4-BE49-F238E27FC236}">
                  <a16:creationId xmlns:a16="http://schemas.microsoft.com/office/drawing/2014/main" id="{9472A646-8A92-486F-8012-A6956B0DE418}"/>
                </a:ext>
              </a:extLst>
            </p:cNvPr>
            <p:cNvSpPr>
              <a:spLocks noChangeShapeType="1"/>
            </p:cNvSpPr>
            <p:nvPr/>
          </p:nvSpPr>
          <p:spPr bwMode="auto">
            <a:xfrm>
              <a:off x="21502950" y="22174575"/>
              <a:ext cx="3528000" cy="1224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28" name="Line 8">
              <a:extLst>
                <a:ext uri="{FF2B5EF4-FFF2-40B4-BE49-F238E27FC236}">
                  <a16:creationId xmlns:a16="http://schemas.microsoft.com/office/drawing/2014/main" id="{DD2AD832-38E9-481F-BFE8-135EF757452E}"/>
                </a:ext>
              </a:extLst>
            </p:cNvPr>
            <p:cNvSpPr>
              <a:spLocks noChangeShapeType="1"/>
            </p:cNvSpPr>
            <p:nvPr/>
          </p:nvSpPr>
          <p:spPr bwMode="auto">
            <a:xfrm flipH="1">
              <a:off x="20458950" y="22174575"/>
              <a:ext cx="1044000" cy="1188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29" name="Line 9">
              <a:extLst>
                <a:ext uri="{FF2B5EF4-FFF2-40B4-BE49-F238E27FC236}">
                  <a16:creationId xmlns:a16="http://schemas.microsoft.com/office/drawing/2014/main" id="{9C28952C-739D-4E58-896A-EE1880346D3B}"/>
                </a:ext>
              </a:extLst>
            </p:cNvPr>
            <p:cNvSpPr>
              <a:spLocks noChangeShapeType="1"/>
            </p:cNvSpPr>
            <p:nvPr/>
          </p:nvSpPr>
          <p:spPr bwMode="auto">
            <a:xfrm>
              <a:off x="22402950" y="21634575"/>
              <a:ext cx="2592000" cy="1764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30" name="Line 10">
              <a:extLst>
                <a:ext uri="{FF2B5EF4-FFF2-40B4-BE49-F238E27FC236}">
                  <a16:creationId xmlns:a16="http://schemas.microsoft.com/office/drawing/2014/main" id="{7186791E-C4B3-4D36-93AF-709B6149EB58}"/>
                </a:ext>
              </a:extLst>
            </p:cNvPr>
            <p:cNvSpPr>
              <a:spLocks noChangeShapeType="1"/>
            </p:cNvSpPr>
            <p:nvPr/>
          </p:nvSpPr>
          <p:spPr bwMode="auto">
            <a:xfrm flipH="1">
              <a:off x="21394950" y="23398575"/>
              <a:ext cx="3600000" cy="936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31" name="Line 11">
              <a:extLst>
                <a:ext uri="{FF2B5EF4-FFF2-40B4-BE49-F238E27FC236}">
                  <a16:creationId xmlns:a16="http://schemas.microsoft.com/office/drawing/2014/main" id="{863099BC-C30C-42AC-8F49-6A51780BF1BA}"/>
                </a:ext>
              </a:extLst>
            </p:cNvPr>
            <p:cNvSpPr>
              <a:spLocks noChangeShapeType="1"/>
            </p:cNvSpPr>
            <p:nvPr/>
          </p:nvSpPr>
          <p:spPr bwMode="auto">
            <a:xfrm flipH="1" flipV="1">
              <a:off x="20458950" y="23362575"/>
              <a:ext cx="936000" cy="972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32" name="Line 12">
              <a:extLst>
                <a:ext uri="{FF2B5EF4-FFF2-40B4-BE49-F238E27FC236}">
                  <a16:creationId xmlns:a16="http://schemas.microsoft.com/office/drawing/2014/main" id="{832AB6AE-90CF-44CF-A68B-BCEA39499EE5}"/>
                </a:ext>
              </a:extLst>
            </p:cNvPr>
            <p:cNvSpPr>
              <a:spLocks noChangeShapeType="1"/>
            </p:cNvSpPr>
            <p:nvPr/>
          </p:nvSpPr>
          <p:spPr bwMode="auto">
            <a:xfrm flipH="1">
              <a:off x="20458950" y="22606575"/>
              <a:ext cx="1008000" cy="756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33" name="Line 13">
              <a:extLst>
                <a:ext uri="{FF2B5EF4-FFF2-40B4-BE49-F238E27FC236}">
                  <a16:creationId xmlns:a16="http://schemas.microsoft.com/office/drawing/2014/main" id="{AD7ADE62-FAF8-4C73-92EE-981E2CAF335D}"/>
                </a:ext>
              </a:extLst>
            </p:cNvPr>
            <p:cNvSpPr>
              <a:spLocks noChangeShapeType="1"/>
            </p:cNvSpPr>
            <p:nvPr/>
          </p:nvSpPr>
          <p:spPr bwMode="auto">
            <a:xfrm flipH="1">
              <a:off x="20458950" y="23110575"/>
              <a:ext cx="1008000" cy="252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34" name="Line 14">
              <a:extLst>
                <a:ext uri="{FF2B5EF4-FFF2-40B4-BE49-F238E27FC236}">
                  <a16:creationId xmlns:a16="http://schemas.microsoft.com/office/drawing/2014/main" id="{D7A1A64E-5419-4220-A76F-05B8E4934F17}"/>
                </a:ext>
              </a:extLst>
            </p:cNvPr>
            <p:cNvSpPr>
              <a:spLocks noChangeShapeType="1"/>
            </p:cNvSpPr>
            <p:nvPr/>
          </p:nvSpPr>
          <p:spPr bwMode="auto">
            <a:xfrm>
              <a:off x="21538950" y="23110575"/>
              <a:ext cx="3528000" cy="288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35" name="Line 15">
              <a:extLst>
                <a:ext uri="{FF2B5EF4-FFF2-40B4-BE49-F238E27FC236}">
                  <a16:creationId xmlns:a16="http://schemas.microsoft.com/office/drawing/2014/main" id="{D91EE00C-6B1D-4BFA-A8CA-B3EA47ABC17C}"/>
                </a:ext>
              </a:extLst>
            </p:cNvPr>
            <p:cNvSpPr>
              <a:spLocks noChangeShapeType="1"/>
            </p:cNvSpPr>
            <p:nvPr/>
          </p:nvSpPr>
          <p:spPr bwMode="auto">
            <a:xfrm flipV="1">
              <a:off x="21394950" y="23398575"/>
              <a:ext cx="3636000" cy="720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36" name="Line 16">
              <a:extLst>
                <a:ext uri="{FF2B5EF4-FFF2-40B4-BE49-F238E27FC236}">
                  <a16:creationId xmlns:a16="http://schemas.microsoft.com/office/drawing/2014/main" id="{7A598EBF-60F7-4FE4-9D73-AF5293AC1C15}"/>
                </a:ext>
              </a:extLst>
            </p:cNvPr>
            <p:cNvSpPr>
              <a:spLocks noChangeShapeType="1"/>
            </p:cNvSpPr>
            <p:nvPr/>
          </p:nvSpPr>
          <p:spPr bwMode="auto">
            <a:xfrm flipH="1" flipV="1">
              <a:off x="20458950" y="23362575"/>
              <a:ext cx="936000" cy="756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37" name="Line 17">
              <a:extLst>
                <a:ext uri="{FF2B5EF4-FFF2-40B4-BE49-F238E27FC236}">
                  <a16:creationId xmlns:a16="http://schemas.microsoft.com/office/drawing/2014/main" id="{9C006F18-AFE4-4AD4-840A-F1BDD8D39540}"/>
                </a:ext>
              </a:extLst>
            </p:cNvPr>
            <p:cNvSpPr>
              <a:spLocks noChangeShapeType="1"/>
            </p:cNvSpPr>
            <p:nvPr/>
          </p:nvSpPr>
          <p:spPr bwMode="auto">
            <a:xfrm flipV="1">
              <a:off x="21430950" y="23398575"/>
              <a:ext cx="3636000" cy="288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30738" name="Line 18">
              <a:extLst>
                <a:ext uri="{FF2B5EF4-FFF2-40B4-BE49-F238E27FC236}">
                  <a16:creationId xmlns:a16="http://schemas.microsoft.com/office/drawing/2014/main" id="{79274109-0D5D-49B7-B2B5-7D22537746FF}"/>
                </a:ext>
              </a:extLst>
            </p:cNvPr>
            <p:cNvSpPr>
              <a:spLocks noChangeShapeType="1"/>
            </p:cNvSpPr>
            <p:nvPr/>
          </p:nvSpPr>
          <p:spPr bwMode="auto">
            <a:xfrm flipH="1" flipV="1">
              <a:off x="20458950" y="23362575"/>
              <a:ext cx="936000" cy="3240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grpSp>
      <p:sp>
        <p:nvSpPr>
          <p:cNvPr id="30739" name="Rectangle 19">
            <a:extLst>
              <a:ext uri="{FF2B5EF4-FFF2-40B4-BE49-F238E27FC236}">
                <a16:creationId xmlns:a16="http://schemas.microsoft.com/office/drawing/2014/main" id="{02306189-D010-47FA-BEB1-0529C8D53BD5}"/>
              </a:ext>
            </a:extLst>
          </p:cNvPr>
          <p:cNvSpPr>
            <a:spLocks noChangeArrowheads="1"/>
          </p:cNvSpPr>
          <p:nvPr/>
        </p:nvSpPr>
        <p:spPr bwMode="auto">
          <a:xfrm>
            <a:off x="1066800" y="228600"/>
            <a:ext cx="7772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GB" altLang="en-US" sz="4400">
                <a:solidFill>
                  <a:schemeClr val="accent2"/>
                </a:solidFill>
                <a:latin typeface="Comic Sans MS" panose="030F0702030302020204" pitchFamily="66" charset="0"/>
              </a:rPr>
              <a:t>Two Point Perspective</a:t>
            </a:r>
          </a:p>
        </p:txBody>
      </p:sp>
      <p:sp>
        <p:nvSpPr>
          <p:cNvPr id="30740" name="Text Box 20">
            <a:extLst>
              <a:ext uri="{FF2B5EF4-FFF2-40B4-BE49-F238E27FC236}">
                <a16:creationId xmlns:a16="http://schemas.microsoft.com/office/drawing/2014/main" id="{30F0D389-D6FB-4BCD-876B-41203A95BDB8}"/>
              </a:ext>
            </a:extLst>
          </p:cNvPr>
          <p:cNvSpPr txBox="1">
            <a:spLocks noChangeArrowheads="1"/>
          </p:cNvSpPr>
          <p:nvPr/>
        </p:nvSpPr>
        <p:spPr bwMode="auto">
          <a:xfrm>
            <a:off x="685800" y="5486401"/>
            <a:ext cx="129540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a:t>Vanishing </a:t>
            </a:r>
          </a:p>
          <a:p>
            <a:pPr algn="ctr">
              <a:spcBef>
                <a:spcPct val="50000"/>
              </a:spcBef>
            </a:pPr>
            <a:r>
              <a:rPr lang="en-GB" altLang="en-US" sz="1600" b="1"/>
              <a:t>point 1</a:t>
            </a:r>
          </a:p>
        </p:txBody>
      </p:sp>
      <p:sp>
        <p:nvSpPr>
          <p:cNvPr id="30741" name="Text Box 21">
            <a:extLst>
              <a:ext uri="{FF2B5EF4-FFF2-40B4-BE49-F238E27FC236}">
                <a16:creationId xmlns:a16="http://schemas.microsoft.com/office/drawing/2014/main" id="{BEC21791-25C8-4CD9-A73D-58DFB320041C}"/>
              </a:ext>
            </a:extLst>
          </p:cNvPr>
          <p:cNvSpPr txBox="1">
            <a:spLocks noChangeArrowheads="1"/>
          </p:cNvSpPr>
          <p:nvPr/>
        </p:nvSpPr>
        <p:spPr bwMode="auto">
          <a:xfrm>
            <a:off x="8077200" y="5257801"/>
            <a:ext cx="1295400" cy="70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a:t>Vanishing </a:t>
            </a:r>
          </a:p>
          <a:p>
            <a:pPr algn="ctr">
              <a:spcBef>
                <a:spcPct val="50000"/>
              </a:spcBef>
            </a:pPr>
            <a:r>
              <a:rPr lang="en-GB" altLang="en-US" sz="1600" b="1"/>
              <a:t>point 2</a:t>
            </a:r>
          </a:p>
        </p:txBody>
      </p:sp>
      <p:sp>
        <p:nvSpPr>
          <p:cNvPr id="30742" name="Line 22">
            <a:extLst>
              <a:ext uri="{FF2B5EF4-FFF2-40B4-BE49-F238E27FC236}">
                <a16:creationId xmlns:a16="http://schemas.microsoft.com/office/drawing/2014/main" id="{BE710FA6-148B-4A72-A881-36D210191A91}"/>
              </a:ext>
            </a:extLst>
          </p:cNvPr>
          <p:cNvSpPr>
            <a:spLocks noChangeShapeType="1"/>
          </p:cNvSpPr>
          <p:nvPr/>
        </p:nvSpPr>
        <p:spPr bwMode="auto">
          <a:xfrm flipV="1">
            <a:off x="1143000" y="4876800"/>
            <a:ext cx="762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0743" name="Line 23">
            <a:extLst>
              <a:ext uri="{FF2B5EF4-FFF2-40B4-BE49-F238E27FC236}">
                <a16:creationId xmlns:a16="http://schemas.microsoft.com/office/drawing/2014/main" id="{25103E67-3928-46EC-91F6-37C1279D1F9F}"/>
              </a:ext>
            </a:extLst>
          </p:cNvPr>
          <p:cNvSpPr>
            <a:spLocks noChangeShapeType="1"/>
          </p:cNvSpPr>
          <p:nvPr/>
        </p:nvSpPr>
        <p:spPr bwMode="auto">
          <a:xfrm flipV="1">
            <a:off x="8991600" y="4953000"/>
            <a:ext cx="1524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0744" name="Text Box 24">
            <a:extLst>
              <a:ext uri="{FF2B5EF4-FFF2-40B4-BE49-F238E27FC236}">
                <a16:creationId xmlns:a16="http://schemas.microsoft.com/office/drawing/2014/main" id="{E981E51D-1FB7-463E-8F5F-AAD06521E57A}"/>
              </a:ext>
            </a:extLst>
          </p:cNvPr>
          <p:cNvSpPr txBox="1">
            <a:spLocks noChangeArrowheads="1"/>
          </p:cNvSpPr>
          <p:nvPr/>
        </p:nvSpPr>
        <p:spPr bwMode="auto">
          <a:xfrm>
            <a:off x="533400" y="4114801"/>
            <a:ext cx="6858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a:t>Eye </a:t>
            </a:r>
          </a:p>
          <a:p>
            <a:pPr algn="ctr">
              <a:spcBef>
                <a:spcPct val="50000"/>
              </a:spcBef>
            </a:pPr>
            <a:r>
              <a:rPr lang="en-GB" altLang="en-US" sz="1600" b="1"/>
              <a:t>Level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https://img.freepik.com/premium-photo/texture-white-watercolor-paper_88281-1263.jpg?w=2000">
            <a:extLst>
              <a:ext uri="{FF2B5EF4-FFF2-40B4-BE49-F238E27FC236}">
                <a16:creationId xmlns:a16="http://schemas.microsoft.com/office/drawing/2014/main" id="{FF04DBD8-7F3B-4E67-9086-83076A16253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7650" name="Rectangle 2">
            <a:extLst>
              <a:ext uri="{FF2B5EF4-FFF2-40B4-BE49-F238E27FC236}">
                <a16:creationId xmlns:a16="http://schemas.microsoft.com/office/drawing/2014/main" id="{A2880B5C-F238-4867-A397-C703790D9E5B}"/>
              </a:ext>
            </a:extLst>
          </p:cNvPr>
          <p:cNvSpPr>
            <a:spLocks noChangeArrowheads="1"/>
          </p:cNvSpPr>
          <p:nvPr/>
        </p:nvSpPr>
        <p:spPr bwMode="auto">
          <a:xfrm>
            <a:off x="1066800" y="304800"/>
            <a:ext cx="7772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GB" altLang="en-US" sz="4400">
                <a:solidFill>
                  <a:schemeClr val="accent2"/>
                </a:solidFill>
                <a:latin typeface="Comic Sans MS" panose="030F0702030302020204" pitchFamily="66" charset="0"/>
              </a:rPr>
              <a:t>Two Point Perspective</a:t>
            </a:r>
          </a:p>
        </p:txBody>
      </p:sp>
      <p:grpSp>
        <p:nvGrpSpPr>
          <p:cNvPr id="27651" name="Group 3">
            <a:extLst>
              <a:ext uri="{FF2B5EF4-FFF2-40B4-BE49-F238E27FC236}">
                <a16:creationId xmlns:a16="http://schemas.microsoft.com/office/drawing/2014/main" id="{04F56D94-7AAB-4846-AFB9-79D23FF76746}"/>
              </a:ext>
            </a:extLst>
          </p:cNvPr>
          <p:cNvGrpSpPr>
            <a:grpSpLocks/>
          </p:cNvGrpSpPr>
          <p:nvPr/>
        </p:nvGrpSpPr>
        <p:grpSpPr bwMode="auto">
          <a:xfrm>
            <a:off x="762000" y="1295400"/>
            <a:ext cx="8763000" cy="4648200"/>
            <a:chOff x="17722950" y="20662575"/>
            <a:chExt cx="10152000" cy="5322315"/>
          </a:xfrm>
        </p:grpSpPr>
        <p:pic>
          <p:nvPicPr>
            <p:cNvPr id="27652" name="Picture 4" descr="house">
              <a:extLst>
                <a:ext uri="{FF2B5EF4-FFF2-40B4-BE49-F238E27FC236}">
                  <a16:creationId xmlns:a16="http://schemas.microsoft.com/office/drawing/2014/main" id="{01C0A4FF-B2C4-4EDF-B0D4-E43CB238232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946950" y="20662575"/>
              <a:ext cx="7632000" cy="5322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7653" name="Line 5">
              <a:extLst>
                <a:ext uri="{FF2B5EF4-FFF2-40B4-BE49-F238E27FC236}">
                  <a16:creationId xmlns:a16="http://schemas.microsoft.com/office/drawing/2014/main" id="{09342D3E-3EC1-48A0-9A48-AF23574972A5}"/>
                </a:ext>
              </a:extLst>
            </p:cNvPr>
            <p:cNvSpPr>
              <a:spLocks noChangeShapeType="1"/>
            </p:cNvSpPr>
            <p:nvPr/>
          </p:nvSpPr>
          <p:spPr bwMode="auto">
            <a:xfrm flipH="1">
              <a:off x="18838950" y="21310575"/>
              <a:ext cx="3996000" cy="1818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54" name="Line 6">
              <a:extLst>
                <a:ext uri="{FF2B5EF4-FFF2-40B4-BE49-F238E27FC236}">
                  <a16:creationId xmlns:a16="http://schemas.microsoft.com/office/drawing/2014/main" id="{E9B6805C-6F37-4859-B41A-2C51A3DA73A8}"/>
                </a:ext>
              </a:extLst>
            </p:cNvPr>
            <p:cNvSpPr>
              <a:spLocks noChangeShapeType="1"/>
            </p:cNvSpPr>
            <p:nvPr/>
          </p:nvSpPr>
          <p:spPr bwMode="auto">
            <a:xfrm flipH="1" flipV="1">
              <a:off x="18838950" y="23128575"/>
              <a:ext cx="2700000" cy="126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55" name="Line 7">
              <a:extLst>
                <a:ext uri="{FF2B5EF4-FFF2-40B4-BE49-F238E27FC236}">
                  <a16:creationId xmlns:a16="http://schemas.microsoft.com/office/drawing/2014/main" id="{3B6A2594-EA72-4D9C-BDF8-9A366DA4FBD9}"/>
                </a:ext>
              </a:extLst>
            </p:cNvPr>
            <p:cNvSpPr>
              <a:spLocks noChangeShapeType="1"/>
            </p:cNvSpPr>
            <p:nvPr/>
          </p:nvSpPr>
          <p:spPr bwMode="auto">
            <a:xfrm flipH="1" flipV="1">
              <a:off x="18802950" y="23110575"/>
              <a:ext cx="3960000" cy="1944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56" name="Line 8">
              <a:extLst>
                <a:ext uri="{FF2B5EF4-FFF2-40B4-BE49-F238E27FC236}">
                  <a16:creationId xmlns:a16="http://schemas.microsoft.com/office/drawing/2014/main" id="{544FFEA1-3E15-48D5-BAC4-99B0C8F9792B}"/>
                </a:ext>
              </a:extLst>
            </p:cNvPr>
            <p:cNvSpPr>
              <a:spLocks noChangeShapeType="1"/>
            </p:cNvSpPr>
            <p:nvPr/>
          </p:nvSpPr>
          <p:spPr bwMode="auto">
            <a:xfrm flipH="1" flipV="1">
              <a:off x="18802950" y="23110575"/>
              <a:ext cx="2448000" cy="360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57" name="Line 9">
              <a:extLst>
                <a:ext uri="{FF2B5EF4-FFF2-40B4-BE49-F238E27FC236}">
                  <a16:creationId xmlns:a16="http://schemas.microsoft.com/office/drawing/2014/main" id="{F7B05D9A-724B-4A58-9DFD-95654CDE7B66}"/>
                </a:ext>
              </a:extLst>
            </p:cNvPr>
            <p:cNvSpPr>
              <a:spLocks noChangeShapeType="1"/>
            </p:cNvSpPr>
            <p:nvPr/>
          </p:nvSpPr>
          <p:spPr bwMode="auto">
            <a:xfrm flipH="1" flipV="1">
              <a:off x="18802950" y="23110575"/>
              <a:ext cx="2448000" cy="1008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58" name="Line 10">
              <a:extLst>
                <a:ext uri="{FF2B5EF4-FFF2-40B4-BE49-F238E27FC236}">
                  <a16:creationId xmlns:a16="http://schemas.microsoft.com/office/drawing/2014/main" id="{E5486913-01E7-4098-A5BB-F4EA1AC35488}"/>
                </a:ext>
              </a:extLst>
            </p:cNvPr>
            <p:cNvSpPr>
              <a:spLocks noChangeShapeType="1"/>
            </p:cNvSpPr>
            <p:nvPr/>
          </p:nvSpPr>
          <p:spPr bwMode="auto">
            <a:xfrm flipV="1">
              <a:off x="22762950" y="23146575"/>
              <a:ext cx="4698000" cy="1908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59" name="Line 11">
              <a:extLst>
                <a:ext uri="{FF2B5EF4-FFF2-40B4-BE49-F238E27FC236}">
                  <a16:creationId xmlns:a16="http://schemas.microsoft.com/office/drawing/2014/main" id="{A4434F85-866D-40B1-BB7F-F74E22F8DF39}"/>
                </a:ext>
              </a:extLst>
            </p:cNvPr>
            <p:cNvSpPr>
              <a:spLocks noChangeShapeType="1"/>
            </p:cNvSpPr>
            <p:nvPr/>
          </p:nvSpPr>
          <p:spPr bwMode="auto">
            <a:xfrm>
              <a:off x="25390950" y="22390575"/>
              <a:ext cx="2088000" cy="756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60" name="Line 12">
              <a:extLst>
                <a:ext uri="{FF2B5EF4-FFF2-40B4-BE49-F238E27FC236}">
                  <a16:creationId xmlns:a16="http://schemas.microsoft.com/office/drawing/2014/main" id="{F6DE7421-1968-46DA-9436-B967B110F5CA}"/>
                </a:ext>
              </a:extLst>
            </p:cNvPr>
            <p:cNvSpPr>
              <a:spLocks noChangeShapeType="1"/>
            </p:cNvSpPr>
            <p:nvPr/>
          </p:nvSpPr>
          <p:spPr bwMode="auto">
            <a:xfrm>
              <a:off x="23050950" y="23038575"/>
              <a:ext cx="4410000" cy="108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61" name="Line 13">
              <a:extLst>
                <a:ext uri="{FF2B5EF4-FFF2-40B4-BE49-F238E27FC236}">
                  <a16:creationId xmlns:a16="http://schemas.microsoft.com/office/drawing/2014/main" id="{883C0928-C3BF-4421-89E2-AEFCB73CF164}"/>
                </a:ext>
              </a:extLst>
            </p:cNvPr>
            <p:cNvSpPr>
              <a:spLocks noChangeShapeType="1"/>
            </p:cNvSpPr>
            <p:nvPr/>
          </p:nvSpPr>
          <p:spPr bwMode="auto">
            <a:xfrm>
              <a:off x="23050950" y="21670575"/>
              <a:ext cx="4428000" cy="1476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62" name="Line 14">
              <a:extLst>
                <a:ext uri="{FF2B5EF4-FFF2-40B4-BE49-F238E27FC236}">
                  <a16:creationId xmlns:a16="http://schemas.microsoft.com/office/drawing/2014/main" id="{FC9E8C38-6658-443F-9A3A-EDC32727ED1B}"/>
                </a:ext>
              </a:extLst>
            </p:cNvPr>
            <p:cNvSpPr>
              <a:spLocks noChangeShapeType="1"/>
            </p:cNvSpPr>
            <p:nvPr/>
          </p:nvSpPr>
          <p:spPr bwMode="auto">
            <a:xfrm flipV="1">
              <a:off x="24310950" y="23146575"/>
              <a:ext cx="3204000" cy="36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63" name="Line 15">
              <a:extLst>
                <a:ext uri="{FF2B5EF4-FFF2-40B4-BE49-F238E27FC236}">
                  <a16:creationId xmlns:a16="http://schemas.microsoft.com/office/drawing/2014/main" id="{F612FCB6-19BA-4155-887F-0D4CFAE784B7}"/>
                </a:ext>
              </a:extLst>
            </p:cNvPr>
            <p:cNvSpPr>
              <a:spLocks noChangeShapeType="1"/>
            </p:cNvSpPr>
            <p:nvPr/>
          </p:nvSpPr>
          <p:spPr bwMode="auto">
            <a:xfrm>
              <a:off x="25570950" y="22750575"/>
              <a:ext cx="1944000" cy="3960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64" name="Oval 16">
              <a:extLst>
                <a:ext uri="{FF2B5EF4-FFF2-40B4-BE49-F238E27FC236}">
                  <a16:creationId xmlns:a16="http://schemas.microsoft.com/office/drawing/2014/main" id="{960364CB-B503-4DE2-9003-98D93B0F46AC}"/>
                </a:ext>
              </a:extLst>
            </p:cNvPr>
            <p:cNvSpPr>
              <a:spLocks noChangeArrowheads="1"/>
            </p:cNvSpPr>
            <p:nvPr/>
          </p:nvSpPr>
          <p:spPr bwMode="auto">
            <a:xfrm>
              <a:off x="18784950" y="23074575"/>
              <a:ext cx="108000" cy="108000"/>
            </a:xfrm>
            <a:prstGeom prst="ellipse">
              <a:avLst/>
            </a:prstGeom>
            <a:solidFill>
              <a:srgbClr val="000000"/>
            </a:solidFill>
            <a:ln w="9525" algn="in">
              <a:solidFill>
                <a:srgbClr val="000000"/>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65" name="Oval 17">
              <a:extLst>
                <a:ext uri="{FF2B5EF4-FFF2-40B4-BE49-F238E27FC236}">
                  <a16:creationId xmlns:a16="http://schemas.microsoft.com/office/drawing/2014/main" id="{4768E9F4-897A-4F1E-A089-6212AAD96F96}"/>
                </a:ext>
              </a:extLst>
            </p:cNvPr>
            <p:cNvSpPr>
              <a:spLocks noChangeArrowheads="1"/>
            </p:cNvSpPr>
            <p:nvPr/>
          </p:nvSpPr>
          <p:spPr bwMode="auto">
            <a:xfrm>
              <a:off x="27424950" y="23092575"/>
              <a:ext cx="108000" cy="108000"/>
            </a:xfrm>
            <a:prstGeom prst="ellipse">
              <a:avLst/>
            </a:prstGeom>
            <a:solidFill>
              <a:srgbClr val="000000"/>
            </a:solidFill>
            <a:ln w="9525" algn="in">
              <a:solidFill>
                <a:srgbClr val="000000"/>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66" name="Text Box 18">
              <a:extLst>
                <a:ext uri="{FF2B5EF4-FFF2-40B4-BE49-F238E27FC236}">
                  <a16:creationId xmlns:a16="http://schemas.microsoft.com/office/drawing/2014/main" id="{2B485349-5270-4A84-88D5-C94808667020}"/>
                </a:ext>
              </a:extLst>
            </p:cNvPr>
            <p:cNvSpPr txBox="1">
              <a:spLocks noChangeArrowheads="1"/>
            </p:cNvSpPr>
            <p:nvPr/>
          </p:nvSpPr>
          <p:spPr bwMode="auto">
            <a:xfrm>
              <a:off x="17722950" y="21886575"/>
              <a:ext cx="1944000" cy="43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eaLnBrk="0" hangingPunct="0"/>
              <a:r>
                <a:rPr lang="en-GB" altLang="en-US" sz="1600" b="1">
                  <a:latin typeface="Comic Sans MS" panose="030F0702030302020204" pitchFamily="66" charset="0"/>
                </a:rPr>
                <a:t>Vanishing Point 1</a:t>
              </a:r>
            </a:p>
          </p:txBody>
        </p:sp>
        <p:sp>
          <p:nvSpPr>
            <p:cNvPr id="27667" name="Text Box 19">
              <a:extLst>
                <a:ext uri="{FF2B5EF4-FFF2-40B4-BE49-F238E27FC236}">
                  <a16:creationId xmlns:a16="http://schemas.microsoft.com/office/drawing/2014/main" id="{717C56F3-E6AF-4E54-8334-0ACFEA04C634}"/>
                </a:ext>
              </a:extLst>
            </p:cNvPr>
            <p:cNvSpPr txBox="1">
              <a:spLocks noChangeArrowheads="1"/>
            </p:cNvSpPr>
            <p:nvPr/>
          </p:nvSpPr>
          <p:spPr bwMode="auto">
            <a:xfrm>
              <a:off x="25930950" y="21382575"/>
              <a:ext cx="1944000" cy="43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eaLnBrk="0" hangingPunct="0"/>
              <a:r>
                <a:rPr lang="en-GB" altLang="en-US" sz="1600" b="1">
                  <a:latin typeface="Comic Sans MS" panose="030F0702030302020204" pitchFamily="66" charset="0"/>
                </a:rPr>
                <a:t>Vanishing Point 2</a:t>
              </a:r>
            </a:p>
          </p:txBody>
        </p:sp>
        <p:sp>
          <p:nvSpPr>
            <p:cNvPr id="27668" name="Line 20">
              <a:extLst>
                <a:ext uri="{FF2B5EF4-FFF2-40B4-BE49-F238E27FC236}">
                  <a16:creationId xmlns:a16="http://schemas.microsoft.com/office/drawing/2014/main" id="{1C25E873-7AF7-4C4C-9C02-99192749733F}"/>
                </a:ext>
              </a:extLst>
            </p:cNvPr>
            <p:cNvSpPr>
              <a:spLocks noChangeShapeType="1"/>
            </p:cNvSpPr>
            <p:nvPr/>
          </p:nvSpPr>
          <p:spPr bwMode="auto">
            <a:xfrm>
              <a:off x="18298950" y="22462575"/>
              <a:ext cx="432000" cy="576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7669" name="Line 21">
              <a:extLst>
                <a:ext uri="{FF2B5EF4-FFF2-40B4-BE49-F238E27FC236}">
                  <a16:creationId xmlns:a16="http://schemas.microsoft.com/office/drawing/2014/main" id="{20D665A2-13B6-44F7-8BC7-8D62744343CD}"/>
                </a:ext>
              </a:extLst>
            </p:cNvPr>
            <p:cNvSpPr>
              <a:spLocks noChangeShapeType="1"/>
            </p:cNvSpPr>
            <p:nvPr/>
          </p:nvSpPr>
          <p:spPr bwMode="auto">
            <a:xfrm>
              <a:off x="26938950" y="21958575"/>
              <a:ext cx="504000" cy="1080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grpSp>
      <p:sp>
        <p:nvSpPr>
          <p:cNvPr id="27670" name="Line 22">
            <a:extLst>
              <a:ext uri="{FF2B5EF4-FFF2-40B4-BE49-F238E27FC236}">
                <a16:creationId xmlns:a16="http://schemas.microsoft.com/office/drawing/2014/main" id="{7A8FDB91-1D01-45BE-AC36-B814DB2A5950}"/>
              </a:ext>
            </a:extLst>
          </p:cNvPr>
          <p:cNvSpPr>
            <a:spLocks noChangeShapeType="1"/>
          </p:cNvSpPr>
          <p:nvPr/>
        </p:nvSpPr>
        <p:spPr bwMode="auto">
          <a:xfrm>
            <a:off x="609600" y="3429000"/>
            <a:ext cx="8915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7671" name="Text Box 23">
            <a:extLst>
              <a:ext uri="{FF2B5EF4-FFF2-40B4-BE49-F238E27FC236}">
                <a16:creationId xmlns:a16="http://schemas.microsoft.com/office/drawing/2014/main" id="{7A1AFFAB-EEC6-4597-B3EA-702DDA233896}"/>
              </a:ext>
            </a:extLst>
          </p:cNvPr>
          <p:cNvSpPr txBox="1">
            <a:spLocks noChangeArrowheads="1"/>
          </p:cNvSpPr>
          <p:nvPr/>
        </p:nvSpPr>
        <p:spPr bwMode="auto">
          <a:xfrm>
            <a:off x="609600" y="3505201"/>
            <a:ext cx="6858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a:t>Eye </a:t>
            </a:r>
          </a:p>
          <a:p>
            <a:pPr algn="ctr">
              <a:spcBef>
                <a:spcPct val="50000"/>
              </a:spcBef>
            </a:pPr>
            <a:r>
              <a:rPr lang="en-GB" altLang="en-US" sz="1600" b="1"/>
              <a:t>Level</a:t>
            </a:r>
          </a:p>
        </p:txBody>
      </p:sp>
      <p:sp>
        <p:nvSpPr>
          <p:cNvPr id="2" name="Rectangle 1">
            <a:extLst>
              <a:ext uri="{FF2B5EF4-FFF2-40B4-BE49-F238E27FC236}">
                <a16:creationId xmlns:a16="http://schemas.microsoft.com/office/drawing/2014/main" id="{6C45BDA2-F2FA-44CA-8D29-0FDF29945778}"/>
              </a:ext>
            </a:extLst>
          </p:cNvPr>
          <p:cNvSpPr/>
          <p:nvPr/>
        </p:nvSpPr>
        <p:spPr>
          <a:xfrm>
            <a:off x="1632085" y="5131117"/>
            <a:ext cx="2175213" cy="10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https://img.freepik.com/premium-photo/texture-white-watercolor-paper_88281-1263.jpg?w=2000">
            <a:extLst>
              <a:ext uri="{FF2B5EF4-FFF2-40B4-BE49-F238E27FC236}">
                <a16:creationId xmlns:a16="http://schemas.microsoft.com/office/drawing/2014/main" id="{E8DFCE90-9C9E-4849-9EAB-08867EE51BF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8674" name="Group 2">
            <a:extLst>
              <a:ext uri="{FF2B5EF4-FFF2-40B4-BE49-F238E27FC236}">
                <a16:creationId xmlns:a16="http://schemas.microsoft.com/office/drawing/2014/main" id="{BD639D4C-87B1-450C-89CD-44C5D8E963CE}"/>
              </a:ext>
            </a:extLst>
          </p:cNvPr>
          <p:cNvGrpSpPr>
            <a:grpSpLocks/>
          </p:cNvGrpSpPr>
          <p:nvPr/>
        </p:nvGrpSpPr>
        <p:grpSpPr bwMode="auto">
          <a:xfrm>
            <a:off x="381000" y="2362200"/>
            <a:ext cx="9144000" cy="4114800"/>
            <a:chOff x="17722950" y="20806575"/>
            <a:chExt cx="10152000" cy="4468680"/>
          </a:xfrm>
        </p:grpSpPr>
        <p:pic>
          <p:nvPicPr>
            <p:cNvPr id="28675" name="Picture 3" descr="pers01">
              <a:extLst>
                <a:ext uri="{FF2B5EF4-FFF2-40B4-BE49-F238E27FC236}">
                  <a16:creationId xmlns:a16="http://schemas.microsoft.com/office/drawing/2014/main" id="{7AE45CE2-016A-456D-8943-5D0808C8806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378950" y="20950575"/>
              <a:ext cx="7032000" cy="4324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8676" name="Text Box 4">
              <a:extLst>
                <a:ext uri="{FF2B5EF4-FFF2-40B4-BE49-F238E27FC236}">
                  <a16:creationId xmlns:a16="http://schemas.microsoft.com/office/drawing/2014/main" id="{6840A76F-D168-4DC1-9BCE-BF2AEF7D582D}"/>
                </a:ext>
              </a:extLst>
            </p:cNvPr>
            <p:cNvSpPr txBox="1">
              <a:spLocks noChangeArrowheads="1"/>
            </p:cNvSpPr>
            <p:nvPr/>
          </p:nvSpPr>
          <p:spPr bwMode="auto">
            <a:xfrm>
              <a:off x="17722950" y="20806575"/>
              <a:ext cx="1944000" cy="43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eaLnBrk="0" hangingPunct="0"/>
              <a:r>
                <a:rPr lang="en-GB" altLang="en-US" sz="1600" b="1">
                  <a:latin typeface="Comic Sans MS" panose="030F0702030302020204" pitchFamily="66" charset="0"/>
                </a:rPr>
                <a:t>Vanishing Point 1</a:t>
              </a:r>
            </a:p>
          </p:txBody>
        </p:sp>
        <p:sp>
          <p:nvSpPr>
            <p:cNvPr id="28677" name="Text Box 5">
              <a:extLst>
                <a:ext uri="{FF2B5EF4-FFF2-40B4-BE49-F238E27FC236}">
                  <a16:creationId xmlns:a16="http://schemas.microsoft.com/office/drawing/2014/main" id="{7D1EAB77-BC38-4233-99FD-481E038F1E75}"/>
                </a:ext>
              </a:extLst>
            </p:cNvPr>
            <p:cNvSpPr txBox="1">
              <a:spLocks noChangeArrowheads="1"/>
            </p:cNvSpPr>
            <p:nvPr/>
          </p:nvSpPr>
          <p:spPr bwMode="auto">
            <a:xfrm>
              <a:off x="25930950" y="21022575"/>
              <a:ext cx="1944000" cy="43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eaLnBrk="0" hangingPunct="0"/>
              <a:r>
                <a:rPr lang="en-GB" altLang="en-US" sz="1600" b="1">
                  <a:latin typeface="Comic Sans MS" panose="030F0702030302020204" pitchFamily="66" charset="0"/>
                </a:rPr>
                <a:t>Vanishing Point 2</a:t>
              </a:r>
            </a:p>
          </p:txBody>
        </p:sp>
        <p:sp>
          <p:nvSpPr>
            <p:cNvPr id="28678" name="Line 6">
              <a:extLst>
                <a:ext uri="{FF2B5EF4-FFF2-40B4-BE49-F238E27FC236}">
                  <a16:creationId xmlns:a16="http://schemas.microsoft.com/office/drawing/2014/main" id="{C192AD9B-C16E-4BB7-9B94-6DCE0118C597}"/>
                </a:ext>
              </a:extLst>
            </p:cNvPr>
            <p:cNvSpPr>
              <a:spLocks noChangeShapeType="1"/>
            </p:cNvSpPr>
            <p:nvPr/>
          </p:nvSpPr>
          <p:spPr bwMode="auto">
            <a:xfrm flipH="1">
              <a:off x="17866950" y="21634575"/>
              <a:ext cx="4896000" cy="864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79" name="Line 7">
              <a:extLst>
                <a:ext uri="{FF2B5EF4-FFF2-40B4-BE49-F238E27FC236}">
                  <a16:creationId xmlns:a16="http://schemas.microsoft.com/office/drawing/2014/main" id="{AE0BC165-E6D3-42AC-A86A-1DD6AB372C19}"/>
                </a:ext>
              </a:extLst>
            </p:cNvPr>
            <p:cNvSpPr>
              <a:spLocks noChangeShapeType="1"/>
            </p:cNvSpPr>
            <p:nvPr/>
          </p:nvSpPr>
          <p:spPr bwMode="auto">
            <a:xfrm flipH="1">
              <a:off x="17866950" y="21238575"/>
              <a:ext cx="2628000" cy="1260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0" name="Line 8">
              <a:extLst>
                <a:ext uri="{FF2B5EF4-FFF2-40B4-BE49-F238E27FC236}">
                  <a16:creationId xmlns:a16="http://schemas.microsoft.com/office/drawing/2014/main" id="{CDC4776C-632C-4760-B01D-4045A9FB54DC}"/>
                </a:ext>
              </a:extLst>
            </p:cNvPr>
            <p:cNvSpPr>
              <a:spLocks noChangeShapeType="1"/>
            </p:cNvSpPr>
            <p:nvPr/>
          </p:nvSpPr>
          <p:spPr bwMode="auto">
            <a:xfrm flipH="1">
              <a:off x="17866950" y="21562575"/>
              <a:ext cx="2556000" cy="936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1" name="Line 9">
              <a:extLst>
                <a:ext uri="{FF2B5EF4-FFF2-40B4-BE49-F238E27FC236}">
                  <a16:creationId xmlns:a16="http://schemas.microsoft.com/office/drawing/2014/main" id="{9214C04A-0E16-4D8A-9089-463968C29D51}"/>
                </a:ext>
              </a:extLst>
            </p:cNvPr>
            <p:cNvSpPr>
              <a:spLocks noChangeShapeType="1"/>
            </p:cNvSpPr>
            <p:nvPr/>
          </p:nvSpPr>
          <p:spPr bwMode="auto">
            <a:xfrm flipH="1">
              <a:off x="17866950" y="21850575"/>
              <a:ext cx="2556000" cy="648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2" name="Line 10">
              <a:extLst>
                <a:ext uri="{FF2B5EF4-FFF2-40B4-BE49-F238E27FC236}">
                  <a16:creationId xmlns:a16="http://schemas.microsoft.com/office/drawing/2014/main" id="{F61CF877-B6EC-439A-882E-ADA630C1EBF2}"/>
                </a:ext>
              </a:extLst>
            </p:cNvPr>
            <p:cNvSpPr>
              <a:spLocks noChangeShapeType="1"/>
            </p:cNvSpPr>
            <p:nvPr/>
          </p:nvSpPr>
          <p:spPr bwMode="auto">
            <a:xfrm flipH="1">
              <a:off x="17866950" y="22498575"/>
              <a:ext cx="33480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3" name="Line 11">
              <a:extLst>
                <a:ext uri="{FF2B5EF4-FFF2-40B4-BE49-F238E27FC236}">
                  <a16:creationId xmlns:a16="http://schemas.microsoft.com/office/drawing/2014/main" id="{0D4603EE-CFF0-4FE6-8093-2E84F8F2BC9D}"/>
                </a:ext>
              </a:extLst>
            </p:cNvPr>
            <p:cNvSpPr>
              <a:spLocks noChangeShapeType="1"/>
            </p:cNvSpPr>
            <p:nvPr/>
          </p:nvSpPr>
          <p:spPr bwMode="auto">
            <a:xfrm flipH="1">
              <a:off x="17866950" y="21274575"/>
              <a:ext cx="4428000" cy="1224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4" name="Line 12">
              <a:extLst>
                <a:ext uri="{FF2B5EF4-FFF2-40B4-BE49-F238E27FC236}">
                  <a16:creationId xmlns:a16="http://schemas.microsoft.com/office/drawing/2014/main" id="{226A02F6-53E3-4674-93CF-046F3C817CAE}"/>
                </a:ext>
              </a:extLst>
            </p:cNvPr>
            <p:cNvSpPr>
              <a:spLocks noChangeShapeType="1"/>
            </p:cNvSpPr>
            <p:nvPr/>
          </p:nvSpPr>
          <p:spPr bwMode="auto">
            <a:xfrm flipH="1" flipV="1">
              <a:off x="17866950" y="22498575"/>
              <a:ext cx="1980000" cy="540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5" name="Line 13">
              <a:extLst>
                <a:ext uri="{FF2B5EF4-FFF2-40B4-BE49-F238E27FC236}">
                  <a16:creationId xmlns:a16="http://schemas.microsoft.com/office/drawing/2014/main" id="{C8CF0B01-1D9B-40C4-9281-FED9A8F6307F}"/>
                </a:ext>
              </a:extLst>
            </p:cNvPr>
            <p:cNvSpPr>
              <a:spLocks noChangeShapeType="1"/>
            </p:cNvSpPr>
            <p:nvPr/>
          </p:nvSpPr>
          <p:spPr bwMode="auto">
            <a:xfrm flipH="1" flipV="1">
              <a:off x="17866950" y="22498575"/>
              <a:ext cx="1746000" cy="684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6" name="Line 14">
              <a:extLst>
                <a:ext uri="{FF2B5EF4-FFF2-40B4-BE49-F238E27FC236}">
                  <a16:creationId xmlns:a16="http://schemas.microsoft.com/office/drawing/2014/main" id="{EB3A54AC-4AB5-43C8-AA49-540D101DA7F9}"/>
                </a:ext>
              </a:extLst>
            </p:cNvPr>
            <p:cNvSpPr>
              <a:spLocks noChangeShapeType="1"/>
            </p:cNvSpPr>
            <p:nvPr/>
          </p:nvSpPr>
          <p:spPr bwMode="auto">
            <a:xfrm flipH="1" flipV="1">
              <a:off x="17866950" y="22498575"/>
              <a:ext cx="1746000" cy="738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7" name="Line 15">
              <a:extLst>
                <a:ext uri="{FF2B5EF4-FFF2-40B4-BE49-F238E27FC236}">
                  <a16:creationId xmlns:a16="http://schemas.microsoft.com/office/drawing/2014/main" id="{1DF8869A-A1EA-4206-A5BA-04D2A156E4DD}"/>
                </a:ext>
              </a:extLst>
            </p:cNvPr>
            <p:cNvSpPr>
              <a:spLocks noChangeShapeType="1"/>
            </p:cNvSpPr>
            <p:nvPr/>
          </p:nvSpPr>
          <p:spPr bwMode="auto">
            <a:xfrm>
              <a:off x="22762950" y="21634575"/>
              <a:ext cx="4140000" cy="864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8" name="Line 16">
              <a:extLst>
                <a:ext uri="{FF2B5EF4-FFF2-40B4-BE49-F238E27FC236}">
                  <a16:creationId xmlns:a16="http://schemas.microsoft.com/office/drawing/2014/main" id="{15709D73-FFD9-4699-917E-61D5B4107644}"/>
                </a:ext>
              </a:extLst>
            </p:cNvPr>
            <p:cNvSpPr>
              <a:spLocks noChangeShapeType="1"/>
            </p:cNvSpPr>
            <p:nvPr/>
          </p:nvSpPr>
          <p:spPr bwMode="auto">
            <a:xfrm>
              <a:off x="24994950" y="21382575"/>
              <a:ext cx="1908000" cy="1116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89" name="Line 17">
              <a:extLst>
                <a:ext uri="{FF2B5EF4-FFF2-40B4-BE49-F238E27FC236}">
                  <a16:creationId xmlns:a16="http://schemas.microsoft.com/office/drawing/2014/main" id="{4BC26C9A-5746-45BC-B9F0-40CDA64FFCF7}"/>
                </a:ext>
              </a:extLst>
            </p:cNvPr>
            <p:cNvSpPr>
              <a:spLocks noChangeShapeType="1"/>
            </p:cNvSpPr>
            <p:nvPr/>
          </p:nvSpPr>
          <p:spPr bwMode="auto">
            <a:xfrm>
              <a:off x="23122950" y="22066575"/>
              <a:ext cx="3780000" cy="432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90" name="Line 18">
              <a:extLst>
                <a:ext uri="{FF2B5EF4-FFF2-40B4-BE49-F238E27FC236}">
                  <a16:creationId xmlns:a16="http://schemas.microsoft.com/office/drawing/2014/main" id="{94175BA7-076C-4601-9FBC-DB06DB3C3A9B}"/>
                </a:ext>
              </a:extLst>
            </p:cNvPr>
            <p:cNvSpPr>
              <a:spLocks noChangeShapeType="1"/>
            </p:cNvSpPr>
            <p:nvPr/>
          </p:nvSpPr>
          <p:spPr bwMode="auto">
            <a:xfrm>
              <a:off x="23122950" y="22498575"/>
              <a:ext cx="378000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91" name="Line 19">
              <a:extLst>
                <a:ext uri="{FF2B5EF4-FFF2-40B4-BE49-F238E27FC236}">
                  <a16:creationId xmlns:a16="http://schemas.microsoft.com/office/drawing/2014/main" id="{6DF3E1A8-922D-4115-B8A1-A575BC1F8492}"/>
                </a:ext>
              </a:extLst>
            </p:cNvPr>
            <p:cNvSpPr>
              <a:spLocks noChangeShapeType="1"/>
            </p:cNvSpPr>
            <p:nvPr/>
          </p:nvSpPr>
          <p:spPr bwMode="auto">
            <a:xfrm flipV="1">
              <a:off x="23986950" y="22498575"/>
              <a:ext cx="2916000" cy="468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92" name="Line 20">
              <a:extLst>
                <a:ext uri="{FF2B5EF4-FFF2-40B4-BE49-F238E27FC236}">
                  <a16:creationId xmlns:a16="http://schemas.microsoft.com/office/drawing/2014/main" id="{ECA8ACAB-5EC5-4CB0-A77A-A1FABDB527CC}"/>
                </a:ext>
              </a:extLst>
            </p:cNvPr>
            <p:cNvSpPr>
              <a:spLocks noChangeShapeType="1"/>
            </p:cNvSpPr>
            <p:nvPr/>
          </p:nvSpPr>
          <p:spPr bwMode="auto">
            <a:xfrm flipH="1">
              <a:off x="26866950" y="21598575"/>
              <a:ext cx="72000" cy="792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93" name="Line 21">
              <a:extLst>
                <a:ext uri="{FF2B5EF4-FFF2-40B4-BE49-F238E27FC236}">
                  <a16:creationId xmlns:a16="http://schemas.microsoft.com/office/drawing/2014/main" id="{CDD703CC-8976-4A00-8790-96A6BFDD88AB}"/>
                </a:ext>
              </a:extLst>
            </p:cNvPr>
            <p:cNvSpPr>
              <a:spLocks noChangeShapeType="1"/>
            </p:cNvSpPr>
            <p:nvPr/>
          </p:nvSpPr>
          <p:spPr bwMode="auto">
            <a:xfrm>
              <a:off x="17794950" y="21454575"/>
              <a:ext cx="72000" cy="936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8694" name="Line 22">
              <a:extLst>
                <a:ext uri="{FF2B5EF4-FFF2-40B4-BE49-F238E27FC236}">
                  <a16:creationId xmlns:a16="http://schemas.microsoft.com/office/drawing/2014/main" id="{272CCF99-4127-47FD-A023-3422E999E1FC}"/>
                </a:ext>
              </a:extLst>
            </p:cNvPr>
            <p:cNvSpPr>
              <a:spLocks noChangeShapeType="1"/>
            </p:cNvSpPr>
            <p:nvPr/>
          </p:nvSpPr>
          <p:spPr bwMode="auto">
            <a:xfrm>
              <a:off x="22294950" y="21274575"/>
              <a:ext cx="4572000" cy="12240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grpSp>
      <p:sp>
        <p:nvSpPr>
          <p:cNvPr id="28695" name="Rectangle 23">
            <a:extLst>
              <a:ext uri="{FF2B5EF4-FFF2-40B4-BE49-F238E27FC236}">
                <a16:creationId xmlns:a16="http://schemas.microsoft.com/office/drawing/2014/main" id="{C9B8EC49-298C-418E-9AC8-BAE8376B8685}"/>
              </a:ext>
            </a:extLst>
          </p:cNvPr>
          <p:cNvSpPr>
            <a:spLocks noChangeArrowheads="1"/>
          </p:cNvSpPr>
          <p:nvPr/>
        </p:nvSpPr>
        <p:spPr bwMode="auto">
          <a:xfrm>
            <a:off x="1066800" y="60960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GB" altLang="en-US" sz="4400">
                <a:solidFill>
                  <a:schemeClr val="accent2"/>
                </a:solidFill>
                <a:latin typeface="Comic Sans MS" panose="030F0702030302020204" pitchFamily="66" charset="0"/>
              </a:rPr>
              <a:t>Two Point Perspective</a:t>
            </a:r>
          </a:p>
        </p:txBody>
      </p:sp>
      <p:sp>
        <p:nvSpPr>
          <p:cNvPr id="28696" name="Line 24">
            <a:extLst>
              <a:ext uri="{FF2B5EF4-FFF2-40B4-BE49-F238E27FC236}">
                <a16:creationId xmlns:a16="http://schemas.microsoft.com/office/drawing/2014/main" id="{99BF9749-AB65-42F0-B4A0-46628E494863}"/>
              </a:ext>
            </a:extLst>
          </p:cNvPr>
          <p:cNvSpPr>
            <a:spLocks noChangeShapeType="1"/>
          </p:cNvSpPr>
          <p:nvPr/>
        </p:nvSpPr>
        <p:spPr bwMode="auto">
          <a:xfrm>
            <a:off x="381000" y="3886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8697" name="Text Box 25">
            <a:extLst>
              <a:ext uri="{FF2B5EF4-FFF2-40B4-BE49-F238E27FC236}">
                <a16:creationId xmlns:a16="http://schemas.microsoft.com/office/drawing/2014/main" id="{18788E80-9D6E-49D3-89BB-E15008BE1E23}"/>
              </a:ext>
            </a:extLst>
          </p:cNvPr>
          <p:cNvSpPr txBox="1">
            <a:spLocks noChangeArrowheads="1"/>
          </p:cNvSpPr>
          <p:nvPr/>
        </p:nvSpPr>
        <p:spPr bwMode="auto">
          <a:xfrm>
            <a:off x="8839200" y="3886201"/>
            <a:ext cx="6858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600" b="1"/>
              <a:t>Eye </a:t>
            </a:r>
          </a:p>
          <a:p>
            <a:pPr algn="ctr">
              <a:spcBef>
                <a:spcPct val="50000"/>
              </a:spcBef>
            </a:pPr>
            <a:r>
              <a:rPr lang="en-GB" altLang="en-US" sz="1600" b="1"/>
              <a:t>Level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https://img.freepik.com/premium-photo/texture-white-watercolor-paper_88281-1263.jpg?w=2000">
            <a:extLst>
              <a:ext uri="{FF2B5EF4-FFF2-40B4-BE49-F238E27FC236}">
                <a16:creationId xmlns:a16="http://schemas.microsoft.com/office/drawing/2014/main" id="{653BD342-B229-4EF8-BC51-B4C6E56C9F9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4578" name="Text Box 2">
            <a:extLst>
              <a:ext uri="{FF2B5EF4-FFF2-40B4-BE49-F238E27FC236}">
                <a16:creationId xmlns:a16="http://schemas.microsoft.com/office/drawing/2014/main" id="{3BC41B0E-990B-41F1-A1E3-F8211D69D935}"/>
              </a:ext>
            </a:extLst>
          </p:cNvPr>
          <p:cNvSpPr txBox="1">
            <a:spLocks noChangeArrowheads="1"/>
          </p:cNvSpPr>
          <p:nvPr/>
        </p:nvSpPr>
        <p:spPr bwMode="auto">
          <a:xfrm>
            <a:off x="1676400" y="1195388"/>
            <a:ext cx="6491288" cy="1166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2000"/>
              <a:t>Instead of drawing shapes straight on as in One Point Perspective, we can also draw shapes at an angle using Two Point Perspective.</a:t>
            </a:r>
          </a:p>
        </p:txBody>
      </p:sp>
      <p:grpSp>
        <p:nvGrpSpPr>
          <p:cNvPr id="24579" name="Group 3">
            <a:extLst>
              <a:ext uri="{FF2B5EF4-FFF2-40B4-BE49-F238E27FC236}">
                <a16:creationId xmlns:a16="http://schemas.microsoft.com/office/drawing/2014/main" id="{830EA3D2-CF75-403A-8BF2-BDB4F4071365}"/>
              </a:ext>
            </a:extLst>
          </p:cNvPr>
          <p:cNvGrpSpPr>
            <a:grpSpLocks/>
          </p:cNvGrpSpPr>
          <p:nvPr/>
        </p:nvGrpSpPr>
        <p:grpSpPr bwMode="auto">
          <a:xfrm>
            <a:off x="381000" y="3006725"/>
            <a:ext cx="8839200" cy="3290888"/>
            <a:chOff x="17668950" y="22390575"/>
            <a:chExt cx="10368000" cy="3858300"/>
          </a:xfrm>
        </p:grpSpPr>
        <p:sp>
          <p:nvSpPr>
            <p:cNvPr id="24580" name="Line 4">
              <a:extLst>
                <a:ext uri="{FF2B5EF4-FFF2-40B4-BE49-F238E27FC236}">
                  <a16:creationId xmlns:a16="http://schemas.microsoft.com/office/drawing/2014/main" id="{15389537-E9B9-4D5F-BEBA-41001FF1334A}"/>
                </a:ext>
              </a:extLst>
            </p:cNvPr>
            <p:cNvSpPr>
              <a:spLocks noChangeShapeType="1"/>
            </p:cNvSpPr>
            <p:nvPr/>
          </p:nvSpPr>
          <p:spPr bwMode="auto">
            <a:xfrm>
              <a:off x="17909250" y="22792875"/>
              <a:ext cx="10008000" cy="0"/>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81" name="Oval 5">
              <a:extLst>
                <a:ext uri="{FF2B5EF4-FFF2-40B4-BE49-F238E27FC236}">
                  <a16:creationId xmlns:a16="http://schemas.microsoft.com/office/drawing/2014/main" id="{07EC7249-A57A-4596-AEC1-7E655E82F47C}"/>
                </a:ext>
              </a:extLst>
            </p:cNvPr>
            <p:cNvSpPr>
              <a:spLocks noChangeArrowheads="1"/>
            </p:cNvSpPr>
            <p:nvPr/>
          </p:nvSpPr>
          <p:spPr bwMode="auto">
            <a:xfrm>
              <a:off x="18053250" y="22756875"/>
              <a:ext cx="90000" cy="72000"/>
            </a:xfrm>
            <a:prstGeom prst="ellipse">
              <a:avLst/>
            </a:prstGeom>
            <a:solidFill>
              <a:srgbClr val="000000"/>
            </a:solidFill>
            <a:ln w="9525" algn="in">
              <a:solidFill>
                <a:srgbClr val="000000"/>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82" name="Oval 6">
              <a:extLst>
                <a:ext uri="{FF2B5EF4-FFF2-40B4-BE49-F238E27FC236}">
                  <a16:creationId xmlns:a16="http://schemas.microsoft.com/office/drawing/2014/main" id="{C2C2A06A-F87B-4EE1-9FC8-234129A6122B}"/>
                </a:ext>
              </a:extLst>
            </p:cNvPr>
            <p:cNvSpPr>
              <a:spLocks noChangeArrowheads="1"/>
            </p:cNvSpPr>
            <p:nvPr/>
          </p:nvSpPr>
          <p:spPr bwMode="auto">
            <a:xfrm>
              <a:off x="27701250" y="22756875"/>
              <a:ext cx="90000" cy="72000"/>
            </a:xfrm>
            <a:prstGeom prst="ellipse">
              <a:avLst/>
            </a:prstGeom>
            <a:solidFill>
              <a:srgbClr val="000000"/>
            </a:solidFill>
            <a:ln w="9525" algn="in">
              <a:solidFill>
                <a:srgbClr val="000000"/>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83" name="Text Box 7">
              <a:extLst>
                <a:ext uri="{FF2B5EF4-FFF2-40B4-BE49-F238E27FC236}">
                  <a16:creationId xmlns:a16="http://schemas.microsoft.com/office/drawing/2014/main" id="{F7F50737-88D3-4FF8-9732-9148357D8E92}"/>
                </a:ext>
              </a:extLst>
            </p:cNvPr>
            <p:cNvSpPr txBox="1">
              <a:spLocks noChangeArrowheads="1"/>
            </p:cNvSpPr>
            <p:nvPr/>
          </p:nvSpPr>
          <p:spPr bwMode="auto">
            <a:xfrm>
              <a:off x="17668950" y="23542575"/>
              <a:ext cx="1476000" cy="50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1400" b="1"/>
                <a:t>Vanishing Point Left</a:t>
              </a:r>
            </a:p>
          </p:txBody>
        </p:sp>
        <p:sp>
          <p:nvSpPr>
            <p:cNvPr id="24584" name="Line 8">
              <a:extLst>
                <a:ext uri="{FF2B5EF4-FFF2-40B4-BE49-F238E27FC236}">
                  <a16:creationId xmlns:a16="http://schemas.microsoft.com/office/drawing/2014/main" id="{07C84846-C050-4BBB-9ED0-6A27771E5AA6}"/>
                </a:ext>
              </a:extLst>
            </p:cNvPr>
            <p:cNvSpPr>
              <a:spLocks noChangeShapeType="1"/>
            </p:cNvSpPr>
            <p:nvPr/>
          </p:nvSpPr>
          <p:spPr bwMode="auto">
            <a:xfrm>
              <a:off x="18125250" y="22792875"/>
              <a:ext cx="4824000" cy="194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85" name="Line 9">
              <a:extLst>
                <a:ext uri="{FF2B5EF4-FFF2-40B4-BE49-F238E27FC236}">
                  <a16:creationId xmlns:a16="http://schemas.microsoft.com/office/drawing/2014/main" id="{7599C1E8-0FAD-4A75-B84E-B8944F5F8560}"/>
                </a:ext>
              </a:extLst>
            </p:cNvPr>
            <p:cNvSpPr>
              <a:spLocks noChangeShapeType="1"/>
            </p:cNvSpPr>
            <p:nvPr/>
          </p:nvSpPr>
          <p:spPr bwMode="auto">
            <a:xfrm flipV="1">
              <a:off x="22949250" y="22792875"/>
              <a:ext cx="4824000" cy="194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86" name="Line 10">
              <a:extLst>
                <a:ext uri="{FF2B5EF4-FFF2-40B4-BE49-F238E27FC236}">
                  <a16:creationId xmlns:a16="http://schemas.microsoft.com/office/drawing/2014/main" id="{E058C749-2086-4694-8D0E-4584AB12DB7B}"/>
                </a:ext>
              </a:extLst>
            </p:cNvPr>
            <p:cNvSpPr>
              <a:spLocks noChangeShapeType="1"/>
            </p:cNvSpPr>
            <p:nvPr/>
          </p:nvSpPr>
          <p:spPr bwMode="auto">
            <a:xfrm>
              <a:off x="22949250" y="24736875"/>
              <a:ext cx="0" cy="1512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87" name="Line 11">
              <a:extLst>
                <a:ext uri="{FF2B5EF4-FFF2-40B4-BE49-F238E27FC236}">
                  <a16:creationId xmlns:a16="http://schemas.microsoft.com/office/drawing/2014/main" id="{5D746240-E385-44E0-A448-807ADBED228F}"/>
                </a:ext>
              </a:extLst>
            </p:cNvPr>
            <p:cNvSpPr>
              <a:spLocks noChangeShapeType="1"/>
            </p:cNvSpPr>
            <p:nvPr/>
          </p:nvSpPr>
          <p:spPr bwMode="auto">
            <a:xfrm flipV="1">
              <a:off x="22949250" y="22792875"/>
              <a:ext cx="4752000" cy="3456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88" name="Line 12">
              <a:extLst>
                <a:ext uri="{FF2B5EF4-FFF2-40B4-BE49-F238E27FC236}">
                  <a16:creationId xmlns:a16="http://schemas.microsoft.com/office/drawing/2014/main" id="{DBE19454-0F58-41A5-91F2-6C60641DE6DF}"/>
                </a:ext>
              </a:extLst>
            </p:cNvPr>
            <p:cNvSpPr>
              <a:spLocks noChangeShapeType="1"/>
            </p:cNvSpPr>
            <p:nvPr/>
          </p:nvSpPr>
          <p:spPr bwMode="auto">
            <a:xfrm flipH="1" flipV="1">
              <a:off x="18125250" y="22792875"/>
              <a:ext cx="4824000" cy="3456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89" name="Line 13">
              <a:extLst>
                <a:ext uri="{FF2B5EF4-FFF2-40B4-BE49-F238E27FC236}">
                  <a16:creationId xmlns:a16="http://schemas.microsoft.com/office/drawing/2014/main" id="{B2869910-77E5-4E6E-AB97-AAB608D8C51C}"/>
                </a:ext>
              </a:extLst>
            </p:cNvPr>
            <p:cNvSpPr>
              <a:spLocks noChangeShapeType="1"/>
            </p:cNvSpPr>
            <p:nvPr/>
          </p:nvSpPr>
          <p:spPr bwMode="auto">
            <a:xfrm>
              <a:off x="18125250" y="22792875"/>
              <a:ext cx="6624000" cy="122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0" name="Line 14">
              <a:extLst>
                <a:ext uri="{FF2B5EF4-FFF2-40B4-BE49-F238E27FC236}">
                  <a16:creationId xmlns:a16="http://schemas.microsoft.com/office/drawing/2014/main" id="{E9C11B10-EE10-42B7-8676-2D4A107325A9}"/>
                </a:ext>
              </a:extLst>
            </p:cNvPr>
            <p:cNvSpPr>
              <a:spLocks noChangeShapeType="1"/>
            </p:cNvSpPr>
            <p:nvPr/>
          </p:nvSpPr>
          <p:spPr bwMode="auto">
            <a:xfrm>
              <a:off x="24749250" y="24016875"/>
              <a:ext cx="0" cy="93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1" name="Line 15">
              <a:extLst>
                <a:ext uri="{FF2B5EF4-FFF2-40B4-BE49-F238E27FC236}">
                  <a16:creationId xmlns:a16="http://schemas.microsoft.com/office/drawing/2014/main" id="{841BE397-FDB7-4FA2-AC0E-FF9ABAF6AF48}"/>
                </a:ext>
              </a:extLst>
            </p:cNvPr>
            <p:cNvSpPr>
              <a:spLocks noChangeShapeType="1"/>
            </p:cNvSpPr>
            <p:nvPr/>
          </p:nvSpPr>
          <p:spPr bwMode="auto">
            <a:xfrm flipH="1">
              <a:off x="21149250" y="22792875"/>
              <a:ext cx="6552000" cy="122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2" name="Line 16">
              <a:extLst>
                <a:ext uri="{FF2B5EF4-FFF2-40B4-BE49-F238E27FC236}">
                  <a16:creationId xmlns:a16="http://schemas.microsoft.com/office/drawing/2014/main" id="{39FB00C9-6347-4D9A-A31F-9BCAD9C03BA8}"/>
                </a:ext>
              </a:extLst>
            </p:cNvPr>
            <p:cNvSpPr>
              <a:spLocks noChangeShapeType="1"/>
            </p:cNvSpPr>
            <p:nvPr/>
          </p:nvSpPr>
          <p:spPr bwMode="auto">
            <a:xfrm>
              <a:off x="21149250" y="24016875"/>
              <a:ext cx="0" cy="93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3" name="Line 17">
              <a:extLst>
                <a:ext uri="{FF2B5EF4-FFF2-40B4-BE49-F238E27FC236}">
                  <a16:creationId xmlns:a16="http://schemas.microsoft.com/office/drawing/2014/main" id="{8CAD507A-D504-4B56-A3DF-0CF2D69CC7B2}"/>
                </a:ext>
              </a:extLst>
            </p:cNvPr>
            <p:cNvSpPr>
              <a:spLocks noChangeShapeType="1"/>
            </p:cNvSpPr>
            <p:nvPr/>
          </p:nvSpPr>
          <p:spPr bwMode="auto">
            <a:xfrm flipH="1">
              <a:off x="21149250" y="23656875"/>
              <a:ext cx="1800000" cy="36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4" name="Line 18">
              <a:extLst>
                <a:ext uri="{FF2B5EF4-FFF2-40B4-BE49-F238E27FC236}">
                  <a16:creationId xmlns:a16="http://schemas.microsoft.com/office/drawing/2014/main" id="{7470A7C3-4458-4C7A-BE69-5FD84A77BBA8}"/>
                </a:ext>
              </a:extLst>
            </p:cNvPr>
            <p:cNvSpPr>
              <a:spLocks noChangeShapeType="1"/>
            </p:cNvSpPr>
            <p:nvPr/>
          </p:nvSpPr>
          <p:spPr bwMode="auto">
            <a:xfrm>
              <a:off x="22877250" y="23656875"/>
              <a:ext cx="1872000" cy="36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5" name="Line 19">
              <a:extLst>
                <a:ext uri="{FF2B5EF4-FFF2-40B4-BE49-F238E27FC236}">
                  <a16:creationId xmlns:a16="http://schemas.microsoft.com/office/drawing/2014/main" id="{3111202C-BCD8-4268-B422-CA1E53653E73}"/>
                </a:ext>
              </a:extLst>
            </p:cNvPr>
            <p:cNvSpPr>
              <a:spLocks noChangeShapeType="1"/>
            </p:cNvSpPr>
            <p:nvPr/>
          </p:nvSpPr>
          <p:spPr bwMode="auto">
            <a:xfrm>
              <a:off x="21149250" y="24016875"/>
              <a:ext cx="1800000" cy="72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6" name="Line 20">
              <a:extLst>
                <a:ext uri="{FF2B5EF4-FFF2-40B4-BE49-F238E27FC236}">
                  <a16:creationId xmlns:a16="http://schemas.microsoft.com/office/drawing/2014/main" id="{7073EC0B-7417-41B4-B210-10D0E21F07C2}"/>
                </a:ext>
              </a:extLst>
            </p:cNvPr>
            <p:cNvSpPr>
              <a:spLocks noChangeShapeType="1"/>
            </p:cNvSpPr>
            <p:nvPr/>
          </p:nvSpPr>
          <p:spPr bwMode="auto">
            <a:xfrm flipV="1">
              <a:off x="22949250" y="24016875"/>
              <a:ext cx="1800000" cy="72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7" name="Line 21">
              <a:extLst>
                <a:ext uri="{FF2B5EF4-FFF2-40B4-BE49-F238E27FC236}">
                  <a16:creationId xmlns:a16="http://schemas.microsoft.com/office/drawing/2014/main" id="{29987EBE-5E67-4BD0-AC5E-A96B5D0C7CEF}"/>
                </a:ext>
              </a:extLst>
            </p:cNvPr>
            <p:cNvSpPr>
              <a:spLocks noChangeShapeType="1"/>
            </p:cNvSpPr>
            <p:nvPr/>
          </p:nvSpPr>
          <p:spPr bwMode="auto">
            <a:xfrm>
              <a:off x="21149250" y="24952875"/>
              <a:ext cx="1800000" cy="129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8" name="Line 22">
              <a:extLst>
                <a:ext uri="{FF2B5EF4-FFF2-40B4-BE49-F238E27FC236}">
                  <a16:creationId xmlns:a16="http://schemas.microsoft.com/office/drawing/2014/main" id="{A1523CBC-6714-4C18-8AEB-C0D38A85F225}"/>
                </a:ext>
              </a:extLst>
            </p:cNvPr>
            <p:cNvSpPr>
              <a:spLocks noChangeShapeType="1"/>
            </p:cNvSpPr>
            <p:nvPr/>
          </p:nvSpPr>
          <p:spPr bwMode="auto">
            <a:xfrm flipH="1">
              <a:off x="22949250" y="24952875"/>
              <a:ext cx="1800000" cy="129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599" name="Text Box 23">
              <a:extLst>
                <a:ext uri="{FF2B5EF4-FFF2-40B4-BE49-F238E27FC236}">
                  <a16:creationId xmlns:a16="http://schemas.microsoft.com/office/drawing/2014/main" id="{F5455AE6-21C7-4EC5-A27A-CDA7A6E7C15C}"/>
                </a:ext>
              </a:extLst>
            </p:cNvPr>
            <p:cNvSpPr txBox="1">
              <a:spLocks noChangeArrowheads="1"/>
            </p:cNvSpPr>
            <p:nvPr/>
          </p:nvSpPr>
          <p:spPr bwMode="auto">
            <a:xfrm>
              <a:off x="26560950" y="23686575"/>
              <a:ext cx="1476000" cy="50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1400" b="1"/>
                <a:t>Vanishing Point Right</a:t>
              </a:r>
            </a:p>
          </p:txBody>
        </p:sp>
        <p:sp>
          <p:nvSpPr>
            <p:cNvPr id="24600" name="Text Box 24">
              <a:extLst>
                <a:ext uri="{FF2B5EF4-FFF2-40B4-BE49-F238E27FC236}">
                  <a16:creationId xmlns:a16="http://schemas.microsoft.com/office/drawing/2014/main" id="{B6340E15-43CE-447A-B211-2F5B065B2C4A}"/>
                </a:ext>
              </a:extLst>
            </p:cNvPr>
            <p:cNvSpPr txBox="1">
              <a:spLocks noChangeArrowheads="1"/>
            </p:cNvSpPr>
            <p:nvPr/>
          </p:nvSpPr>
          <p:spPr bwMode="auto">
            <a:xfrm>
              <a:off x="22258950" y="22390575"/>
              <a:ext cx="1080000" cy="36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1800" b="1"/>
                <a:t>Eye Level</a:t>
              </a:r>
            </a:p>
          </p:txBody>
        </p:sp>
        <p:sp>
          <p:nvSpPr>
            <p:cNvPr id="24601" name="Line 25">
              <a:extLst>
                <a:ext uri="{FF2B5EF4-FFF2-40B4-BE49-F238E27FC236}">
                  <a16:creationId xmlns:a16="http://schemas.microsoft.com/office/drawing/2014/main" id="{42D03C9B-E5A8-4029-8EEF-769A5B9CF886}"/>
                </a:ext>
              </a:extLst>
            </p:cNvPr>
            <p:cNvSpPr>
              <a:spLocks noChangeShapeType="1"/>
            </p:cNvSpPr>
            <p:nvPr/>
          </p:nvSpPr>
          <p:spPr bwMode="auto">
            <a:xfrm flipV="1">
              <a:off x="18082950" y="22894575"/>
              <a:ext cx="0" cy="576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4602" name="Line 26">
              <a:extLst>
                <a:ext uri="{FF2B5EF4-FFF2-40B4-BE49-F238E27FC236}">
                  <a16:creationId xmlns:a16="http://schemas.microsoft.com/office/drawing/2014/main" id="{61EC68F4-DEF7-406C-B9AD-8DAD276A7175}"/>
                </a:ext>
              </a:extLst>
            </p:cNvPr>
            <p:cNvSpPr>
              <a:spLocks noChangeShapeType="1"/>
            </p:cNvSpPr>
            <p:nvPr/>
          </p:nvSpPr>
          <p:spPr bwMode="auto">
            <a:xfrm flipV="1">
              <a:off x="27730950" y="22894575"/>
              <a:ext cx="0" cy="720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2" descr="https://img.freepik.com/premium-photo/texture-white-watercolor-paper_88281-1263.jpg?w=2000">
            <a:extLst>
              <a:ext uri="{FF2B5EF4-FFF2-40B4-BE49-F238E27FC236}">
                <a16:creationId xmlns:a16="http://schemas.microsoft.com/office/drawing/2014/main" id="{6A9FAD47-4370-47A0-B418-E0E8734023B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3554" name="Group 2">
            <a:extLst>
              <a:ext uri="{FF2B5EF4-FFF2-40B4-BE49-F238E27FC236}">
                <a16:creationId xmlns:a16="http://schemas.microsoft.com/office/drawing/2014/main" id="{96FB844F-537B-483D-A904-616A903B6D80}"/>
              </a:ext>
            </a:extLst>
          </p:cNvPr>
          <p:cNvGrpSpPr>
            <a:grpSpLocks/>
          </p:cNvGrpSpPr>
          <p:nvPr/>
        </p:nvGrpSpPr>
        <p:grpSpPr bwMode="auto">
          <a:xfrm>
            <a:off x="381000" y="152401"/>
            <a:ext cx="9144000" cy="6080125"/>
            <a:chOff x="17668950" y="19366575"/>
            <a:chExt cx="10368000" cy="6894000"/>
          </a:xfrm>
        </p:grpSpPr>
        <p:grpSp>
          <p:nvGrpSpPr>
            <p:cNvPr id="23555" name="Group 3">
              <a:extLst>
                <a:ext uri="{FF2B5EF4-FFF2-40B4-BE49-F238E27FC236}">
                  <a16:creationId xmlns:a16="http://schemas.microsoft.com/office/drawing/2014/main" id="{E3D471A3-020B-436B-A3BB-FA04E4729DCE}"/>
                </a:ext>
              </a:extLst>
            </p:cNvPr>
            <p:cNvGrpSpPr>
              <a:grpSpLocks/>
            </p:cNvGrpSpPr>
            <p:nvPr/>
          </p:nvGrpSpPr>
          <p:grpSpPr bwMode="auto">
            <a:xfrm>
              <a:off x="18082950" y="19366575"/>
              <a:ext cx="9648000" cy="3456000"/>
              <a:chOff x="18046950" y="18934575"/>
              <a:chExt cx="9648000" cy="3456000"/>
            </a:xfrm>
          </p:grpSpPr>
          <p:sp>
            <p:nvSpPr>
              <p:cNvPr id="23556" name="Line 4">
                <a:extLst>
                  <a:ext uri="{FF2B5EF4-FFF2-40B4-BE49-F238E27FC236}">
                    <a16:creationId xmlns:a16="http://schemas.microsoft.com/office/drawing/2014/main" id="{1B919D12-B932-44FA-B276-4F501E6A81A5}"/>
                  </a:ext>
                </a:extLst>
              </p:cNvPr>
              <p:cNvSpPr>
                <a:spLocks noChangeShapeType="1"/>
              </p:cNvSpPr>
              <p:nvPr/>
            </p:nvSpPr>
            <p:spPr bwMode="auto">
              <a:xfrm flipV="1">
                <a:off x="18046950" y="20446575"/>
                <a:ext cx="4824000" cy="194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57" name="Line 5">
                <a:extLst>
                  <a:ext uri="{FF2B5EF4-FFF2-40B4-BE49-F238E27FC236}">
                    <a16:creationId xmlns:a16="http://schemas.microsoft.com/office/drawing/2014/main" id="{63ADE8EB-DFF1-4A25-AEA7-874433825E25}"/>
                  </a:ext>
                </a:extLst>
              </p:cNvPr>
              <p:cNvSpPr>
                <a:spLocks noChangeShapeType="1"/>
              </p:cNvSpPr>
              <p:nvPr/>
            </p:nvSpPr>
            <p:spPr bwMode="auto">
              <a:xfrm>
                <a:off x="22870950" y="20446575"/>
                <a:ext cx="4824000" cy="194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58" name="Line 6">
                <a:extLst>
                  <a:ext uri="{FF2B5EF4-FFF2-40B4-BE49-F238E27FC236}">
                    <a16:creationId xmlns:a16="http://schemas.microsoft.com/office/drawing/2014/main" id="{02F98D28-5C67-42EA-A17C-2DADA78EBEF7}"/>
                  </a:ext>
                </a:extLst>
              </p:cNvPr>
              <p:cNvSpPr>
                <a:spLocks noChangeShapeType="1"/>
              </p:cNvSpPr>
              <p:nvPr/>
            </p:nvSpPr>
            <p:spPr bwMode="auto">
              <a:xfrm flipV="1">
                <a:off x="22870950" y="18934575"/>
                <a:ext cx="0" cy="1512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59" name="Line 7">
                <a:extLst>
                  <a:ext uri="{FF2B5EF4-FFF2-40B4-BE49-F238E27FC236}">
                    <a16:creationId xmlns:a16="http://schemas.microsoft.com/office/drawing/2014/main" id="{5B56DCEC-3989-4FB2-B59F-17BEF3AFDBCC}"/>
                  </a:ext>
                </a:extLst>
              </p:cNvPr>
              <p:cNvSpPr>
                <a:spLocks noChangeShapeType="1"/>
              </p:cNvSpPr>
              <p:nvPr/>
            </p:nvSpPr>
            <p:spPr bwMode="auto">
              <a:xfrm>
                <a:off x="22870950" y="18934575"/>
                <a:ext cx="4752000" cy="3456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0" name="Line 8">
                <a:extLst>
                  <a:ext uri="{FF2B5EF4-FFF2-40B4-BE49-F238E27FC236}">
                    <a16:creationId xmlns:a16="http://schemas.microsoft.com/office/drawing/2014/main" id="{07AFC0FD-861C-471B-ADA8-2498333BFE8A}"/>
                  </a:ext>
                </a:extLst>
              </p:cNvPr>
              <p:cNvSpPr>
                <a:spLocks noChangeShapeType="1"/>
              </p:cNvSpPr>
              <p:nvPr/>
            </p:nvSpPr>
            <p:spPr bwMode="auto">
              <a:xfrm flipH="1">
                <a:off x="18046950" y="18934575"/>
                <a:ext cx="4824000" cy="3456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1" name="Line 9">
                <a:extLst>
                  <a:ext uri="{FF2B5EF4-FFF2-40B4-BE49-F238E27FC236}">
                    <a16:creationId xmlns:a16="http://schemas.microsoft.com/office/drawing/2014/main" id="{643A84C0-0641-42BA-A7F6-CDC9BFBAC98D}"/>
                  </a:ext>
                </a:extLst>
              </p:cNvPr>
              <p:cNvSpPr>
                <a:spLocks noChangeShapeType="1"/>
              </p:cNvSpPr>
              <p:nvPr/>
            </p:nvSpPr>
            <p:spPr bwMode="auto">
              <a:xfrm flipV="1">
                <a:off x="18046950" y="21166575"/>
                <a:ext cx="6624000" cy="122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2" name="Line 10">
                <a:extLst>
                  <a:ext uri="{FF2B5EF4-FFF2-40B4-BE49-F238E27FC236}">
                    <a16:creationId xmlns:a16="http://schemas.microsoft.com/office/drawing/2014/main" id="{C36F65A1-1E7B-4D80-B83B-53946DDBCFF0}"/>
                  </a:ext>
                </a:extLst>
              </p:cNvPr>
              <p:cNvSpPr>
                <a:spLocks noChangeShapeType="1"/>
              </p:cNvSpPr>
              <p:nvPr/>
            </p:nvSpPr>
            <p:spPr bwMode="auto">
              <a:xfrm flipV="1">
                <a:off x="24670950" y="20230575"/>
                <a:ext cx="0" cy="93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3" name="Line 11">
                <a:extLst>
                  <a:ext uri="{FF2B5EF4-FFF2-40B4-BE49-F238E27FC236}">
                    <a16:creationId xmlns:a16="http://schemas.microsoft.com/office/drawing/2014/main" id="{8BC45E5B-2CD5-47B9-93CB-3F3E6212CC00}"/>
                  </a:ext>
                </a:extLst>
              </p:cNvPr>
              <p:cNvSpPr>
                <a:spLocks noChangeShapeType="1"/>
              </p:cNvSpPr>
              <p:nvPr/>
            </p:nvSpPr>
            <p:spPr bwMode="auto">
              <a:xfrm flipH="1" flipV="1">
                <a:off x="21070950" y="21166575"/>
                <a:ext cx="6552000" cy="122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4" name="Line 12">
                <a:extLst>
                  <a:ext uri="{FF2B5EF4-FFF2-40B4-BE49-F238E27FC236}">
                    <a16:creationId xmlns:a16="http://schemas.microsoft.com/office/drawing/2014/main" id="{7BBBB984-D672-44E9-9077-FAFFBA4FA06C}"/>
                  </a:ext>
                </a:extLst>
              </p:cNvPr>
              <p:cNvSpPr>
                <a:spLocks noChangeShapeType="1"/>
              </p:cNvSpPr>
              <p:nvPr/>
            </p:nvSpPr>
            <p:spPr bwMode="auto">
              <a:xfrm flipV="1">
                <a:off x="21070950" y="20230575"/>
                <a:ext cx="0" cy="93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5" name="Line 13">
                <a:extLst>
                  <a:ext uri="{FF2B5EF4-FFF2-40B4-BE49-F238E27FC236}">
                    <a16:creationId xmlns:a16="http://schemas.microsoft.com/office/drawing/2014/main" id="{D94CB7D4-57F5-471C-985C-1C6AFDC99212}"/>
                  </a:ext>
                </a:extLst>
              </p:cNvPr>
              <p:cNvSpPr>
                <a:spLocks noChangeShapeType="1"/>
              </p:cNvSpPr>
              <p:nvPr/>
            </p:nvSpPr>
            <p:spPr bwMode="auto">
              <a:xfrm flipH="1" flipV="1">
                <a:off x="21070950" y="21166575"/>
                <a:ext cx="1800000" cy="36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6" name="Line 14">
                <a:extLst>
                  <a:ext uri="{FF2B5EF4-FFF2-40B4-BE49-F238E27FC236}">
                    <a16:creationId xmlns:a16="http://schemas.microsoft.com/office/drawing/2014/main" id="{28DC1F27-72C3-456C-9731-8BDEAD0ACF06}"/>
                  </a:ext>
                </a:extLst>
              </p:cNvPr>
              <p:cNvSpPr>
                <a:spLocks noChangeShapeType="1"/>
              </p:cNvSpPr>
              <p:nvPr/>
            </p:nvSpPr>
            <p:spPr bwMode="auto">
              <a:xfrm flipV="1">
                <a:off x="22798950" y="21166575"/>
                <a:ext cx="1872000" cy="36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7" name="Line 15">
                <a:extLst>
                  <a:ext uri="{FF2B5EF4-FFF2-40B4-BE49-F238E27FC236}">
                    <a16:creationId xmlns:a16="http://schemas.microsoft.com/office/drawing/2014/main" id="{76A88C40-5CBF-42DE-83D6-65EB0E3ED6F9}"/>
                  </a:ext>
                </a:extLst>
              </p:cNvPr>
              <p:cNvSpPr>
                <a:spLocks noChangeShapeType="1"/>
              </p:cNvSpPr>
              <p:nvPr/>
            </p:nvSpPr>
            <p:spPr bwMode="auto">
              <a:xfrm flipV="1">
                <a:off x="21070950" y="20446575"/>
                <a:ext cx="1800000" cy="72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8" name="Line 16">
                <a:extLst>
                  <a:ext uri="{FF2B5EF4-FFF2-40B4-BE49-F238E27FC236}">
                    <a16:creationId xmlns:a16="http://schemas.microsoft.com/office/drawing/2014/main" id="{2EB0A674-823D-4783-9285-CBA399168222}"/>
                  </a:ext>
                </a:extLst>
              </p:cNvPr>
              <p:cNvSpPr>
                <a:spLocks noChangeShapeType="1"/>
              </p:cNvSpPr>
              <p:nvPr/>
            </p:nvSpPr>
            <p:spPr bwMode="auto">
              <a:xfrm>
                <a:off x="22870950" y="20446575"/>
                <a:ext cx="1800000" cy="72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69" name="Line 17">
                <a:extLst>
                  <a:ext uri="{FF2B5EF4-FFF2-40B4-BE49-F238E27FC236}">
                    <a16:creationId xmlns:a16="http://schemas.microsoft.com/office/drawing/2014/main" id="{B1308BC8-66D1-4E37-ADF8-1C6C744486C7}"/>
                  </a:ext>
                </a:extLst>
              </p:cNvPr>
              <p:cNvSpPr>
                <a:spLocks noChangeShapeType="1"/>
              </p:cNvSpPr>
              <p:nvPr/>
            </p:nvSpPr>
            <p:spPr bwMode="auto">
              <a:xfrm flipV="1">
                <a:off x="21070950" y="18934575"/>
                <a:ext cx="1800000" cy="129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70" name="Line 18">
                <a:extLst>
                  <a:ext uri="{FF2B5EF4-FFF2-40B4-BE49-F238E27FC236}">
                    <a16:creationId xmlns:a16="http://schemas.microsoft.com/office/drawing/2014/main" id="{585A80A7-62DC-4F86-9EB9-CE8424F8BCFE}"/>
                  </a:ext>
                </a:extLst>
              </p:cNvPr>
              <p:cNvSpPr>
                <a:spLocks noChangeShapeType="1"/>
              </p:cNvSpPr>
              <p:nvPr/>
            </p:nvSpPr>
            <p:spPr bwMode="auto">
              <a:xfrm flipH="1" flipV="1">
                <a:off x="22870950" y="18934575"/>
                <a:ext cx="1800000" cy="129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grpSp>
        <p:sp>
          <p:nvSpPr>
            <p:cNvPr id="23571" name="Line 19">
              <a:extLst>
                <a:ext uri="{FF2B5EF4-FFF2-40B4-BE49-F238E27FC236}">
                  <a16:creationId xmlns:a16="http://schemas.microsoft.com/office/drawing/2014/main" id="{60DD6332-F114-44E7-A6CB-7E25D4203A86}"/>
                </a:ext>
              </a:extLst>
            </p:cNvPr>
            <p:cNvSpPr>
              <a:spLocks noChangeShapeType="1"/>
            </p:cNvSpPr>
            <p:nvPr/>
          </p:nvSpPr>
          <p:spPr bwMode="auto">
            <a:xfrm>
              <a:off x="17909250" y="22792875"/>
              <a:ext cx="10008000" cy="0"/>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72" name="Oval 20">
              <a:extLst>
                <a:ext uri="{FF2B5EF4-FFF2-40B4-BE49-F238E27FC236}">
                  <a16:creationId xmlns:a16="http://schemas.microsoft.com/office/drawing/2014/main" id="{9F5E0303-38AD-43AF-9668-76203D81CD51}"/>
                </a:ext>
              </a:extLst>
            </p:cNvPr>
            <p:cNvSpPr>
              <a:spLocks noChangeArrowheads="1"/>
            </p:cNvSpPr>
            <p:nvPr/>
          </p:nvSpPr>
          <p:spPr bwMode="auto">
            <a:xfrm>
              <a:off x="18053250" y="22756875"/>
              <a:ext cx="90000" cy="72000"/>
            </a:xfrm>
            <a:prstGeom prst="ellipse">
              <a:avLst/>
            </a:prstGeom>
            <a:solidFill>
              <a:srgbClr val="000000"/>
            </a:solidFill>
            <a:ln w="9525" algn="in">
              <a:solidFill>
                <a:srgbClr val="000000"/>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73" name="Oval 21">
              <a:extLst>
                <a:ext uri="{FF2B5EF4-FFF2-40B4-BE49-F238E27FC236}">
                  <a16:creationId xmlns:a16="http://schemas.microsoft.com/office/drawing/2014/main" id="{85DFBB90-4B38-4816-8CE5-B82411CCDDD4}"/>
                </a:ext>
              </a:extLst>
            </p:cNvPr>
            <p:cNvSpPr>
              <a:spLocks noChangeArrowheads="1"/>
            </p:cNvSpPr>
            <p:nvPr/>
          </p:nvSpPr>
          <p:spPr bwMode="auto">
            <a:xfrm>
              <a:off x="27701250" y="22756875"/>
              <a:ext cx="90000" cy="72000"/>
            </a:xfrm>
            <a:prstGeom prst="ellipse">
              <a:avLst/>
            </a:prstGeom>
            <a:solidFill>
              <a:srgbClr val="000000"/>
            </a:solidFill>
            <a:ln w="9525" algn="in">
              <a:solidFill>
                <a:srgbClr val="000000"/>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74" name="Text Box 22">
              <a:extLst>
                <a:ext uri="{FF2B5EF4-FFF2-40B4-BE49-F238E27FC236}">
                  <a16:creationId xmlns:a16="http://schemas.microsoft.com/office/drawing/2014/main" id="{115108DB-2A40-48D5-BE03-FDAA866F0AAC}"/>
                </a:ext>
              </a:extLst>
            </p:cNvPr>
            <p:cNvSpPr txBox="1">
              <a:spLocks noChangeArrowheads="1"/>
            </p:cNvSpPr>
            <p:nvPr/>
          </p:nvSpPr>
          <p:spPr bwMode="auto">
            <a:xfrm>
              <a:off x="17668950" y="23542575"/>
              <a:ext cx="1476000" cy="50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1400" b="1"/>
                <a:t>Vanishing Point Left</a:t>
              </a:r>
            </a:p>
          </p:txBody>
        </p:sp>
        <p:sp>
          <p:nvSpPr>
            <p:cNvPr id="23575" name="Line 23">
              <a:extLst>
                <a:ext uri="{FF2B5EF4-FFF2-40B4-BE49-F238E27FC236}">
                  <a16:creationId xmlns:a16="http://schemas.microsoft.com/office/drawing/2014/main" id="{2C32CCA7-9C4C-400E-B45A-CCB56F13D4F4}"/>
                </a:ext>
              </a:extLst>
            </p:cNvPr>
            <p:cNvSpPr>
              <a:spLocks noChangeShapeType="1"/>
            </p:cNvSpPr>
            <p:nvPr/>
          </p:nvSpPr>
          <p:spPr bwMode="auto">
            <a:xfrm>
              <a:off x="18125250" y="22792875"/>
              <a:ext cx="4824000" cy="194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76" name="Line 24">
              <a:extLst>
                <a:ext uri="{FF2B5EF4-FFF2-40B4-BE49-F238E27FC236}">
                  <a16:creationId xmlns:a16="http://schemas.microsoft.com/office/drawing/2014/main" id="{89875329-2C14-41C9-B82F-4520272A6118}"/>
                </a:ext>
              </a:extLst>
            </p:cNvPr>
            <p:cNvSpPr>
              <a:spLocks noChangeShapeType="1"/>
            </p:cNvSpPr>
            <p:nvPr/>
          </p:nvSpPr>
          <p:spPr bwMode="auto">
            <a:xfrm flipV="1">
              <a:off x="22949250" y="22792875"/>
              <a:ext cx="4824000" cy="194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77" name="Line 25">
              <a:extLst>
                <a:ext uri="{FF2B5EF4-FFF2-40B4-BE49-F238E27FC236}">
                  <a16:creationId xmlns:a16="http://schemas.microsoft.com/office/drawing/2014/main" id="{3C7AB942-4B51-4583-AB7D-B19A46328376}"/>
                </a:ext>
              </a:extLst>
            </p:cNvPr>
            <p:cNvSpPr>
              <a:spLocks noChangeShapeType="1"/>
            </p:cNvSpPr>
            <p:nvPr/>
          </p:nvSpPr>
          <p:spPr bwMode="auto">
            <a:xfrm>
              <a:off x="22949250" y="24736875"/>
              <a:ext cx="0" cy="1512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78" name="Line 26">
              <a:extLst>
                <a:ext uri="{FF2B5EF4-FFF2-40B4-BE49-F238E27FC236}">
                  <a16:creationId xmlns:a16="http://schemas.microsoft.com/office/drawing/2014/main" id="{39D4732F-AC2E-44F8-800A-1F18330CAEF8}"/>
                </a:ext>
              </a:extLst>
            </p:cNvPr>
            <p:cNvSpPr>
              <a:spLocks noChangeShapeType="1"/>
            </p:cNvSpPr>
            <p:nvPr/>
          </p:nvSpPr>
          <p:spPr bwMode="auto">
            <a:xfrm flipV="1">
              <a:off x="22949250" y="22792875"/>
              <a:ext cx="4752000" cy="3456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79" name="Line 27">
              <a:extLst>
                <a:ext uri="{FF2B5EF4-FFF2-40B4-BE49-F238E27FC236}">
                  <a16:creationId xmlns:a16="http://schemas.microsoft.com/office/drawing/2014/main" id="{4EF0EB20-8D99-43EE-BBA5-8D8316AF59C6}"/>
                </a:ext>
              </a:extLst>
            </p:cNvPr>
            <p:cNvSpPr>
              <a:spLocks noChangeShapeType="1"/>
            </p:cNvSpPr>
            <p:nvPr/>
          </p:nvSpPr>
          <p:spPr bwMode="auto">
            <a:xfrm flipH="1" flipV="1">
              <a:off x="18125250" y="22792875"/>
              <a:ext cx="4824000" cy="3456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0" name="Line 28">
              <a:extLst>
                <a:ext uri="{FF2B5EF4-FFF2-40B4-BE49-F238E27FC236}">
                  <a16:creationId xmlns:a16="http://schemas.microsoft.com/office/drawing/2014/main" id="{95EB9978-9957-4C44-BFE7-E07FD6C4695D}"/>
                </a:ext>
              </a:extLst>
            </p:cNvPr>
            <p:cNvSpPr>
              <a:spLocks noChangeShapeType="1"/>
            </p:cNvSpPr>
            <p:nvPr/>
          </p:nvSpPr>
          <p:spPr bwMode="auto">
            <a:xfrm>
              <a:off x="18125250" y="22792875"/>
              <a:ext cx="6624000" cy="122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1" name="Line 29">
              <a:extLst>
                <a:ext uri="{FF2B5EF4-FFF2-40B4-BE49-F238E27FC236}">
                  <a16:creationId xmlns:a16="http://schemas.microsoft.com/office/drawing/2014/main" id="{956CE40E-0648-415F-BAC9-9ACA290FE9A7}"/>
                </a:ext>
              </a:extLst>
            </p:cNvPr>
            <p:cNvSpPr>
              <a:spLocks noChangeShapeType="1"/>
            </p:cNvSpPr>
            <p:nvPr/>
          </p:nvSpPr>
          <p:spPr bwMode="auto">
            <a:xfrm>
              <a:off x="24749250" y="24016875"/>
              <a:ext cx="0" cy="93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2" name="Line 30">
              <a:extLst>
                <a:ext uri="{FF2B5EF4-FFF2-40B4-BE49-F238E27FC236}">
                  <a16:creationId xmlns:a16="http://schemas.microsoft.com/office/drawing/2014/main" id="{2145BCE4-03F6-45D2-A470-B148B0A79E63}"/>
                </a:ext>
              </a:extLst>
            </p:cNvPr>
            <p:cNvSpPr>
              <a:spLocks noChangeShapeType="1"/>
            </p:cNvSpPr>
            <p:nvPr/>
          </p:nvSpPr>
          <p:spPr bwMode="auto">
            <a:xfrm flipH="1">
              <a:off x="21149250" y="22792875"/>
              <a:ext cx="6552000" cy="122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3" name="Line 31">
              <a:extLst>
                <a:ext uri="{FF2B5EF4-FFF2-40B4-BE49-F238E27FC236}">
                  <a16:creationId xmlns:a16="http://schemas.microsoft.com/office/drawing/2014/main" id="{55A20676-B280-4633-AA8B-25FB88F0785C}"/>
                </a:ext>
              </a:extLst>
            </p:cNvPr>
            <p:cNvSpPr>
              <a:spLocks noChangeShapeType="1"/>
            </p:cNvSpPr>
            <p:nvPr/>
          </p:nvSpPr>
          <p:spPr bwMode="auto">
            <a:xfrm>
              <a:off x="21149250" y="24016875"/>
              <a:ext cx="0" cy="93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4" name="Line 32">
              <a:extLst>
                <a:ext uri="{FF2B5EF4-FFF2-40B4-BE49-F238E27FC236}">
                  <a16:creationId xmlns:a16="http://schemas.microsoft.com/office/drawing/2014/main" id="{163326BF-28EC-4808-8B3D-215304C36340}"/>
                </a:ext>
              </a:extLst>
            </p:cNvPr>
            <p:cNvSpPr>
              <a:spLocks noChangeShapeType="1"/>
            </p:cNvSpPr>
            <p:nvPr/>
          </p:nvSpPr>
          <p:spPr bwMode="auto">
            <a:xfrm flipH="1">
              <a:off x="21149250" y="23656875"/>
              <a:ext cx="1800000" cy="36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5" name="Line 33">
              <a:extLst>
                <a:ext uri="{FF2B5EF4-FFF2-40B4-BE49-F238E27FC236}">
                  <a16:creationId xmlns:a16="http://schemas.microsoft.com/office/drawing/2014/main" id="{9707341D-7A0A-4637-AB6A-06690F581495}"/>
                </a:ext>
              </a:extLst>
            </p:cNvPr>
            <p:cNvSpPr>
              <a:spLocks noChangeShapeType="1"/>
            </p:cNvSpPr>
            <p:nvPr/>
          </p:nvSpPr>
          <p:spPr bwMode="auto">
            <a:xfrm>
              <a:off x="22877250" y="23656875"/>
              <a:ext cx="1872000" cy="36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6" name="Line 34">
              <a:extLst>
                <a:ext uri="{FF2B5EF4-FFF2-40B4-BE49-F238E27FC236}">
                  <a16:creationId xmlns:a16="http://schemas.microsoft.com/office/drawing/2014/main" id="{CEBCC92E-191E-4166-87F6-9BBF26E1961A}"/>
                </a:ext>
              </a:extLst>
            </p:cNvPr>
            <p:cNvSpPr>
              <a:spLocks noChangeShapeType="1"/>
            </p:cNvSpPr>
            <p:nvPr/>
          </p:nvSpPr>
          <p:spPr bwMode="auto">
            <a:xfrm>
              <a:off x="21149250" y="24016875"/>
              <a:ext cx="1800000" cy="72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7" name="Line 35">
              <a:extLst>
                <a:ext uri="{FF2B5EF4-FFF2-40B4-BE49-F238E27FC236}">
                  <a16:creationId xmlns:a16="http://schemas.microsoft.com/office/drawing/2014/main" id="{B8682CE6-BEB5-4DB9-A389-A53A7434E2D5}"/>
                </a:ext>
              </a:extLst>
            </p:cNvPr>
            <p:cNvSpPr>
              <a:spLocks noChangeShapeType="1"/>
            </p:cNvSpPr>
            <p:nvPr/>
          </p:nvSpPr>
          <p:spPr bwMode="auto">
            <a:xfrm flipV="1">
              <a:off x="22949250" y="24016875"/>
              <a:ext cx="1800000" cy="720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8" name="Line 36">
              <a:extLst>
                <a:ext uri="{FF2B5EF4-FFF2-40B4-BE49-F238E27FC236}">
                  <a16:creationId xmlns:a16="http://schemas.microsoft.com/office/drawing/2014/main" id="{3052BB8F-43EC-4462-8EB1-F7D853EEF887}"/>
                </a:ext>
              </a:extLst>
            </p:cNvPr>
            <p:cNvSpPr>
              <a:spLocks noChangeShapeType="1"/>
            </p:cNvSpPr>
            <p:nvPr/>
          </p:nvSpPr>
          <p:spPr bwMode="auto">
            <a:xfrm>
              <a:off x="21149250" y="24952875"/>
              <a:ext cx="1800000" cy="129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89" name="Line 37">
              <a:extLst>
                <a:ext uri="{FF2B5EF4-FFF2-40B4-BE49-F238E27FC236}">
                  <a16:creationId xmlns:a16="http://schemas.microsoft.com/office/drawing/2014/main" id="{FB3A1571-5F17-4DE9-AC00-82BD278C8C6F}"/>
                </a:ext>
              </a:extLst>
            </p:cNvPr>
            <p:cNvSpPr>
              <a:spLocks noChangeShapeType="1"/>
            </p:cNvSpPr>
            <p:nvPr/>
          </p:nvSpPr>
          <p:spPr bwMode="auto">
            <a:xfrm flipH="1">
              <a:off x="22949250" y="24952875"/>
              <a:ext cx="1800000" cy="129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90" name="Text Box 38">
              <a:extLst>
                <a:ext uri="{FF2B5EF4-FFF2-40B4-BE49-F238E27FC236}">
                  <a16:creationId xmlns:a16="http://schemas.microsoft.com/office/drawing/2014/main" id="{94F6C833-E30B-4E71-BFAE-4F0475076A3F}"/>
                </a:ext>
              </a:extLst>
            </p:cNvPr>
            <p:cNvSpPr txBox="1">
              <a:spLocks noChangeArrowheads="1"/>
            </p:cNvSpPr>
            <p:nvPr/>
          </p:nvSpPr>
          <p:spPr bwMode="auto">
            <a:xfrm>
              <a:off x="26560950" y="23686575"/>
              <a:ext cx="1476000" cy="50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1400" b="1"/>
                <a:t>Vanishing Point Right</a:t>
              </a:r>
            </a:p>
          </p:txBody>
        </p:sp>
        <p:sp>
          <p:nvSpPr>
            <p:cNvPr id="23591" name="Text Box 39">
              <a:extLst>
                <a:ext uri="{FF2B5EF4-FFF2-40B4-BE49-F238E27FC236}">
                  <a16:creationId xmlns:a16="http://schemas.microsoft.com/office/drawing/2014/main" id="{B41C323B-F3FA-49AE-8294-01455466C9E9}"/>
                </a:ext>
              </a:extLst>
            </p:cNvPr>
            <p:cNvSpPr txBox="1">
              <a:spLocks noChangeArrowheads="1"/>
            </p:cNvSpPr>
            <p:nvPr/>
          </p:nvSpPr>
          <p:spPr bwMode="auto">
            <a:xfrm>
              <a:off x="22258950" y="22390575"/>
              <a:ext cx="1080000" cy="36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1800" b="1"/>
                <a:t>Eye Level</a:t>
              </a:r>
            </a:p>
          </p:txBody>
        </p:sp>
        <p:sp>
          <p:nvSpPr>
            <p:cNvPr id="23592" name="Line 40">
              <a:extLst>
                <a:ext uri="{FF2B5EF4-FFF2-40B4-BE49-F238E27FC236}">
                  <a16:creationId xmlns:a16="http://schemas.microsoft.com/office/drawing/2014/main" id="{3EC6C904-6225-402D-A748-A42604576130}"/>
                </a:ext>
              </a:extLst>
            </p:cNvPr>
            <p:cNvSpPr>
              <a:spLocks noChangeShapeType="1"/>
            </p:cNvSpPr>
            <p:nvPr/>
          </p:nvSpPr>
          <p:spPr bwMode="auto">
            <a:xfrm flipV="1">
              <a:off x="18082950" y="22894575"/>
              <a:ext cx="0" cy="576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93" name="Line 41">
              <a:extLst>
                <a:ext uri="{FF2B5EF4-FFF2-40B4-BE49-F238E27FC236}">
                  <a16:creationId xmlns:a16="http://schemas.microsoft.com/office/drawing/2014/main" id="{27CB3409-FC4D-45B3-90CC-B3D1BDB4A405}"/>
                </a:ext>
              </a:extLst>
            </p:cNvPr>
            <p:cNvSpPr>
              <a:spLocks noChangeShapeType="1"/>
            </p:cNvSpPr>
            <p:nvPr/>
          </p:nvSpPr>
          <p:spPr bwMode="auto">
            <a:xfrm flipV="1">
              <a:off x="27730950" y="22894575"/>
              <a:ext cx="0" cy="720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3594" name="Text Box 42">
              <a:extLst>
                <a:ext uri="{FF2B5EF4-FFF2-40B4-BE49-F238E27FC236}">
                  <a16:creationId xmlns:a16="http://schemas.microsoft.com/office/drawing/2014/main" id="{467CCDD5-FC55-4202-8DDE-0A38415FCC93}"/>
                </a:ext>
              </a:extLst>
            </p:cNvPr>
            <p:cNvSpPr txBox="1">
              <a:spLocks noChangeArrowheads="1"/>
            </p:cNvSpPr>
            <p:nvPr/>
          </p:nvSpPr>
          <p:spPr bwMode="auto">
            <a:xfrm>
              <a:off x="17794950" y="19366575"/>
              <a:ext cx="3312000" cy="108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2000" b="1"/>
                <a:t>Above the Eye level we can see the bottom of the shape</a:t>
              </a:r>
            </a:p>
          </p:txBody>
        </p:sp>
        <p:sp>
          <p:nvSpPr>
            <p:cNvPr id="23595" name="Text Box 43">
              <a:extLst>
                <a:ext uri="{FF2B5EF4-FFF2-40B4-BE49-F238E27FC236}">
                  <a16:creationId xmlns:a16="http://schemas.microsoft.com/office/drawing/2014/main" id="{642D1FDF-F425-4D64-9E41-4395B0BAED4F}"/>
                </a:ext>
              </a:extLst>
            </p:cNvPr>
            <p:cNvSpPr txBox="1">
              <a:spLocks noChangeArrowheads="1"/>
            </p:cNvSpPr>
            <p:nvPr/>
          </p:nvSpPr>
          <p:spPr bwMode="auto">
            <a:xfrm>
              <a:off x="24490950" y="25558575"/>
              <a:ext cx="3168000" cy="7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2000" b="1"/>
                <a:t>Below the Eye level we can see the top of the shape</a:t>
              </a: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https://img.freepik.com/premium-photo/texture-white-watercolor-paper_88281-1263.jpg?w=2000">
            <a:extLst>
              <a:ext uri="{FF2B5EF4-FFF2-40B4-BE49-F238E27FC236}">
                <a16:creationId xmlns:a16="http://schemas.microsoft.com/office/drawing/2014/main" id="{9F845D9D-AF46-4F9B-B159-551593DD712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5602" name="Group 2">
            <a:extLst>
              <a:ext uri="{FF2B5EF4-FFF2-40B4-BE49-F238E27FC236}">
                <a16:creationId xmlns:a16="http://schemas.microsoft.com/office/drawing/2014/main" id="{9BDEC8AC-8343-4E67-B8BD-710AFF28D2AB}"/>
              </a:ext>
            </a:extLst>
          </p:cNvPr>
          <p:cNvGrpSpPr>
            <a:grpSpLocks/>
          </p:cNvGrpSpPr>
          <p:nvPr/>
        </p:nvGrpSpPr>
        <p:grpSpPr bwMode="auto">
          <a:xfrm>
            <a:off x="381000" y="1295400"/>
            <a:ext cx="9144000" cy="3810000"/>
            <a:chOff x="17668950" y="19870575"/>
            <a:chExt cx="10368000" cy="4320000"/>
          </a:xfrm>
        </p:grpSpPr>
        <p:sp>
          <p:nvSpPr>
            <p:cNvPr id="25603" name="Line 3">
              <a:extLst>
                <a:ext uri="{FF2B5EF4-FFF2-40B4-BE49-F238E27FC236}">
                  <a16:creationId xmlns:a16="http://schemas.microsoft.com/office/drawing/2014/main" id="{04ADED10-5721-4878-942C-9BC49C291CD6}"/>
                </a:ext>
              </a:extLst>
            </p:cNvPr>
            <p:cNvSpPr>
              <a:spLocks noChangeShapeType="1"/>
            </p:cNvSpPr>
            <p:nvPr/>
          </p:nvSpPr>
          <p:spPr bwMode="auto">
            <a:xfrm>
              <a:off x="17909250" y="22792875"/>
              <a:ext cx="10008000" cy="0"/>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04" name="Oval 4">
              <a:extLst>
                <a:ext uri="{FF2B5EF4-FFF2-40B4-BE49-F238E27FC236}">
                  <a16:creationId xmlns:a16="http://schemas.microsoft.com/office/drawing/2014/main" id="{8E0DEF94-F56A-4B31-819B-6FD551E85B5E}"/>
                </a:ext>
              </a:extLst>
            </p:cNvPr>
            <p:cNvSpPr>
              <a:spLocks noChangeArrowheads="1"/>
            </p:cNvSpPr>
            <p:nvPr/>
          </p:nvSpPr>
          <p:spPr bwMode="auto">
            <a:xfrm>
              <a:off x="18053250" y="22756875"/>
              <a:ext cx="90000" cy="72000"/>
            </a:xfrm>
            <a:prstGeom prst="ellipse">
              <a:avLst/>
            </a:prstGeom>
            <a:solidFill>
              <a:srgbClr val="000000"/>
            </a:solidFill>
            <a:ln w="9525" algn="in">
              <a:solidFill>
                <a:srgbClr val="000000"/>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05" name="Oval 5">
              <a:extLst>
                <a:ext uri="{FF2B5EF4-FFF2-40B4-BE49-F238E27FC236}">
                  <a16:creationId xmlns:a16="http://schemas.microsoft.com/office/drawing/2014/main" id="{17F480F0-73D6-41BD-B56F-63C04BAB240C}"/>
                </a:ext>
              </a:extLst>
            </p:cNvPr>
            <p:cNvSpPr>
              <a:spLocks noChangeArrowheads="1"/>
            </p:cNvSpPr>
            <p:nvPr/>
          </p:nvSpPr>
          <p:spPr bwMode="auto">
            <a:xfrm>
              <a:off x="27701250" y="22756875"/>
              <a:ext cx="90000" cy="72000"/>
            </a:xfrm>
            <a:prstGeom prst="ellipse">
              <a:avLst/>
            </a:prstGeom>
            <a:solidFill>
              <a:srgbClr val="000000"/>
            </a:solidFill>
            <a:ln w="9525" algn="in">
              <a:solidFill>
                <a:srgbClr val="000000"/>
              </a:solidFill>
              <a:round/>
              <a:headEnd/>
              <a:tailEnd/>
            </a:ln>
            <a:effectLst/>
            <a:extLs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06" name="Text Box 6">
              <a:extLst>
                <a:ext uri="{FF2B5EF4-FFF2-40B4-BE49-F238E27FC236}">
                  <a16:creationId xmlns:a16="http://schemas.microsoft.com/office/drawing/2014/main" id="{FB5284F3-B0D0-4B71-A1D4-B79659BDDC7F}"/>
                </a:ext>
              </a:extLst>
            </p:cNvPr>
            <p:cNvSpPr txBox="1">
              <a:spLocks noChangeArrowheads="1"/>
            </p:cNvSpPr>
            <p:nvPr/>
          </p:nvSpPr>
          <p:spPr bwMode="auto">
            <a:xfrm>
              <a:off x="17668950" y="23542575"/>
              <a:ext cx="1476000" cy="50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1400" b="1"/>
                <a:t>Vanishing Point Left</a:t>
              </a:r>
            </a:p>
          </p:txBody>
        </p:sp>
        <p:sp>
          <p:nvSpPr>
            <p:cNvPr id="25607" name="Text Box 7">
              <a:extLst>
                <a:ext uri="{FF2B5EF4-FFF2-40B4-BE49-F238E27FC236}">
                  <a16:creationId xmlns:a16="http://schemas.microsoft.com/office/drawing/2014/main" id="{B190A985-38B0-4AB8-A4D6-2CBD90A3161A}"/>
                </a:ext>
              </a:extLst>
            </p:cNvPr>
            <p:cNvSpPr txBox="1">
              <a:spLocks noChangeArrowheads="1"/>
            </p:cNvSpPr>
            <p:nvPr/>
          </p:nvSpPr>
          <p:spPr bwMode="auto">
            <a:xfrm>
              <a:off x="26560950" y="23686575"/>
              <a:ext cx="1476000" cy="50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1400" b="1"/>
                <a:t>Vanishing Point Right</a:t>
              </a:r>
            </a:p>
          </p:txBody>
        </p:sp>
        <p:sp>
          <p:nvSpPr>
            <p:cNvPr id="25608" name="Text Box 8">
              <a:extLst>
                <a:ext uri="{FF2B5EF4-FFF2-40B4-BE49-F238E27FC236}">
                  <a16:creationId xmlns:a16="http://schemas.microsoft.com/office/drawing/2014/main" id="{2908E905-1880-4743-BA92-D58FA38819AE}"/>
                </a:ext>
              </a:extLst>
            </p:cNvPr>
            <p:cNvSpPr txBox="1">
              <a:spLocks noChangeArrowheads="1"/>
            </p:cNvSpPr>
            <p:nvPr/>
          </p:nvSpPr>
          <p:spPr bwMode="auto">
            <a:xfrm>
              <a:off x="24490950" y="22894575"/>
              <a:ext cx="1080000" cy="36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1800" b="1"/>
                <a:t>Eye Level</a:t>
              </a:r>
            </a:p>
          </p:txBody>
        </p:sp>
        <p:sp>
          <p:nvSpPr>
            <p:cNvPr id="25609" name="Line 9">
              <a:extLst>
                <a:ext uri="{FF2B5EF4-FFF2-40B4-BE49-F238E27FC236}">
                  <a16:creationId xmlns:a16="http://schemas.microsoft.com/office/drawing/2014/main" id="{A4816F2B-262B-4511-9CE6-164925133832}"/>
                </a:ext>
              </a:extLst>
            </p:cNvPr>
            <p:cNvSpPr>
              <a:spLocks noChangeShapeType="1"/>
            </p:cNvSpPr>
            <p:nvPr/>
          </p:nvSpPr>
          <p:spPr bwMode="auto">
            <a:xfrm flipV="1">
              <a:off x="18082950" y="22894575"/>
              <a:ext cx="0" cy="576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0" name="Line 10">
              <a:extLst>
                <a:ext uri="{FF2B5EF4-FFF2-40B4-BE49-F238E27FC236}">
                  <a16:creationId xmlns:a16="http://schemas.microsoft.com/office/drawing/2014/main" id="{DCEEB6E5-8B82-45EA-9209-080DA8908F24}"/>
                </a:ext>
              </a:extLst>
            </p:cNvPr>
            <p:cNvSpPr>
              <a:spLocks noChangeShapeType="1"/>
            </p:cNvSpPr>
            <p:nvPr/>
          </p:nvSpPr>
          <p:spPr bwMode="auto">
            <a:xfrm flipV="1">
              <a:off x="27730950" y="22894575"/>
              <a:ext cx="0" cy="720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1" name="Line 11">
              <a:extLst>
                <a:ext uri="{FF2B5EF4-FFF2-40B4-BE49-F238E27FC236}">
                  <a16:creationId xmlns:a16="http://schemas.microsoft.com/office/drawing/2014/main" id="{8E09F7B3-3184-4EDB-9009-09A5C236FFD5}"/>
                </a:ext>
              </a:extLst>
            </p:cNvPr>
            <p:cNvSpPr>
              <a:spLocks noChangeShapeType="1"/>
            </p:cNvSpPr>
            <p:nvPr/>
          </p:nvSpPr>
          <p:spPr bwMode="auto">
            <a:xfrm>
              <a:off x="22042950" y="21670575"/>
              <a:ext cx="0" cy="2376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2" name="Line 12">
              <a:extLst>
                <a:ext uri="{FF2B5EF4-FFF2-40B4-BE49-F238E27FC236}">
                  <a16:creationId xmlns:a16="http://schemas.microsoft.com/office/drawing/2014/main" id="{0498C8E4-2FE4-4632-9AA9-ED79AF31FCE6}"/>
                </a:ext>
              </a:extLst>
            </p:cNvPr>
            <p:cNvSpPr>
              <a:spLocks noChangeShapeType="1"/>
            </p:cNvSpPr>
            <p:nvPr/>
          </p:nvSpPr>
          <p:spPr bwMode="auto">
            <a:xfrm flipH="1">
              <a:off x="18082950" y="21670575"/>
              <a:ext cx="3960000" cy="1152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3" name="Line 13">
              <a:extLst>
                <a:ext uri="{FF2B5EF4-FFF2-40B4-BE49-F238E27FC236}">
                  <a16:creationId xmlns:a16="http://schemas.microsoft.com/office/drawing/2014/main" id="{380CF7F0-716F-4727-8478-78147D1C1856}"/>
                </a:ext>
              </a:extLst>
            </p:cNvPr>
            <p:cNvSpPr>
              <a:spLocks noChangeShapeType="1"/>
            </p:cNvSpPr>
            <p:nvPr/>
          </p:nvSpPr>
          <p:spPr bwMode="auto">
            <a:xfrm>
              <a:off x="18082950" y="22822575"/>
              <a:ext cx="3960000" cy="122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4" name="Line 14">
              <a:extLst>
                <a:ext uri="{FF2B5EF4-FFF2-40B4-BE49-F238E27FC236}">
                  <a16:creationId xmlns:a16="http://schemas.microsoft.com/office/drawing/2014/main" id="{09A11419-71D4-4220-9EB7-D8B6BD225EF9}"/>
                </a:ext>
              </a:extLst>
            </p:cNvPr>
            <p:cNvSpPr>
              <a:spLocks noChangeShapeType="1"/>
            </p:cNvSpPr>
            <p:nvPr/>
          </p:nvSpPr>
          <p:spPr bwMode="auto">
            <a:xfrm flipV="1">
              <a:off x="22042950" y="22822575"/>
              <a:ext cx="5688000" cy="1224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5" name="Line 15">
              <a:extLst>
                <a:ext uri="{FF2B5EF4-FFF2-40B4-BE49-F238E27FC236}">
                  <a16:creationId xmlns:a16="http://schemas.microsoft.com/office/drawing/2014/main" id="{2B03C697-4C85-45B6-A25B-640D7BAC47C1}"/>
                </a:ext>
              </a:extLst>
            </p:cNvPr>
            <p:cNvSpPr>
              <a:spLocks noChangeShapeType="1"/>
            </p:cNvSpPr>
            <p:nvPr/>
          </p:nvSpPr>
          <p:spPr bwMode="auto">
            <a:xfrm flipH="1" flipV="1">
              <a:off x="22042950" y="21670575"/>
              <a:ext cx="5688000" cy="1152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6" name="Line 16">
              <a:extLst>
                <a:ext uri="{FF2B5EF4-FFF2-40B4-BE49-F238E27FC236}">
                  <a16:creationId xmlns:a16="http://schemas.microsoft.com/office/drawing/2014/main" id="{83B623F8-B1F0-4ACC-BBD4-AA09D80C1C48}"/>
                </a:ext>
              </a:extLst>
            </p:cNvPr>
            <p:cNvSpPr>
              <a:spLocks noChangeShapeType="1"/>
            </p:cNvSpPr>
            <p:nvPr/>
          </p:nvSpPr>
          <p:spPr bwMode="auto">
            <a:xfrm>
              <a:off x="20386950" y="22174575"/>
              <a:ext cx="0" cy="1368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7" name="Line 17">
              <a:extLst>
                <a:ext uri="{FF2B5EF4-FFF2-40B4-BE49-F238E27FC236}">
                  <a16:creationId xmlns:a16="http://schemas.microsoft.com/office/drawing/2014/main" id="{0FF0F886-09CF-4049-829A-E0BF5E90AE06}"/>
                </a:ext>
              </a:extLst>
            </p:cNvPr>
            <p:cNvSpPr>
              <a:spLocks noChangeShapeType="1"/>
            </p:cNvSpPr>
            <p:nvPr/>
          </p:nvSpPr>
          <p:spPr bwMode="auto">
            <a:xfrm>
              <a:off x="24274950" y="22102575"/>
              <a:ext cx="0" cy="1512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8" name="Line 18">
              <a:extLst>
                <a:ext uri="{FF2B5EF4-FFF2-40B4-BE49-F238E27FC236}">
                  <a16:creationId xmlns:a16="http://schemas.microsoft.com/office/drawing/2014/main" id="{97661AB2-3DB5-48FD-9C4C-FDA7E5583E33}"/>
                </a:ext>
              </a:extLst>
            </p:cNvPr>
            <p:cNvSpPr>
              <a:spLocks noChangeShapeType="1"/>
            </p:cNvSpPr>
            <p:nvPr/>
          </p:nvSpPr>
          <p:spPr bwMode="auto">
            <a:xfrm flipH="1">
              <a:off x="20386950" y="21670575"/>
              <a:ext cx="1656000" cy="504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19" name="Line 19">
              <a:extLst>
                <a:ext uri="{FF2B5EF4-FFF2-40B4-BE49-F238E27FC236}">
                  <a16:creationId xmlns:a16="http://schemas.microsoft.com/office/drawing/2014/main" id="{173F7AF7-C7C7-4CA8-8710-BC9C5BCF5A77}"/>
                </a:ext>
              </a:extLst>
            </p:cNvPr>
            <p:cNvSpPr>
              <a:spLocks noChangeShapeType="1"/>
            </p:cNvSpPr>
            <p:nvPr/>
          </p:nvSpPr>
          <p:spPr bwMode="auto">
            <a:xfrm flipH="1" flipV="1">
              <a:off x="20386950" y="23542575"/>
              <a:ext cx="1656000" cy="504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20" name="Line 20">
              <a:extLst>
                <a:ext uri="{FF2B5EF4-FFF2-40B4-BE49-F238E27FC236}">
                  <a16:creationId xmlns:a16="http://schemas.microsoft.com/office/drawing/2014/main" id="{0622FE3F-C58A-4E69-A2A1-6BA47EE041F2}"/>
                </a:ext>
              </a:extLst>
            </p:cNvPr>
            <p:cNvSpPr>
              <a:spLocks noChangeShapeType="1"/>
            </p:cNvSpPr>
            <p:nvPr/>
          </p:nvSpPr>
          <p:spPr bwMode="auto">
            <a:xfrm flipV="1">
              <a:off x="22042950" y="23542575"/>
              <a:ext cx="2232000" cy="504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21" name="Line 21">
              <a:extLst>
                <a:ext uri="{FF2B5EF4-FFF2-40B4-BE49-F238E27FC236}">
                  <a16:creationId xmlns:a16="http://schemas.microsoft.com/office/drawing/2014/main" id="{F19824D4-B5B9-413E-83F7-2BA05C760056}"/>
                </a:ext>
              </a:extLst>
            </p:cNvPr>
            <p:cNvSpPr>
              <a:spLocks noChangeShapeType="1"/>
            </p:cNvSpPr>
            <p:nvPr/>
          </p:nvSpPr>
          <p:spPr bwMode="auto">
            <a:xfrm flipH="1" flipV="1">
              <a:off x="21970950" y="21670575"/>
              <a:ext cx="2304000" cy="432000"/>
            </a:xfrm>
            <a:prstGeom prst="line">
              <a:avLst/>
            </a:prstGeom>
            <a:noFill/>
            <a:ln w="381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25622" name="Text Box 22">
              <a:extLst>
                <a:ext uri="{FF2B5EF4-FFF2-40B4-BE49-F238E27FC236}">
                  <a16:creationId xmlns:a16="http://schemas.microsoft.com/office/drawing/2014/main" id="{E9E27EA7-589F-4E73-9AB9-CBBE65A6106D}"/>
                </a:ext>
              </a:extLst>
            </p:cNvPr>
            <p:cNvSpPr txBox="1">
              <a:spLocks noChangeArrowheads="1"/>
            </p:cNvSpPr>
            <p:nvPr/>
          </p:nvSpPr>
          <p:spPr bwMode="auto">
            <a:xfrm>
              <a:off x="19594950" y="19870575"/>
              <a:ext cx="6480000" cy="14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pPr algn="ctr" eaLnBrk="0" hangingPunct="0"/>
              <a:r>
                <a:rPr lang="en-GB" altLang="en-US" sz="2000" b="1"/>
                <a:t>When we have shapes that are drawn on the Eye Level we can neither see the top or the bottom of the shape.</a:t>
              </a: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s://img.freepik.com/premium-photo/texture-white-watercolor-paper_88281-1263.jpg?w=2000">
            <a:extLst>
              <a:ext uri="{FF2B5EF4-FFF2-40B4-BE49-F238E27FC236}">
                <a16:creationId xmlns:a16="http://schemas.microsoft.com/office/drawing/2014/main" id="{61B8F5E8-0813-4608-AADF-617C1D557E0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4338" name="Group 2">
            <a:extLst>
              <a:ext uri="{FF2B5EF4-FFF2-40B4-BE49-F238E27FC236}">
                <a16:creationId xmlns:a16="http://schemas.microsoft.com/office/drawing/2014/main" id="{09EE80D5-9E65-47BF-A76F-D3A5CB4E232D}"/>
              </a:ext>
            </a:extLst>
          </p:cNvPr>
          <p:cNvGrpSpPr>
            <a:grpSpLocks/>
          </p:cNvGrpSpPr>
          <p:nvPr/>
        </p:nvGrpSpPr>
        <p:grpSpPr bwMode="auto">
          <a:xfrm>
            <a:off x="152400" y="1752601"/>
            <a:ext cx="9144000" cy="3789363"/>
            <a:chOff x="17578950" y="20374575"/>
            <a:chExt cx="10548000" cy="4932407"/>
          </a:xfrm>
        </p:grpSpPr>
        <p:pic>
          <p:nvPicPr>
            <p:cNvPr id="14339" name="Picture 3" descr="CNV00006">
              <a:extLst>
                <a:ext uri="{FF2B5EF4-FFF2-40B4-BE49-F238E27FC236}">
                  <a16:creationId xmlns:a16="http://schemas.microsoft.com/office/drawing/2014/main" id="{E06EB077-7582-4C35-830F-6C66E9D6DC9E}"/>
                </a:ext>
              </a:extLst>
            </p:cNvPr>
            <p:cNvPicPr>
              <a:picLocks noChangeAspect="1" noChangeArrowheads="1"/>
            </p:cNvPicPr>
            <p:nvPr/>
          </p:nvPicPr>
          <p:blipFill>
            <a:blip r:embed="rId3">
              <a:extLst>
                <a:ext uri="{28A0092B-C50C-407E-A947-70E740481C1C}">
                  <a14:useLocalDpi xmlns:a14="http://schemas.microsoft.com/office/drawing/2010/main"/>
                </a:ext>
              </a:extLst>
            </a:blip>
            <a:srcRect l="9355" t="31029" r="11642" b="23979"/>
            <a:stretch>
              <a:fillRect/>
            </a:stretch>
          </p:blipFill>
          <p:spPr bwMode="auto">
            <a:xfrm>
              <a:off x="19450950" y="20374575"/>
              <a:ext cx="7758000" cy="49324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4340" name="Line 4">
              <a:extLst>
                <a:ext uri="{FF2B5EF4-FFF2-40B4-BE49-F238E27FC236}">
                  <a16:creationId xmlns:a16="http://schemas.microsoft.com/office/drawing/2014/main" id="{6998B78D-5B6F-4644-A723-B7BB6ECBCD21}"/>
                </a:ext>
              </a:extLst>
            </p:cNvPr>
            <p:cNvSpPr>
              <a:spLocks noChangeShapeType="1"/>
            </p:cNvSpPr>
            <p:nvPr/>
          </p:nvSpPr>
          <p:spPr bwMode="auto">
            <a:xfrm flipH="1">
              <a:off x="17787232" y="22174575"/>
              <a:ext cx="5767718" cy="1414957"/>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14341" name="Line 5">
              <a:extLst>
                <a:ext uri="{FF2B5EF4-FFF2-40B4-BE49-F238E27FC236}">
                  <a16:creationId xmlns:a16="http://schemas.microsoft.com/office/drawing/2014/main" id="{AC41C0C2-861E-42C3-9836-79A6D3C87EC8}"/>
                </a:ext>
              </a:extLst>
            </p:cNvPr>
            <p:cNvSpPr>
              <a:spLocks noChangeShapeType="1"/>
            </p:cNvSpPr>
            <p:nvPr/>
          </p:nvSpPr>
          <p:spPr bwMode="auto">
            <a:xfrm flipH="1">
              <a:off x="17762941" y="23506781"/>
              <a:ext cx="5783987" cy="82751"/>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14342" name="Line 6">
              <a:extLst>
                <a:ext uri="{FF2B5EF4-FFF2-40B4-BE49-F238E27FC236}">
                  <a16:creationId xmlns:a16="http://schemas.microsoft.com/office/drawing/2014/main" id="{0414429B-22E2-4E7B-9C53-56DD8C44A297}"/>
                </a:ext>
              </a:extLst>
            </p:cNvPr>
            <p:cNvSpPr>
              <a:spLocks noChangeShapeType="1"/>
            </p:cNvSpPr>
            <p:nvPr/>
          </p:nvSpPr>
          <p:spPr bwMode="auto">
            <a:xfrm flipH="1">
              <a:off x="17866057" y="22462575"/>
              <a:ext cx="5688893" cy="1126957"/>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14343" name="Line 7">
              <a:extLst>
                <a:ext uri="{FF2B5EF4-FFF2-40B4-BE49-F238E27FC236}">
                  <a16:creationId xmlns:a16="http://schemas.microsoft.com/office/drawing/2014/main" id="{0954861B-0024-4BAE-9C8F-16919345C98C}"/>
                </a:ext>
              </a:extLst>
            </p:cNvPr>
            <p:cNvSpPr>
              <a:spLocks noChangeShapeType="1"/>
            </p:cNvSpPr>
            <p:nvPr/>
          </p:nvSpPr>
          <p:spPr bwMode="auto">
            <a:xfrm flipH="1" flipV="1">
              <a:off x="18010950" y="23542575"/>
              <a:ext cx="5544000" cy="576000"/>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14344" name="Line 8">
              <a:extLst>
                <a:ext uri="{FF2B5EF4-FFF2-40B4-BE49-F238E27FC236}">
                  <a16:creationId xmlns:a16="http://schemas.microsoft.com/office/drawing/2014/main" id="{1210F8B2-0376-4F28-B8E9-51A18C24954E}"/>
                </a:ext>
              </a:extLst>
            </p:cNvPr>
            <p:cNvSpPr>
              <a:spLocks noChangeShapeType="1"/>
            </p:cNvSpPr>
            <p:nvPr/>
          </p:nvSpPr>
          <p:spPr bwMode="auto">
            <a:xfrm>
              <a:off x="23516223" y="22220896"/>
              <a:ext cx="4527134" cy="169679"/>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14345" name="Line 9">
              <a:extLst>
                <a:ext uri="{FF2B5EF4-FFF2-40B4-BE49-F238E27FC236}">
                  <a16:creationId xmlns:a16="http://schemas.microsoft.com/office/drawing/2014/main" id="{37D3640F-A009-443B-A67B-76509E3FF7BD}"/>
                </a:ext>
              </a:extLst>
            </p:cNvPr>
            <p:cNvSpPr>
              <a:spLocks noChangeShapeType="1"/>
            </p:cNvSpPr>
            <p:nvPr/>
          </p:nvSpPr>
          <p:spPr bwMode="auto">
            <a:xfrm flipV="1">
              <a:off x="23585006" y="23757999"/>
              <a:ext cx="4314351" cy="18665"/>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14346" name="Line 10">
              <a:extLst>
                <a:ext uri="{FF2B5EF4-FFF2-40B4-BE49-F238E27FC236}">
                  <a16:creationId xmlns:a16="http://schemas.microsoft.com/office/drawing/2014/main" id="{B49D9C55-BD19-4425-A028-821F12CA6595}"/>
                </a:ext>
              </a:extLst>
            </p:cNvPr>
            <p:cNvSpPr>
              <a:spLocks noChangeShapeType="1"/>
            </p:cNvSpPr>
            <p:nvPr/>
          </p:nvSpPr>
          <p:spPr bwMode="auto">
            <a:xfrm>
              <a:off x="23614432" y="23033993"/>
              <a:ext cx="4392925" cy="148582"/>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14347" name="Line 11">
              <a:extLst>
                <a:ext uri="{FF2B5EF4-FFF2-40B4-BE49-F238E27FC236}">
                  <a16:creationId xmlns:a16="http://schemas.microsoft.com/office/drawing/2014/main" id="{F6983F30-C51D-4E38-B24F-503E75C5B3F1}"/>
                </a:ext>
              </a:extLst>
            </p:cNvPr>
            <p:cNvSpPr>
              <a:spLocks noChangeShapeType="1"/>
            </p:cNvSpPr>
            <p:nvPr/>
          </p:nvSpPr>
          <p:spPr bwMode="auto">
            <a:xfrm>
              <a:off x="23578432" y="23361430"/>
              <a:ext cx="4392925" cy="37145"/>
            </a:xfrm>
            <a:prstGeom prst="line">
              <a:avLst/>
            </a:prstGeom>
            <a:noFill/>
            <a:ln w="9525">
              <a:solidFill>
                <a:srgbClr val="CC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sp>
          <p:nvSpPr>
            <p:cNvPr id="14348" name="Line 12">
              <a:extLst>
                <a:ext uri="{FF2B5EF4-FFF2-40B4-BE49-F238E27FC236}">
                  <a16:creationId xmlns:a16="http://schemas.microsoft.com/office/drawing/2014/main" id="{A2D0BD42-E582-41D6-B0BE-9A8CB4D8437F}"/>
                </a:ext>
              </a:extLst>
            </p:cNvPr>
            <p:cNvSpPr>
              <a:spLocks noChangeShapeType="1"/>
            </p:cNvSpPr>
            <p:nvPr/>
          </p:nvSpPr>
          <p:spPr bwMode="auto">
            <a:xfrm flipH="1">
              <a:off x="17578950" y="23578575"/>
              <a:ext cx="10548000" cy="0"/>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GB"/>
            </a:p>
          </p:txBody>
        </p:sp>
      </p:grpSp>
      <p:sp>
        <p:nvSpPr>
          <p:cNvPr id="14349" name="Text Box 13">
            <a:extLst>
              <a:ext uri="{FF2B5EF4-FFF2-40B4-BE49-F238E27FC236}">
                <a16:creationId xmlns:a16="http://schemas.microsoft.com/office/drawing/2014/main" id="{4379E0E1-899A-4089-8A5F-F7F75E9E3902}"/>
              </a:ext>
            </a:extLst>
          </p:cNvPr>
          <p:cNvSpPr txBox="1">
            <a:spLocks noChangeArrowheads="1"/>
          </p:cNvSpPr>
          <p:nvPr/>
        </p:nvSpPr>
        <p:spPr bwMode="auto">
          <a:xfrm>
            <a:off x="1219200" y="685801"/>
            <a:ext cx="7391400" cy="724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a:latin typeface="Comic Sans MS" panose="030F0702030302020204" pitchFamily="66" charset="0"/>
              </a:rPr>
              <a:t>An example of a building situated on the </a:t>
            </a:r>
          </a:p>
          <a:p>
            <a:pPr algn="ctr">
              <a:spcBef>
                <a:spcPct val="50000"/>
              </a:spcBef>
            </a:pPr>
            <a:r>
              <a:rPr lang="en-GB" altLang="en-US">
                <a:latin typeface="Comic Sans MS" panose="030F0702030302020204" pitchFamily="66" charset="0"/>
              </a:rPr>
              <a:t>Eye Level. </a:t>
            </a:r>
          </a:p>
        </p:txBody>
      </p:sp>
      <p:sp>
        <p:nvSpPr>
          <p:cNvPr id="14350" name="Text Box 14">
            <a:extLst>
              <a:ext uri="{FF2B5EF4-FFF2-40B4-BE49-F238E27FC236}">
                <a16:creationId xmlns:a16="http://schemas.microsoft.com/office/drawing/2014/main" id="{286F66C4-D76B-48B7-A6A9-F346A9756D2C}"/>
              </a:ext>
            </a:extLst>
          </p:cNvPr>
          <p:cNvSpPr txBox="1">
            <a:spLocks noChangeArrowheads="1"/>
          </p:cNvSpPr>
          <p:nvPr/>
        </p:nvSpPr>
        <p:spPr bwMode="auto">
          <a:xfrm>
            <a:off x="533400" y="3657600"/>
            <a:ext cx="685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t>VP 1</a:t>
            </a:r>
          </a:p>
        </p:txBody>
      </p:sp>
      <p:sp>
        <p:nvSpPr>
          <p:cNvPr id="14351" name="Text Box 15">
            <a:extLst>
              <a:ext uri="{FF2B5EF4-FFF2-40B4-BE49-F238E27FC236}">
                <a16:creationId xmlns:a16="http://schemas.microsoft.com/office/drawing/2014/main" id="{3D5BCFF3-DFC0-4A73-B126-48C9DE817B07}"/>
              </a:ext>
            </a:extLst>
          </p:cNvPr>
          <p:cNvSpPr txBox="1">
            <a:spLocks noChangeArrowheads="1"/>
          </p:cNvSpPr>
          <p:nvPr/>
        </p:nvSpPr>
        <p:spPr bwMode="auto">
          <a:xfrm>
            <a:off x="8534400" y="4495800"/>
            <a:ext cx="685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t>VP 2</a:t>
            </a:r>
          </a:p>
        </p:txBody>
      </p:sp>
      <p:sp>
        <p:nvSpPr>
          <p:cNvPr id="14352" name="Line 16">
            <a:extLst>
              <a:ext uri="{FF2B5EF4-FFF2-40B4-BE49-F238E27FC236}">
                <a16:creationId xmlns:a16="http://schemas.microsoft.com/office/drawing/2014/main" id="{32AC71CD-F7B1-4AF6-AEC3-B2D6EB0030A6}"/>
              </a:ext>
            </a:extLst>
          </p:cNvPr>
          <p:cNvSpPr>
            <a:spLocks noChangeShapeType="1"/>
          </p:cNvSpPr>
          <p:nvPr/>
        </p:nvSpPr>
        <p:spPr bwMode="auto">
          <a:xfrm>
            <a:off x="8610600" y="48768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img.freepik.com/premium-photo/texture-white-watercolor-paper_88281-1263.jpg?w=2000">
            <a:extLst>
              <a:ext uri="{FF2B5EF4-FFF2-40B4-BE49-F238E27FC236}">
                <a16:creationId xmlns:a16="http://schemas.microsoft.com/office/drawing/2014/main" id="{E010562F-505B-4A74-ABC5-AC0EC4712B4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29698" name="Rectangle 2">
            <a:extLst>
              <a:ext uri="{FF2B5EF4-FFF2-40B4-BE49-F238E27FC236}">
                <a16:creationId xmlns:a16="http://schemas.microsoft.com/office/drawing/2014/main" id="{251BED3F-1528-4686-8132-1CEB1D7746EA}"/>
              </a:ext>
            </a:extLst>
          </p:cNvPr>
          <p:cNvSpPr>
            <a:spLocks noChangeArrowheads="1"/>
          </p:cNvSpPr>
          <p:nvPr/>
        </p:nvSpPr>
        <p:spPr bwMode="auto">
          <a:xfrm>
            <a:off x="1066800" y="182563"/>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GB" altLang="en-US">
                <a:solidFill>
                  <a:schemeClr val="accent2"/>
                </a:solidFill>
                <a:latin typeface="Comic Sans MS" panose="030F0702030302020204" pitchFamily="66" charset="0"/>
              </a:rPr>
              <a:t>Here are some examples of </a:t>
            </a:r>
            <a:br>
              <a:rPr lang="en-GB" altLang="en-US">
                <a:solidFill>
                  <a:schemeClr val="accent2"/>
                </a:solidFill>
                <a:latin typeface="Comic Sans MS" panose="030F0702030302020204" pitchFamily="66" charset="0"/>
              </a:rPr>
            </a:br>
            <a:r>
              <a:rPr lang="en-GB" altLang="en-US">
                <a:solidFill>
                  <a:schemeClr val="accent2"/>
                </a:solidFill>
                <a:latin typeface="Comic Sans MS" panose="030F0702030302020204" pitchFamily="66" charset="0"/>
              </a:rPr>
              <a:t>Two point perspective drawings.</a:t>
            </a:r>
          </a:p>
        </p:txBody>
      </p:sp>
      <p:pic>
        <p:nvPicPr>
          <p:cNvPr id="29699" name="Picture 3">
            <a:extLst>
              <a:ext uri="{FF2B5EF4-FFF2-40B4-BE49-F238E27FC236}">
                <a16:creationId xmlns:a16="http://schemas.microsoft.com/office/drawing/2014/main" id="{9A771A3F-3C29-499C-9A29-460F01023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345"/>
          <a:stretch>
            <a:fillRect/>
          </a:stretch>
        </p:blipFill>
        <p:spPr bwMode="auto">
          <a:xfrm>
            <a:off x="381000" y="1249364"/>
            <a:ext cx="8839200" cy="561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0" name="Text Box 4">
            <a:extLst>
              <a:ext uri="{FF2B5EF4-FFF2-40B4-BE49-F238E27FC236}">
                <a16:creationId xmlns:a16="http://schemas.microsoft.com/office/drawing/2014/main" id="{F745324A-F76B-4268-9B8B-06166D74755A}"/>
              </a:ext>
            </a:extLst>
          </p:cNvPr>
          <p:cNvSpPr txBox="1">
            <a:spLocks noChangeArrowheads="1"/>
          </p:cNvSpPr>
          <p:nvPr/>
        </p:nvSpPr>
        <p:spPr bwMode="auto">
          <a:xfrm>
            <a:off x="1905000" y="1447800"/>
            <a:ext cx="914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Eye Level</a:t>
            </a:r>
          </a:p>
        </p:txBody>
      </p:sp>
      <p:sp>
        <p:nvSpPr>
          <p:cNvPr id="29701" name="Text Box 5">
            <a:extLst>
              <a:ext uri="{FF2B5EF4-FFF2-40B4-BE49-F238E27FC236}">
                <a16:creationId xmlns:a16="http://schemas.microsoft.com/office/drawing/2014/main" id="{03739B9C-9397-45C8-8CFA-BA59C5583561}"/>
              </a:ext>
            </a:extLst>
          </p:cNvPr>
          <p:cNvSpPr txBox="1">
            <a:spLocks noChangeArrowheads="1"/>
          </p:cNvSpPr>
          <p:nvPr/>
        </p:nvSpPr>
        <p:spPr bwMode="auto">
          <a:xfrm>
            <a:off x="6781800" y="1447800"/>
            <a:ext cx="914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Eye Level</a:t>
            </a:r>
          </a:p>
        </p:txBody>
      </p:sp>
      <p:sp>
        <p:nvSpPr>
          <p:cNvPr id="29702" name="Text Box 6">
            <a:extLst>
              <a:ext uri="{FF2B5EF4-FFF2-40B4-BE49-F238E27FC236}">
                <a16:creationId xmlns:a16="http://schemas.microsoft.com/office/drawing/2014/main" id="{C7E2A0A6-D18A-4731-A8FF-FC73BBB0FC9D}"/>
              </a:ext>
            </a:extLst>
          </p:cNvPr>
          <p:cNvSpPr txBox="1">
            <a:spLocks noChangeArrowheads="1"/>
          </p:cNvSpPr>
          <p:nvPr/>
        </p:nvSpPr>
        <p:spPr bwMode="auto">
          <a:xfrm>
            <a:off x="2057400" y="3886200"/>
            <a:ext cx="914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Eye Level</a:t>
            </a:r>
          </a:p>
        </p:txBody>
      </p:sp>
      <p:sp>
        <p:nvSpPr>
          <p:cNvPr id="29703" name="Text Box 7">
            <a:extLst>
              <a:ext uri="{FF2B5EF4-FFF2-40B4-BE49-F238E27FC236}">
                <a16:creationId xmlns:a16="http://schemas.microsoft.com/office/drawing/2014/main" id="{8D50ED81-FCAD-4AB8-8E27-8B415E33C6FA}"/>
              </a:ext>
            </a:extLst>
          </p:cNvPr>
          <p:cNvSpPr txBox="1">
            <a:spLocks noChangeArrowheads="1"/>
          </p:cNvSpPr>
          <p:nvPr/>
        </p:nvSpPr>
        <p:spPr bwMode="auto">
          <a:xfrm>
            <a:off x="6553200" y="3810000"/>
            <a:ext cx="914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Eye Level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s://img.freepik.com/premium-photo/texture-white-watercolor-paper_88281-1263.jpg?w=2000">
            <a:extLst>
              <a:ext uri="{FF2B5EF4-FFF2-40B4-BE49-F238E27FC236}">
                <a16:creationId xmlns:a16="http://schemas.microsoft.com/office/drawing/2014/main" id="{36AF52AB-7911-4A22-A0B4-E715B177E67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31747" name="Rectangle 3">
            <a:extLst>
              <a:ext uri="{FF2B5EF4-FFF2-40B4-BE49-F238E27FC236}">
                <a16:creationId xmlns:a16="http://schemas.microsoft.com/office/drawing/2014/main" id="{46780F83-3FD7-4CC3-BE30-47C6C6889C91}"/>
              </a:ext>
            </a:extLst>
          </p:cNvPr>
          <p:cNvSpPr>
            <a:spLocks noChangeArrowheads="1"/>
          </p:cNvSpPr>
          <p:nvPr/>
        </p:nvSpPr>
        <p:spPr bwMode="auto">
          <a:xfrm>
            <a:off x="1143000" y="4572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GB" altLang="en-US" sz="4400">
                <a:solidFill>
                  <a:schemeClr val="accent2"/>
                </a:solidFill>
                <a:latin typeface="Comic Sans MS" panose="030F0702030302020204" pitchFamily="66" charset="0"/>
              </a:rPr>
              <a:t>Drawing a cube using</a:t>
            </a:r>
          </a:p>
          <a:p>
            <a:pPr algn="ctr"/>
            <a:r>
              <a:rPr lang="en-GB" altLang="en-US" sz="4400">
                <a:solidFill>
                  <a:schemeClr val="accent2"/>
                </a:solidFill>
                <a:latin typeface="Comic Sans MS" panose="030F0702030302020204" pitchFamily="66" charset="0"/>
              </a:rPr>
              <a:t>Two point perspective</a:t>
            </a:r>
          </a:p>
        </p:txBody>
      </p:sp>
      <p:sp>
        <p:nvSpPr>
          <p:cNvPr id="31748" name="Line 4">
            <a:extLst>
              <a:ext uri="{FF2B5EF4-FFF2-40B4-BE49-F238E27FC236}">
                <a16:creationId xmlns:a16="http://schemas.microsoft.com/office/drawing/2014/main" id="{413DC309-7C92-4BC3-8F73-246C6AF2F588}"/>
              </a:ext>
            </a:extLst>
          </p:cNvPr>
          <p:cNvSpPr>
            <a:spLocks noChangeShapeType="1"/>
          </p:cNvSpPr>
          <p:nvPr/>
        </p:nvSpPr>
        <p:spPr bwMode="auto">
          <a:xfrm>
            <a:off x="381000" y="25146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1749" name="Text Box 5">
            <a:extLst>
              <a:ext uri="{FF2B5EF4-FFF2-40B4-BE49-F238E27FC236}">
                <a16:creationId xmlns:a16="http://schemas.microsoft.com/office/drawing/2014/main" id="{7DD176DC-71BE-498A-B405-5D5F68A5F804}"/>
              </a:ext>
            </a:extLst>
          </p:cNvPr>
          <p:cNvSpPr txBox="1">
            <a:spLocks noChangeArrowheads="1"/>
          </p:cNvSpPr>
          <p:nvPr/>
        </p:nvSpPr>
        <p:spPr bwMode="auto">
          <a:xfrm>
            <a:off x="3886200" y="2057401"/>
            <a:ext cx="1905000" cy="34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Eye Level</a:t>
            </a:r>
          </a:p>
        </p:txBody>
      </p:sp>
      <p:sp>
        <p:nvSpPr>
          <p:cNvPr id="31750" name="Line 6">
            <a:extLst>
              <a:ext uri="{FF2B5EF4-FFF2-40B4-BE49-F238E27FC236}">
                <a16:creationId xmlns:a16="http://schemas.microsoft.com/office/drawing/2014/main" id="{62612E5A-5955-4BF8-8B64-3B6F7A199BBB}"/>
              </a:ext>
            </a:extLst>
          </p:cNvPr>
          <p:cNvSpPr>
            <a:spLocks noChangeShapeType="1"/>
          </p:cNvSpPr>
          <p:nvPr/>
        </p:nvSpPr>
        <p:spPr bwMode="auto">
          <a:xfrm>
            <a:off x="4800600" y="3810000"/>
            <a:ext cx="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1751" name="Line 7">
            <a:extLst>
              <a:ext uri="{FF2B5EF4-FFF2-40B4-BE49-F238E27FC236}">
                <a16:creationId xmlns:a16="http://schemas.microsoft.com/office/drawing/2014/main" id="{07A14E07-A366-4156-83C8-7DDD788A2872}"/>
              </a:ext>
            </a:extLst>
          </p:cNvPr>
          <p:cNvSpPr>
            <a:spLocks noChangeShapeType="1"/>
          </p:cNvSpPr>
          <p:nvPr/>
        </p:nvSpPr>
        <p:spPr bwMode="auto">
          <a:xfrm flipH="1" flipV="1">
            <a:off x="762000" y="2514600"/>
            <a:ext cx="40386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1752" name="Line 8">
            <a:extLst>
              <a:ext uri="{FF2B5EF4-FFF2-40B4-BE49-F238E27FC236}">
                <a16:creationId xmlns:a16="http://schemas.microsoft.com/office/drawing/2014/main" id="{39B1A36A-3E30-4BE3-9001-374CE9BA3C74}"/>
              </a:ext>
            </a:extLst>
          </p:cNvPr>
          <p:cNvSpPr>
            <a:spLocks noChangeShapeType="1"/>
          </p:cNvSpPr>
          <p:nvPr/>
        </p:nvSpPr>
        <p:spPr bwMode="auto">
          <a:xfrm>
            <a:off x="762000" y="2514600"/>
            <a:ext cx="4038600"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1753" name="Line 9">
            <a:extLst>
              <a:ext uri="{FF2B5EF4-FFF2-40B4-BE49-F238E27FC236}">
                <a16:creationId xmlns:a16="http://schemas.microsoft.com/office/drawing/2014/main" id="{8672F5F8-73B4-4EC7-A1E2-F0EC6210FD7D}"/>
              </a:ext>
            </a:extLst>
          </p:cNvPr>
          <p:cNvSpPr>
            <a:spLocks noChangeShapeType="1"/>
          </p:cNvSpPr>
          <p:nvPr/>
        </p:nvSpPr>
        <p:spPr bwMode="auto">
          <a:xfrm flipV="1">
            <a:off x="4800600" y="2514600"/>
            <a:ext cx="4343400"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1754" name="Line 10">
            <a:extLst>
              <a:ext uri="{FF2B5EF4-FFF2-40B4-BE49-F238E27FC236}">
                <a16:creationId xmlns:a16="http://schemas.microsoft.com/office/drawing/2014/main" id="{59FDD0EE-5225-4F23-AE5B-B048FBF798E8}"/>
              </a:ext>
            </a:extLst>
          </p:cNvPr>
          <p:cNvSpPr>
            <a:spLocks noChangeShapeType="1"/>
          </p:cNvSpPr>
          <p:nvPr/>
        </p:nvSpPr>
        <p:spPr bwMode="auto">
          <a:xfrm flipH="1">
            <a:off x="4800600" y="2514600"/>
            <a:ext cx="43434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1755" name="Text Box 11">
            <a:extLst>
              <a:ext uri="{FF2B5EF4-FFF2-40B4-BE49-F238E27FC236}">
                <a16:creationId xmlns:a16="http://schemas.microsoft.com/office/drawing/2014/main" id="{2073109E-5D2D-46BD-8945-55DE0A90F958}"/>
              </a:ext>
            </a:extLst>
          </p:cNvPr>
          <p:cNvSpPr txBox="1">
            <a:spLocks noChangeArrowheads="1"/>
          </p:cNvSpPr>
          <p:nvPr/>
        </p:nvSpPr>
        <p:spPr bwMode="auto">
          <a:xfrm>
            <a:off x="609600" y="1905001"/>
            <a:ext cx="990600" cy="34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VP 1</a:t>
            </a:r>
          </a:p>
        </p:txBody>
      </p:sp>
      <p:sp>
        <p:nvSpPr>
          <p:cNvPr id="31756" name="Text Box 12">
            <a:extLst>
              <a:ext uri="{FF2B5EF4-FFF2-40B4-BE49-F238E27FC236}">
                <a16:creationId xmlns:a16="http://schemas.microsoft.com/office/drawing/2014/main" id="{F74C9E90-3799-45C0-AAD1-5C0AF926CCD1}"/>
              </a:ext>
            </a:extLst>
          </p:cNvPr>
          <p:cNvSpPr txBox="1">
            <a:spLocks noChangeArrowheads="1"/>
          </p:cNvSpPr>
          <p:nvPr/>
        </p:nvSpPr>
        <p:spPr bwMode="auto">
          <a:xfrm>
            <a:off x="8229600" y="1981201"/>
            <a:ext cx="990600" cy="34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VP 2</a:t>
            </a:r>
          </a:p>
        </p:txBody>
      </p:sp>
      <p:sp>
        <p:nvSpPr>
          <p:cNvPr id="31757" name="Text Box 13">
            <a:extLst>
              <a:ext uri="{FF2B5EF4-FFF2-40B4-BE49-F238E27FC236}">
                <a16:creationId xmlns:a16="http://schemas.microsoft.com/office/drawing/2014/main" id="{183D6A57-EEC6-4EA4-BEAC-0BCA5992EA7F}"/>
              </a:ext>
            </a:extLst>
          </p:cNvPr>
          <p:cNvSpPr txBox="1">
            <a:spLocks noChangeArrowheads="1"/>
          </p:cNvSpPr>
          <p:nvPr/>
        </p:nvSpPr>
        <p:spPr bwMode="auto">
          <a:xfrm>
            <a:off x="762000" y="5486401"/>
            <a:ext cx="84582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800">
                <a:latin typeface="Comic Sans MS" panose="030F0702030302020204" pitchFamily="66" charset="0"/>
              </a:rPr>
              <a:t>Draw the Eye Level and mark the two vanishing points.</a:t>
            </a:r>
          </a:p>
          <a:p>
            <a:pPr algn="ctr">
              <a:spcBef>
                <a:spcPct val="50000"/>
              </a:spcBef>
            </a:pPr>
            <a:r>
              <a:rPr lang="en-GB" altLang="en-US" sz="1800">
                <a:latin typeface="Comic Sans MS" panose="030F0702030302020204" pitchFamily="66" charset="0"/>
              </a:rPr>
              <a:t>Then, draw a vertical line below the eye Level and join the top &amp; bottom with </a:t>
            </a:r>
          </a:p>
          <a:p>
            <a:pPr algn="ctr">
              <a:spcBef>
                <a:spcPct val="50000"/>
              </a:spcBef>
            </a:pPr>
            <a:r>
              <a:rPr lang="en-GB" altLang="en-US" sz="1800">
                <a:latin typeface="Comic Sans MS" panose="030F0702030302020204" pitchFamily="66" charset="0"/>
              </a:rPr>
              <a:t>VP 1 and VP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https://img.freepik.com/premium-photo/texture-white-watercolor-paper_88281-1263.jpg?w=2000">
            <a:extLst>
              <a:ext uri="{FF2B5EF4-FFF2-40B4-BE49-F238E27FC236}">
                <a16:creationId xmlns:a16="http://schemas.microsoft.com/office/drawing/2014/main" id="{186E5399-E396-469F-A0F0-A36DC498C6C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32770" name="Rectangle 2">
            <a:extLst>
              <a:ext uri="{FF2B5EF4-FFF2-40B4-BE49-F238E27FC236}">
                <a16:creationId xmlns:a16="http://schemas.microsoft.com/office/drawing/2014/main" id="{38E5E3BE-3D92-4938-B7E6-930A5DE7B426}"/>
              </a:ext>
            </a:extLst>
          </p:cNvPr>
          <p:cNvSpPr>
            <a:spLocks noChangeArrowheads="1"/>
          </p:cNvSpPr>
          <p:nvPr/>
        </p:nvSpPr>
        <p:spPr bwMode="auto">
          <a:xfrm>
            <a:off x="1143000" y="4572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GB" altLang="en-US" sz="4400">
                <a:solidFill>
                  <a:schemeClr val="accent2"/>
                </a:solidFill>
                <a:latin typeface="Comic Sans MS" panose="030F0702030302020204" pitchFamily="66" charset="0"/>
              </a:rPr>
              <a:t>Drawing a cube using</a:t>
            </a:r>
          </a:p>
          <a:p>
            <a:pPr algn="ctr"/>
            <a:r>
              <a:rPr lang="en-GB" altLang="en-US" sz="4400">
                <a:solidFill>
                  <a:schemeClr val="accent2"/>
                </a:solidFill>
                <a:latin typeface="Comic Sans MS" panose="030F0702030302020204" pitchFamily="66" charset="0"/>
              </a:rPr>
              <a:t>Two point perspective</a:t>
            </a:r>
          </a:p>
        </p:txBody>
      </p:sp>
      <p:sp>
        <p:nvSpPr>
          <p:cNvPr id="32771" name="Line 3">
            <a:extLst>
              <a:ext uri="{FF2B5EF4-FFF2-40B4-BE49-F238E27FC236}">
                <a16:creationId xmlns:a16="http://schemas.microsoft.com/office/drawing/2014/main" id="{CEB9F3F8-D3E7-4A44-A3E4-3429DFD847DF}"/>
              </a:ext>
            </a:extLst>
          </p:cNvPr>
          <p:cNvSpPr>
            <a:spLocks noChangeShapeType="1"/>
          </p:cNvSpPr>
          <p:nvPr/>
        </p:nvSpPr>
        <p:spPr bwMode="auto">
          <a:xfrm>
            <a:off x="381000" y="25146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772" name="Text Box 4">
            <a:extLst>
              <a:ext uri="{FF2B5EF4-FFF2-40B4-BE49-F238E27FC236}">
                <a16:creationId xmlns:a16="http://schemas.microsoft.com/office/drawing/2014/main" id="{F599E64F-2186-4A82-B24A-1ADCB6A9C0D8}"/>
              </a:ext>
            </a:extLst>
          </p:cNvPr>
          <p:cNvSpPr txBox="1">
            <a:spLocks noChangeArrowheads="1"/>
          </p:cNvSpPr>
          <p:nvPr/>
        </p:nvSpPr>
        <p:spPr bwMode="auto">
          <a:xfrm>
            <a:off x="3886200" y="2057401"/>
            <a:ext cx="1905000" cy="34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Eye Level</a:t>
            </a:r>
          </a:p>
        </p:txBody>
      </p:sp>
      <p:sp>
        <p:nvSpPr>
          <p:cNvPr id="32773" name="Line 5">
            <a:extLst>
              <a:ext uri="{FF2B5EF4-FFF2-40B4-BE49-F238E27FC236}">
                <a16:creationId xmlns:a16="http://schemas.microsoft.com/office/drawing/2014/main" id="{E14C541A-266D-4617-B9C8-DA0611A081B7}"/>
              </a:ext>
            </a:extLst>
          </p:cNvPr>
          <p:cNvSpPr>
            <a:spLocks noChangeShapeType="1"/>
          </p:cNvSpPr>
          <p:nvPr/>
        </p:nvSpPr>
        <p:spPr bwMode="auto">
          <a:xfrm>
            <a:off x="4800600" y="3810000"/>
            <a:ext cx="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774" name="Line 6">
            <a:extLst>
              <a:ext uri="{FF2B5EF4-FFF2-40B4-BE49-F238E27FC236}">
                <a16:creationId xmlns:a16="http://schemas.microsoft.com/office/drawing/2014/main" id="{C3EF7779-7511-4838-9E53-0D3000127445}"/>
              </a:ext>
            </a:extLst>
          </p:cNvPr>
          <p:cNvSpPr>
            <a:spLocks noChangeShapeType="1"/>
          </p:cNvSpPr>
          <p:nvPr/>
        </p:nvSpPr>
        <p:spPr bwMode="auto">
          <a:xfrm flipH="1" flipV="1">
            <a:off x="762000" y="2514600"/>
            <a:ext cx="40386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775" name="Line 7">
            <a:extLst>
              <a:ext uri="{FF2B5EF4-FFF2-40B4-BE49-F238E27FC236}">
                <a16:creationId xmlns:a16="http://schemas.microsoft.com/office/drawing/2014/main" id="{430A1814-4B71-4004-89F5-D7F638B4955D}"/>
              </a:ext>
            </a:extLst>
          </p:cNvPr>
          <p:cNvSpPr>
            <a:spLocks noChangeShapeType="1"/>
          </p:cNvSpPr>
          <p:nvPr/>
        </p:nvSpPr>
        <p:spPr bwMode="auto">
          <a:xfrm>
            <a:off x="762000" y="2514600"/>
            <a:ext cx="4038600"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776" name="Line 8">
            <a:extLst>
              <a:ext uri="{FF2B5EF4-FFF2-40B4-BE49-F238E27FC236}">
                <a16:creationId xmlns:a16="http://schemas.microsoft.com/office/drawing/2014/main" id="{000DE303-6AE3-4F6A-9D34-2F8C7030E612}"/>
              </a:ext>
            </a:extLst>
          </p:cNvPr>
          <p:cNvSpPr>
            <a:spLocks noChangeShapeType="1"/>
          </p:cNvSpPr>
          <p:nvPr/>
        </p:nvSpPr>
        <p:spPr bwMode="auto">
          <a:xfrm flipV="1">
            <a:off x="4800600" y="2514600"/>
            <a:ext cx="4343400"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777" name="Line 9">
            <a:extLst>
              <a:ext uri="{FF2B5EF4-FFF2-40B4-BE49-F238E27FC236}">
                <a16:creationId xmlns:a16="http://schemas.microsoft.com/office/drawing/2014/main" id="{4F4EDC8E-A35F-4581-8C8B-B58D9A202BF3}"/>
              </a:ext>
            </a:extLst>
          </p:cNvPr>
          <p:cNvSpPr>
            <a:spLocks noChangeShapeType="1"/>
          </p:cNvSpPr>
          <p:nvPr/>
        </p:nvSpPr>
        <p:spPr bwMode="auto">
          <a:xfrm flipH="1">
            <a:off x="4800600" y="2514600"/>
            <a:ext cx="43434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778" name="Text Box 10">
            <a:extLst>
              <a:ext uri="{FF2B5EF4-FFF2-40B4-BE49-F238E27FC236}">
                <a16:creationId xmlns:a16="http://schemas.microsoft.com/office/drawing/2014/main" id="{A7D66E1E-8CE8-46EF-B2B5-140B8AC17CE8}"/>
              </a:ext>
            </a:extLst>
          </p:cNvPr>
          <p:cNvSpPr txBox="1">
            <a:spLocks noChangeArrowheads="1"/>
          </p:cNvSpPr>
          <p:nvPr/>
        </p:nvSpPr>
        <p:spPr bwMode="auto">
          <a:xfrm>
            <a:off x="609600" y="1905001"/>
            <a:ext cx="990600" cy="34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VP 1</a:t>
            </a:r>
          </a:p>
        </p:txBody>
      </p:sp>
      <p:sp>
        <p:nvSpPr>
          <p:cNvPr id="32779" name="Text Box 11">
            <a:extLst>
              <a:ext uri="{FF2B5EF4-FFF2-40B4-BE49-F238E27FC236}">
                <a16:creationId xmlns:a16="http://schemas.microsoft.com/office/drawing/2014/main" id="{47B030B5-2356-464D-B459-97AB41269AEC}"/>
              </a:ext>
            </a:extLst>
          </p:cNvPr>
          <p:cNvSpPr txBox="1">
            <a:spLocks noChangeArrowheads="1"/>
          </p:cNvSpPr>
          <p:nvPr/>
        </p:nvSpPr>
        <p:spPr bwMode="auto">
          <a:xfrm>
            <a:off x="8229600" y="1981201"/>
            <a:ext cx="990600" cy="34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VP 2</a:t>
            </a:r>
          </a:p>
        </p:txBody>
      </p:sp>
      <p:sp>
        <p:nvSpPr>
          <p:cNvPr id="32780" name="Text Box 12">
            <a:extLst>
              <a:ext uri="{FF2B5EF4-FFF2-40B4-BE49-F238E27FC236}">
                <a16:creationId xmlns:a16="http://schemas.microsoft.com/office/drawing/2014/main" id="{D11437C6-3783-4A59-9987-E6E640A65941}"/>
              </a:ext>
            </a:extLst>
          </p:cNvPr>
          <p:cNvSpPr txBox="1">
            <a:spLocks noChangeArrowheads="1"/>
          </p:cNvSpPr>
          <p:nvPr/>
        </p:nvSpPr>
        <p:spPr bwMode="auto">
          <a:xfrm>
            <a:off x="838200" y="5791201"/>
            <a:ext cx="845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800">
                <a:latin typeface="Comic Sans MS" panose="030F0702030302020204" pitchFamily="66" charset="0"/>
              </a:rPr>
              <a:t>Estimate the length of the sides of your cube by drawing two vertical lines.</a:t>
            </a:r>
          </a:p>
        </p:txBody>
      </p:sp>
      <p:sp>
        <p:nvSpPr>
          <p:cNvPr id="32781" name="Line 13">
            <a:extLst>
              <a:ext uri="{FF2B5EF4-FFF2-40B4-BE49-F238E27FC236}">
                <a16:creationId xmlns:a16="http://schemas.microsoft.com/office/drawing/2014/main" id="{534A5AF5-527B-4D18-A168-44FEE7BE5768}"/>
              </a:ext>
            </a:extLst>
          </p:cNvPr>
          <p:cNvSpPr>
            <a:spLocks noChangeShapeType="1"/>
          </p:cNvSpPr>
          <p:nvPr/>
        </p:nvSpPr>
        <p:spPr bwMode="auto">
          <a:xfrm>
            <a:off x="6324600" y="3352800"/>
            <a:ext cx="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782" name="Line 14">
            <a:extLst>
              <a:ext uri="{FF2B5EF4-FFF2-40B4-BE49-F238E27FC236}">
                <a16:creationId xmlns:a16="http://schemas.microsoft.com/office/drawing/2014/main" id="{92350A67-B631-4F6A-BB57-ABE56DC755B2}"/>
              </a:ext>
            </a:extLst>
          </p:cNvPr>
          <p:cNvSpPr>
            <a:spLocks noChangeShapeType="1"/>
          </p:cNvSpPr>
          <p:nvPr/>
        </p:nvSpPr>
        <p:spPr bwMode="auto">
          <a:xfrm>
            <a:off x="3200400" y="3276600"/>
            <a:ext cx="0" cy="106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https://img.freepik.com/premium-photo/texture-white-watercolor-paper_88281-1263.jpg?w=2000">
            <a:extLst>
              <a:ext uri="{FF2B5EF4-FFF2-40B4-BE49-F238E27FC236}">
                <a16:creationId xmlns:a16="http://schemas.microsoft.com/office/drawing/2014/main" id="{852F1032-207B-411C-AC93-639DE3FAB4A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0"/>
            <a:ext cx="9906002" cy="6858000"/>
          </a:xfrm>
          <a:prstGeom prst="rect">
            <a:avLst/>
          </a:prstGeom>
          <a:noFill/>
          <a:extLst>
            <a:ext uri="{909E8E84-426E-40DD-AFC4-6F175D3DCCD1}">
              <a14:hiddenFill xmlns:a14="http://schemas.microsoft.com/office/drawing/2010/main">
                <a:solidFill>
                  <a:srgbClr val="FFFFFF"/>
                </a:solidFill>
              </a14:hiddenFill>
            </a:ext>
          </a:extLst>
        </p:spPr>
      </p:pic>
      <p:sp>
        <p:nvSpPr>
          <p:cNvPr id="34818" name="Rectangle 2">
            <a:extLst>
              <a:ext uri="{FF2B5EF4-FFF2-40B4-BE49-F238E27FC236}">
                <a16:creationId xmlns:a16="http://schemas.microsoft.com/office/drawing/2014/main" id="{75E3DBD5-E4CA-4852-B499-1139C956355E}"/>
              </a:ext>
            </a:extLst>
          </p:cNvPr>
          <p:cNvSpPr>
            <a:spLocks noChangeArrowheads="1"/>
          </p:cNvSpPr>
          <p:nvPr/>
        </p:nvSpPr>
        <p:spPr bwMode="auto">
          <a:xfrm>
            <a:off x="1143000" y="4572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en-GB" altLang="en-US" sz="4400">
                <a:solidFill>
                  <a:schemeClr val="accent2"/>
                </a:solidFill>
                <a:latin typeface="Comic Sans MS" panose="030F0702030302020204" pitchFamily="66" charset="0"/>
              </a:rPr>
              <a:t>Drawing a cube using</a:t>
            </a:r>
          </a:p>
          <a:p>
            <a:pPr algn="ctr"/>
            <a:r>
              <a:rPr lang="en-GB" altLang="en-US" sz="4400">
                <a:solidFill>
                  <a:schemeClr val="accent2"/>
                </a:solidFill>
                <a:latin typeface="Comic Sans MS" panose="030F0702030302020204" pitchFamily="66" charset="0"/>
              </a:rPr>
              <a:t>Two point perspective</a:t>
            </a:r>
          </a:p>
        </p:txBody>
      </p:sp>
      <p:sp>
        <p:nvSpPr>
          <p:cNvPr id="34819" name="Line 3">
            <a:extLst>
              <a:ext uri="{FF2B5EF4-FFF2-40B4-BE49-F238E27FC236}">
                <a16:creationId xmlns:a16="http://schemas.microsoft.com/office/drawing/2014/main" id="{D256B1B4-A446-466E-B207-98C44FF00EE1}"/>
              </a:ext>
            </a:extLst>
          </p:cNvPr>
          <p:cNvSpPr>
            <a:spLocks noChangeShapeType="1"/>
          </p:cNvSpPr>
          <p:nvPr/>
        </p:nvSpPr>
        <p:spPr bwMode="auto">
          <a:xfrm>
            <a:off x="381000" y="25146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20" name="Text Box 4">
            <a:extLst>
              <a:ext uri="{FF2B5EF4-FFF2-40B4-BE49-F238E27FC236}">
                <a16:creationId xmlns:a16="http://schemas.microsoft.com/office/drawing/2014/main" id="{A8990BCB-F344-4781-9D07-77E250E1DFF0}"/>
              </a:ext>
            </a:extLst>
          </p:cNvPr>
          <p:cNvSpPr txBox="1">
            <a:spLocks noChangeArrowheads="1"/>
          </p:cNvSpPr>
          <p:nvPr/>
        </p:nvSpPr>
        <p:spPr bwMode="auto">
          <a:xfrm>
            <a:off x="3886200" y="2057401"/>
            <a:ext cx="1905000" cy="34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Eye Level</a:t>
            </a:r>
          </a:p>
        </p:txBody>
      </p:sp>
      <p:sp>
        <p:nvSpPr>
          <p:cNvPr id="34821" name="Line 5">
            <a:extLst>
              <a:ext uri="{FF2B5EF4-FFF2-40B4-BE49-F238E27FC236}">
                <a16:creationId xmlns:a16="http://schemas.microsoft.com/office/drawing/2014/main" id="{65C5CC1A-F566-4A05-9A2C-B7FD33462E99}"/>
              </a:ext>
            </a:extLst>
          </p:cNvPr>
          <p:cNvSpPr>
            <a:spLocks noChangeShapeType="1"/>
          </p:cNvSpPr>
          <p:nvPr/>
        </p:nvSpPr>
        <p:spPr bwMode="auto">
          <a:xfrm>
            <a:off x="4800600" y="3810000"/>
            <a:ext cx="0" cy="1752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22" name="Line 6">
            <a:extLst>
              <a:ext uri="{FF2B5EF4-FFF2-40B4-BE49-F238E27FC236}">
                <a16:creationId xmlns:a16="http://schemas.microsoft.com/office/drawing/2014/main" id="{B2791787-5EEB-4CE9-9C6E-938A089BAE95}"/>
              </a:ext>
            </a:extLst>
          </p:cNvPr>
          <p:cNvSpPr>
            <a:spLocks noChangeShapeType="1"/>
          </p:cNvSpPr>
          <p:nvPr/>
        </p:nvSpPr>
        <p:spPr bwMode="auto">
          <a:xfrm flipH="1" flipV="1">
            <a:off x="762000" y="2514600"/>
            <a:ext cx="40386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23" name="Line 7">
            <a:extLst>
              <a:ext uri="{FF2B5EF4-FFF2-40B4-BE49-F238E27FC236}">
                <a16:creationId xmlns:a16="http://schemas.microsoft.com/office/drawing/2014/main" id="{2599D8BC-802A-415F-A937-9623FD163B22}"/>
              </a:ext>
            </a:extLst>
          </p:cNvPr>
          <p:cNvSpPr>
            <a:spLocks noChangeShapeType="1"/>
          </p:cNvSpPr>
          <p:nvPr/>
        </p:nvSpPr>
        <p:spPr bwMode="auto">
          <a:xfrm>
            <a:off x="762000" y="2514600"/>
            <a:ext cx="4038600"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24" name="Line 8">
            <a:extLst>
              <a:ext uri="{FF2B5EF4-FFF2-40B4-BE49-F238E27FC236}">
                <a16:creationId xmlns:a16="http://schemas.microsoft.com/office/drawing/2014/main" id="{8AE93CFE-12C3-4A99-8696-C9851F267CAF}"/>
              </a:ext>
            </a:extLst>
          </p:cNvPr>
          <p:cNvSpPr>
            <a:spLocks noChangeShapeType="1"/>
          </p:cNvSpPr>
          <p:nvPr/>
        </p:nvSpPr>
        <p:spPr bwMode="auto">
          <a:xfrm flipV="1">
            <a:off x="4800600" y="2514600"/>
            <a:ext cx="4343400" cy="304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25" name="Line 9">
            <a:extLst>
              <a:ext uri="{FF2B5EF4-FFF2-40B4-BE49-F238E27FC236}">
                <a16:creationId xmlns:a16="http://schemas.microsoft.com/office/drawing/2014/main" id="{C047FC42-45A2-4817-A5FA-24FCCB7B340E}"/>
              </a:ext>
            </a:extLst>
          </p:cNvPr>
          <p:cNvSpPr>
            <a:spLocks noChangeShapeType="1"/>
          </p:cNvSpPr>
          <p:nvPr/>
        </p:nvSpPr>
        <p:spPr bwMode="auto">
          <a:xfrm flipH="1">
            <a:off x="4800600" y="2514600"/>
            <a:ext cx="43434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26" name="Text Box 10">
            <a:extLst>
              <a:ext uri="{FF2B5EF4-FFF2-40B4-BE49-F238E27FC236}">
                <a16:creationId xmlns:a16="http://schemas.microsoft.com/office/drawing/2014/main" id="{0FBE8D13-CE72-4ADC-B9B7-172CA8699C8F}"/>
              </a:ext>
            </a:extLst>
          </p:cNvPr>
          <p:cNvSpPr txBox="1">
            <a:spLocks noChangeArrowheads="1"/>
          </p:cNvSpPr>
          <p:nvPr/>
        </p:nvSpPr>
        <p:spPr bwMode="auto">
          <a:xfrm>
            <a:off x="609600" y="1905001"/>
            <a:ext cx="990600" cy="34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VP 1</a:t>
            </a:r>
          </a:p>
        </p:txBody>
      </p:sp>
      <p:sp>
        <p:nvSpPr>
          <p:cNvPr id="34827" name="Text Box 11">
            <a:extLst>
              <a:ext uri="{FF2B5EF4-FFF2-40B4-BE49-F238E27FC236}">
                <a16:creationId xmlns:a16="http://schemas.microsoft.com/office/drawing/2014/main" id="{9AC234EE-B6FC-426D-BFB0-E2A56B691DC6}"/>
              </a:ext>
            </a:extLst>
          </p:cNvPr>
          <p:cNvSpPr txBox="1">
            <a:spLocks noChangeArrowheads="1"/>
          </p:cNvSpPr>
          <p:nvPr/>
        </p:nvSpPr>
        <p:spPr bwMode="auto">
          <a:xfrm>
            <a:off x="8229600" y="1981201"/>
            <a:ext cx="990600" cy="34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VP 2</a:t>
            </a:r>
          </a:p>
        </p:txBody>
      </p:sp>
      <p:sp>
        <p:nvSpPr>
          <p:cNvPr id="34828" name="Text Box 12">
            <a:extLst>
              <a:ext uri="{FF2B5EF4-FFF2-40B4-BE49-F238E27FC236}">
                <a16:creationId xmlns:a16="http://schemas.microsoft.com/office/drawing/2014/main" id="{00729BE8-436A-4A61-BA98-AF81885F24E2}"/>
              </a:ext>
            </a:extLst>
          </p:cNvPr>
          <p:cNvSpPr txBox="1">
            <a:spLocks noChangeArrowheads="1"/>
          </p:cNvSpPr>
          <p:nvPr/>
        </p:nvSpPr>
        <p:spPr bwMode="auto">
          <a:xfrm>
            <a:off x="838200" y="5791201"/>
            <a:ext cx="845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1800">
                <a:latin typeface="Comic Sans MS" panose="030F0702030302020204" pitchFamily="66" charset="0"/>
              </a:rPr>
              <a:t>Darken or thicken the lines which form the cube.</a:t>
            </a:r>
          </a:p>
        </p:txBody>
      </p:sp>
      <p:sp>
        <p:nvSpPr>
          <p:cNvPr id="34829" name="Line 13">
            <a:extLst>
              <a:ext uri="{FF2B5EF4-FFF2-40B4-BE49-F238E27FC236}">
                <a16:creationId xmlns:a16="http://schemas.microsoft.com/office/drawing/2014/main" id="{D3057F76-1490-4371-BD0C-DB1BFCAEDF01}"/>
              </a:ext>
            </a:extLst>
          </p:cNvPr>
          <p:cNvSpPr>
            <a:spLocks noChangeShapeType="1"/>
          </p:cNvSpPr>
          <p:nvPr/>
        </p:nvSpPr>
        <p:spPr bwMode="auto">
          <a:xfrm>
            <a:off x="6324600" y="3352800"/>
            <a:ext cx="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0" name="Line 14">
            <a:extLst>
              <a:ext uri="{FF2B5EF4-FFF2-40B4-BE49-F238E27FC236}">
                <a16:creationId xmlns:a16="http://schemas.microsoft.com/office/drawing/2014/main" id="{0ED2C4C7-6836-4F26-9A16-FA0EED41FC61}"/>
              </a:ext>
            </a:extLst>
          </p:cNvPr>
          <p:cNvSpPr>
            <a:spLocks noChangeShapeType="1"/>
          </p:cNvSpPr>
          <p:nvPr/>
        </p:nvSpPr>
        <p:spPr bwMode="auto">
          <a:xfrm>
            <a:off x="3200400" y="3276600"/>
            <a:ext cx="0" cy="106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1" name="Line 15">
            <a:extLst>
              <a:ext uri="{FF2B5EF4-FFF2-40B4-BE49-F238E27FC236}">
                <a16:creationId xmlns:a16="http://schemas.microsoft.com/office/drawing/2014/main" id="{C236C86A-9AF4-4172-B6D8-EFCCD46002DC}"/>
              </a:ext>
            </a:extLst>
          </p:cNvPr>
          <p:cNvSpPr>
            <a:spLocks noChangeShapeType="1"/>
          </p:cNvSpPr>
          <p:nvPr/>
        </p:nvSpPr>
        <p:spPr bwMode="auto">
          <a:xfrm flipV="1">
            <a:off x="3200400" y="2514600"/>
            <a:ext cx="5867400" cy="762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2" name="Line 16">
            <a:extLst>
              <a:ext uri="{FF2B5EF4-FFF2-40B4-BE49-F238E27FC236}">
                <a16:creationId xmlns:a16="http://schemas.microsoft.com/office/drawing/2014/main" id="{8E6B0723-A6E2-471C-A911-AA48C95BEADB}"/>
              </a:ext>
            </a:extLst>
          </p:cNvPr>
          <p:cNvSpPr>
            <a:spLocks noChangeShapeType="1"/>
          </p:cNvSpPr>
          <p:nvPr/>
        </p:nvSpPr>
        <p:spPr bwMode="auto">
          <a:xfrm flipH="1" flipV="1">
            <a:off x="762000" y="2514600"/>
            <a:ext cx="5562600" cy="838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3" name="Line 17">
            <a:extLst>
              <a:ext uri="{FF2B5EF4-FFF2-40B4-BE49-F238E27FC236}">
                <a16:creationId xmlns:a16="http://schemas.microsoft.com/office/drawing/2014/main" id="{B2FF3DDB-267F-4AB8-825B-0A09A7284F2F}"/>
              </a:ext>
            </a:extLst>
          </p:cNvPr>
          <p:cNvSpPr>
            <a:spLocks noChangeShapeType="1"/>
          </p:cNvSpPr>
          <p:nvPr/>
        </p:nvSpPr>
        <p:spPr bwMode="auto">
          <a:xfrm>
            <a:off x="3200400" y="3276600"/>
            <a:ext cx="0" cy="1066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4" name="Line 18">
            <a:extLst>
              <a:ext uri="{FF2B5EF4-FFF2-40B4-BE49-F238E27FC236}">
                <a16:creationId xmlns:a16="http://schemas.microsoft.com/office/drawing/2014/main" id="{66C77668-CF55-4699-90F0-A015BD9A04D6}"/>
              </a:ext>
            </a:extLst>
          </p:cNvPr>
          <p:cNvSpPr>
            <a:spLocks noChangeShapeType="1"/>
          </p:cNvSpPr>
          <p:nvPr/>
        </p:nvSpPr>
        <p:spPr bwMode="auto">
          <a:xfrm>
            <a:off x="3200400" y="4343400"/>
            <a:ext cx="1600200" cy="1219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5" name="Line 19">
            <a:extLst>
              <a:ext uri="{FF2B5EF4-FFF2-40B4-BE49-F238E27FC236}">
                <a16:creationId xmlns:a16="http://schemas.microsoft.com/office/drawing/2014/main" id="{3804FF11-322C-4532-9352-E291FFEBCE3B}"/>
              </a:ext>
            </a:extLst>
          </p:cNvPr>
          <p:cNvSpPr>
            <a:spLocks noChangeShapeType="1"/>
          </p:cNvSpPr>
          <p:nvPr/>
        </p:nvSpPr>
        <p:spPr bwMode="auto">
          <a:xfrm flipV="1">
            <a:off x="4800600" y="3810000"/>
            <a:ext cx="0" cy="1752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6" name="Line 20">
            <a:extLst>
              <a:ext uri="{FF2B5EF4-FFF2-40B4-BE49-F238E27FC236}">
                <a16:creationId xmlns:a16="http://schemas.microsoft.com/office/drawing/2014/main" id="{9691ADE0-C6AD-4DA6-B67C-4DBD5B5DB6A7}"/>
              </a:ext>
            </a:extLst>
          </p:cNvPr>
          <p:cNvSpPr>
            <a:spLocks noChangeShapeType="1"/>
          </p:cNvSpPr>
          <p:nvPr/>
        </p:nvSpPr>
        <p:spPr bwMode="auto">
          <a:xfrm flipV="1">
            <a:off x="4800600" y="4495800"/>
            <a:ext cx="1524000" cy="1066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7" name="Line 21">
            <a:extLst>
              <a:ext uri="{FF2B5EF4-FFF2-40B4-BE49-F238E27FC236}">
                <a16:creationId xmlns:a16="http://schemas.microsoft.com/office/drawing/2014/main" id="{0F011438-F0E4-4AEE-96A7-CDCAC895E36B}"/>
              </a:ext>
            </a:extLst>
          </p:cNvPr>
          <p:cNvSpPr>
            <a:spLocks noChangeShapeType="1"/>
          </p:cNvSpPr>
          <p:nvPr/>
        </p:nvSpPr>
        <p:spPr bwMode="auto">
          <a:xfrm flipV="1">
            <a:off x="6324600" y="3352800"/>
            <a:ext cx="0" cy="11430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38" name="Line 22">
            <a:extLst>
              <a:ext uri="{FF2B5EF4-FFF2-40B4-BE49-F238E27FC236}">
                <a16:creationId xmlns:a16="http://schemas.microsoft.com/office/drawing/2014/main" id="{66981745-DAE1-46A2-95DD-3F8DD0F6281D}"/>
              </a:ext>
            </a:extLst>
          </p:cNvPr>
          <p:cNvSpPr>
            <a:spLocks noChangeShapeType="1"/>
          </p:cNvSpPr>
          <p:nvPr/>
        </p:nvSpPr>
        <p:spPr bwMode="auto">
          <a:xfrm flipH="1" flipV="1">
            <a:off x="4648200" y="3124200"/>
            <a:ext cx="167640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40" name="Line 24">
            <a:extLst>
              <a:ext uri="{FF2B5EF4-FFF2-40B4-BE49-F238E27FC236}">
                <a16:creationId xmlns:a16="http://schemas.microsoft.com/office/drawing/2014/main" id="{724DB87A-5C14-4148-AF9C-AED857D323A7}"/>
              </a:ext>
            </a:extLst>
          </p:cNvPr>
          <p:cNvSpPr>
            <a:spLocks noChangeShapeType="1"/>
          </p:cNvSpPr>
          <p:nvPr/>
        </p:nvSpPr>
        <p:spPr bwMode="auto">
          <a:xfrm flipH="1">
            <a:off x="3200400" y="3124200"/>
            <a:ext cx="144780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41" name="Line 25">
            <a:extLst>
              <a:ext uri="{FF2B5EF4-FFF2-40B4-BE49-F238E27FC236}">
                <a16:creationId xmlns:a16="http://schemas.microsoft.com/office/drawing/2014/main" id="{41FA022B-D940-471D-B3FB-AE741A7E24F1}"/>
              </a:ext>
            </a:extLst>
          </p:cNvPr>
          <p:cNvSpPr>
            <a:spLocks noChangeShapeType="1"/>
          </p:cNvSpPr>
          <p:nvPr/>
        </p:nvSpPr>
        <p:spPr bwMode="auto">
          <a:xfrm>
            <a:off x="3200400" y="3276600"/>
            <a:ext cx="1600200" cy="533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842" name="Line 26">
            <a:extLst>
              <a:ext uri="{FF2B5EF4-FFF2-40B4-BE49-F238E27FC236}">
                <a16:creationId xmlns:a16="http://schemas.microsoft.com/office/drawing/2014/main" id="{62522AA3-4163-41BE-BB9C-77B1A32721E9}"/>
              </a:ext>
            </a:extLst>
          </p:cNvPr>
          <p:cNvSpPr>
            <a:spLocks noChangeShapeType="1"/>
          </p:cNvSpPr>
          <p:nvPr/>
        </p:nvSpPr>
        <p:spPr bwMode="auto">
          <a:xfrm flipV="1">
            <a:off x="4800600" y="3352800"/>
            <a:ext cx="1524000" cy="457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532924" y="446066"/>
            <a:ext cx="4279708" cy="7122847"/>
          </a:xfrm>
          <a:prstGeom prst="rect">
            <a:avLst/>
          </a:prstGeom>
        </p:spPr>
        <p:txBody>
          <a:bodyPr wrap="square">
            <a:spAutoFit/>
          </a:bodyPr>
          <a:lstStyle/>
          <a:p>
            <a:endParaRPr lang="en-GB" sz="1600" dirty="0">
              <a:latin typeface="Comic Sans MS" panose="030F0702030302020204" pitchFamily="66" charset="0"/>
            </a:endParaRPr>
          </a:p>
          <a:p>
            <a:r>
              <a:rPr lang="en-GB" sz="1600" b="1" dirty="0">
                <a:latin typeface="Comic Sans MS" panose="030F0702030302020204" pitchFamily="66" charset="0"/>
              </a:rPr>
              <a:t>4. I can draw a landscape using perspective</a:t>
            </a:r>
          </a:p>
          <a:p>
            <a:endParaRPr lang="en-GB" sz="1100" b="1" dirty="0">
              <a:latin typeface="Comic Sans MS" panose="030F0702030302020204" pitchFamily="66" charset="0"/>
            </a:endParaRPr>
          </a:p>
          <a:p>
            <a:r>
              <a:rPr lang="en-GB" sz="1100" dirty="0">
                <a:latin typeface="Comic Sans MS" panose="030F0702030302020204" pitchFamily="66" charset="0"/>
              </a:rPr>
              <a:t>Remind the children about both one point and two point perspective and Watch the video above. Explain that their task will be to create a mountainous landscape that includes perspective. </a:t>
            </a:r>
          </a:p>
          <a:p>
            <a:endParaRPr lang="en-GB" sz="1100" dirty="0">
              <a:latin typeface="Comic Sans MS" panose="030F0702030302020204" pitchFamily="66" charset="0"/>
            </a:endParaRPr>
          </a:p>
          <a:p>
            <a:r>
              <a:rPr lang="en-GB" sz="1100" dirty="0">
                <a:latin typeface="Comic Sans MS" panose="030F0702030302020204" pitchFamily="66" charset="0"/>
              </a:rPr>
              <a:t>Suggest one point perspective leading to a singular vanishing point. Explain that they can use photographs of mountainous scenes to inspire their artwork as well as paintings by artists such as </a:t>
            </a:r>
            <a:r>
              <a:rPr lang="en-GB" sz="11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Albert Bierstadt</a:t>
            </a:r>
            <a:r>
              <a:rPr lang="en-GB" sz="1100" dirty="0">
                <a:latin typeface="Comic Sans MS" panose="030F0702030302020204" pitchFamily="66" charset="0"/>
              </a:rPr>
              <a:t>. (Some examples are included on the following slides) They must sketch their piece carefully over a sustained period and then paint it for display. Explain the paintings must be of quality to make it to the display. </a:t>
            </a:r>
          </a:p>
          <a:p>
            <a:endParaRPr lang="en-GB" sz="1100" dirty="0">
              <a:latin typeface="Comic Sans MS" panose="030F0702030302020204" pitchFamily="66" charset="0"/>
            </a:endParaRPr>
          </a:p>
          <a:p>
            <a:r>
              <a:rPr lang="en-GB" sz="1100" dirty="0">
                <a:latin typeface="Comic Sans MS" panose="030F0702030302020204" pitchFamily="66" charset="0"/>
              </a:rPr>
              <a:t>Remind the children how to use 1 point perspective. Watch this tutorial video to help the children to construct their own composition for their artwork. </a:t>
            </a:r>
            <a:r>
              <a:rPr lang="en-GB" sz="1100" b="1" dirty="0">
                <a:latin typeface="Comic Sans MS" panose="030F0702030302020204" pitchFamily="66" charset="0"/>
                <a:hlinkClick r:id="rId3"/>
              </a:rPr>
              <a:t>https://www.youtube.com/watch?v=nJiWIYmLatw</a:t>
            </a:r>
            <a:endParaRPr lang="en-GB" sz="1100" b="1" dirty="0">
              <a:latin typeface="Comic Sans MS" panose="030F0702030302020204" pitchFamily="66" charset="0"/>
            </a:endParaRPr>
          </a:p>
          <a:p>
            <a:endParaRPr lang="en-GB" sz="1100" dirty="0">
              <a:latin typeface="Comic Sans MS" panose="030F0702030302020204" pitchFamily="66" charset="0"/>
            </a:endParaRPr>
          </a:p>
          <a:p>
            <a:r>
              <a:rPr lang="en-GB" sz="1100" dirty="0">
                <a:latin typeface="Comic Sans MS" panose="030F0702030302020204" pitchFamily="66" charset="0"/>
              </a:rPr>
              <a:t>The composition, design and content of the of the piece will be up to the child, but encourage them to use a road, train track, path, canal or river as the central focus leading the eye into the picture. Of course there must be mountains in the background. Encourage the children to use repeated items such as fence posts or trees to show that they understand that these must be smaller as they appear further away. This will help with the depth of the painting. Explain that the work of art must be painted, so the children must consider this in their design. </a:t>
            </a:r>
          </a:p>
          <a:p>
            <a:endParaRPr lang="en-GB" sz="1600" b="1" dirty="0">
              <a:latin typeface="Comic Sans MS" panose="030F0702030302020204" pitchFamily="66" charset="0"/>
            </a:endParaRPr>
          </a:p>
          <a:p>
            <a:endParaRPr lang="en-GB" sz="1600" b="1" dirty="0">
              <a:latin typeface="Comic Sans MS" panose="030F0702030302020204" pitchFamily="66" charset="0"/>
            </a:endParaRPr>
          </a:p>
          <a:p>
            <a:endParaRPr lang="en-GB" sz="1400" dirty="0"/>
          </a:p>
          <a:p>
            <a:endParaRPr lang="en-GB" sz="1100" dirty="0"/>
          </a:p>
          <a:p>
            <a:endParaRPr lang="en-GB" dirty="0"/>
          </a:p>
          <a:p>
            <a:endParaRPr lang="en-GB" dirty="0"/>
          </a:p>
        </p:txBody>
      </p:sp>
      <p:pic>
        <p:nvPicPr>
          <p:cNvPr id="13" name="Picture 12">
            <a:extLst>
              <a:ext uri="{FF2B5EF4-FFF2-40B4-BE49-F238E27FC236}">
                <a16:creationId xmlns:a16="http://schemas.microsoft.com/office/drawing/2014/main" id="{13C11510-DAD4-4E88-8BC0-384044966C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6585" y="152155"/>
            <a:ext cx="479998" cy="479998"/>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4338" name="Picture 2" descr="1 Point Perspective - Road to the Mountains - YouTube">
            <a:extLst>
              <a:ext uri="{FF2B5EF4-FFF2-40B4-BE49-F238E27FC236}">
                <a16:creationId xmlns:a16="http://schemas.microsoft.com/office/drawing/2014/main" id="{9273F1DB-FEFE-47D7-B3C7-B746E116EAF7}"/>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l="6212" r="6394"/>
          <a:stretch/>
        </p:blipFill>
        <p:spPr bwMode="auto">
          <a:xfrm>
            <a:off x="5636886" y="230836"/>
            <a:ext cx="2991084" cy="18461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2FDEE7C-7639-41D5-B0BB-1295E10EDEF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13567"/>
          <a:stretch/>
        </p:blipFill>
        <p:spPr>
          <a:xfrm>
            <a:off x="7079031" y="2183929"/>
            <a:ext cx="2440581" cy="15875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50F961D1-122C-41B9-9392-12FF53C21CE1}"/>
              </a:ext>
            </a:extLst>
          </p:cNvPr>
          <p:cNvPicPr>
            <a:picLocks noChangeAspect="1"/>
          </p:cNvPicPr>
          <p:nvPr/>
        </p:nvPicPr>
        <p:blipFill>
          <a:blip r:embed="rId7"/>
          <a:stretch>
            <a:fillRect/>
          </a:stretch>
        </p:blipFill>
        <p:spPr>
          <a:xfrm>
            <a:off x="5247655" y="3946057"/>
            <a:ext cx="4008274" cy="27577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2" descr="TUTORIAL: How to draw using one-point perspective by GeorgeXVII on  DeviantArt">
            <a:extLst>
              <a:ext uri="{FF2B5EF4-FFF2-40B4-BE49-F238E27FC236}">
                <a16:creationId xmlns:a16="http://schemas.microsoft.com/office/drawing/2014/main" id="{FC5C39F4-3010-45FC-A0EB-238899759C79}"/>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752305" y="2231114"/>
            <a:ext cx="2121285" cy="14685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2944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1,111 One Point Perspective Nature Images, Stock Photos &amp; Vectors |  Shutterstock">
            <a:extLst>
              <a:ext uri="{FF2B5EF4-FFF2-40B4-BE49-F238E27FC236}">
                <a16:creationId xmlns:a16="http://schemas.microsoft.com/office/drawing/2014/main" id="{73B8DDA8-EC40-4806-8336-AE1F8271E02F}"/>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b="8181"/>
          <a:stretch/>
        </p:blipFill>
        <p:spPr bwMode="auto">
          <a:xfrm>
            <a:off x="1" y="0"/>
            <a:ext cx="990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6008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One-point perspective: How it works and how to use it for your Art">
            <a:extLst>
              <a:ext uri="{FF2B5EF4-FFF2-40B4-BE49-F238E27FC236}">
                <a16:creationId xmlns:a16="http://schemas.microsoft.com/office/drawing/2014/main" id="{0E721BDB-3C6D-4CCC-9B7B-EDE95FFF3C0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3404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mall Landscape Oil Painting Canvas Oregon Mountains Road - Etsy | Road  painting, Oil painting landscape, Landscape paintings">
            <a:extLst>
              <a:ext uri="{FF2B5EF4-FFF2-40B4-BE49-F238E27FC236}">
                <a16:creationId xmlns:a16="http://schemas.microsoft.com/office/drawing/2014/main" id="{C6C9A24A-DCF6-4385-A9E2-264DA39782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080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32 Landscape perspective ideas | art lessons, perspective art, elementary  art">
            <a:extLst>
              <a:ext uri="{FF2B5EF4-FFF2-40B4-BE49-F238E27FC236}">
                <a16:creationId xmlns:a16="http://schemas.microsoft.com/office/drawing/2014/main" id="{153F70EF-C73C-45C1-96E6-75F30154F169}"/>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PaintBrush trans="20000" brushSize="1"/>
                    </a14:imgEffect>
                  </a14:imgLayer>
                </a14:imgProps>
              </a:ext>
              <a:ext uri="{28A0092B-C50C-407E-A947-70E740481C1C}">
                <a14:useLocalDpi xmlns:a14="http://schemas.microsoft.com/office/drawing/2010/main"/>
              </a:ext>
            </a:extLst>
          </a:blip>
          <a:srcRect/>
          <a:stretch>
            <a:fillRect/>
          </a:stretch>
        </p:blipFill>
        <p:spPr bwMode="auto">
          <a:xfrm>
            <a:off x="0" y="0"/>
            <a:ext cx="994577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179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ow to Draw a Trees and electric post in 1-Point Perspective for Beginners  - YouTube">
            <a:extLst>
              <a:ext uri="{FF2B5EF4-FFF2-40B4-BE49-F238E27FC236}">
                <a16:creationId xmlns:a16="http://schemas.microsoft.com/office/drawing/2014/main" id="{3C788917-DC5C-4F56-BB1F-83281F1D70B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6230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DC5C0-6E14-42A3-BDE5-2B22244A124B}"/>
              </a:ext>
            </a:extLst>
          </p:cNvPr>
          <p:cNvSpPr>
            <a:spLocks noGrp="1"/>
          </p:cNvSpPr>
          <p:nvPr>
            <p:ph type="title"/>
          </p:nvPr>
        </p:nvSpPr>
        <p:spPr/>
        <p:txBody>
          <a:bodyPr/>
          <a:lstStyle/>
          <a:p>
            <a:endParaRPr lang="en-GB"/>
          </a:p>
        </p:txBody>
      </p:sp>
      <p:pic>
        <p:nvPicPr>
          <p:cNvPr id="22530" name="Picture 2" descr="TUTORIAL: How to draw using one-point perspective by GeorgeXVII on  DeviantArt">
            <a:extLst>
              <a:ext uri="{FF2B5EF4-FFF2-40B4-BE49-F238E27FC236}">
                <a16:creationId xmlns:a16="http://schemas.microsoft.com/office/drawing/2014/main" id="{23CC8491-0FB2-4620-9D4D-D69AE6B7EFC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0240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47E784-B594-4F0D-8803-B6C19C6BDB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500643" y="360045"/>
            <a:ext cx="4452357" cy="6707349"/>
          </a:xfrm>
          <a:prstGeom prst="rect">
            <a:avLst/>
          </a:prstGeom>
        </p:spPr>
        <p:txBody>
          <a:bodyPr wrap="square">
            <a:spAutoFit/>
          </a:bodyPr>
          <a:lstStyle/>
          <a:p>
            <a:endParaRPr lang="en-GB" sz="1100" dirty="0">
              <a:latin typeface="Comic Sans MS" panose="030F0702030302020204" pitchFamily="66" charset="0"/>
            </a:endParaRPr>
          </a:p>
          <a:p>
            <a:r>
              <a:rPr lang="en-GB" sz="1400" b="1" dirty="0">
                <a:latin typeface="Comic Sans MS" panose="030F0702030302020204" pitchFamily="66" charset="0"/>
              </a:rPr>
              <a:t>5. I can paint a mountainous landscape</a:t>
            </a:r>
          </a:p>
          <a:p>
            <a:pPr lvl="1"/>
            <a:r>
              <a:rPr lang="en-GB" sz="1100" dirty="0">
                <a:latin typeface="Comic Sans MS" panose="030F0702030302020204" pitchFamily="66" charset="0"/>
              </a:rPr>
              <a:t>Following on from the previous session remind the children that they will be creating a piece of art using one point perspective. Ask the children to use a variety of paints to create the painting. Explain that they will need to Work in a sustained and independent way to develop their own style of painting. Ask the children how they intend to Create atmosphere including a sense of place? Will they consider the weather? Will there be an solitary figure in the distance? Ill there be a solitary farmhouse? Remind them that although they must create a mountainous landscape their work can be imaginative and should draw from inspiration from artists they have studied whilst they have been at school. Explain that they will need to create visually interesting pieces and show knowledge of colour palettes, demonstrating mixing techniques. The children may choose watercolour paints to pain the background wash for the sky and mountains giving a muted colour, but they must also use poster paint, gouache or acrylic paint for their work of art to ensure that foreground colours are clear (These paints could also be used for the background if required) </a:t>
            </a:r>
          </a:p>
          <a:p>
            <a:pPr lvl="1"/>
            <a:r>
              <a:rPr lang="en-GB" sz="1100" dirty="0">
                <a:latin typeface="Comic Sans MS" panose="030F0702030302020204" pitchFamily="66" charset="0"/>
              </a:rPr>
              <a:t>use a range of paint and (acrylic, oil paints, water colours) to create visually interesting pieces;</a:t>
            </a:r>
          </a:p>
          <a:p>
            <a:endParaRPr lang="en-GB" sz="1200" dirty="0">
              <a:latin typeface="Comic Sans MS" panose="030F0702030302020204" pitchFamily="66" charset="0"/>
            </a:endParaRPr>
          </a:p>
          <a:p>
            <a:r>
              <a:rPr lang="en-GB" sz="1400" b="1" dirty="0">
                <a:latin typeface="Comic Sans MS" panose="030F0702030302020204" pitchFamily="66" charset="0"/>
              </a:rPr>
              <a:t>6. I can complete my painting of a mountainous landscape. </a:t>
            </a:r>
          </a:p>
          <a:p>
            <a:r>
              <a:rPr lang="en-GB" sz="1100" dirty="0">
                <a:latin typeface="Comic Sans MS" panose="030F0702030302020204" pitchFamily="66" charset="0"/>
              </a:rPr>
              <a:t>Remind the children of the criteria for their painting (as stated in the previous session) Ensure that the children choose appropriate size brushes for completing the finer detail of their paintings. Ask the children to complete their works of art. Create a gallery / display of the artwork and invite the children to discuss how they created their pieces. Invite the children to then say 2 things that they are pleased about and 1 thing they could improve. </a:t>
            </a:r>
            <a:endParaRPr lang="en-GB" dirty="0"/>
          </a:p>
          <a:p>
            <a:endParaRPr lang="en-GB" dirty="0"/>
          </a:p>
          <a:p>
            <a:endParaRPr lang="en-GB" dirty="0"/>
          </a:p>
        </p:txBody>
      </p:sp>
      <p:pic>
        <p:nvPicPr>
          <p:cNvPr id="18434" name="Picture 2" descr="Small Landscape Oil Painting Canvas Oregon Mountains Road - Etsy | Road  painting, Oil painting landscape, Landscape paintings">
            <a:extLst>
              <a:ext uri="{FF2B5EF4-FFF2-40B4-BE49-F238E27FC236}">
                <a16:creationId xmlns:a16="http://schemas.microsoft.com/office/drawing/2014/main" id="{A3303A61-1877-4C9D-A2FB-45BC2D1FC87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503435" y="623400"/>
            <a:ext cx="3760324" cy="2658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8436" name="Picture 4" descr="32 Landscape perspective ideas | art lessons, perspective art, elementary  art">
            <a:extLst>
              <a:ext uri="{FF2B5EF4-FFF2-40B4-BE49-F238E27FC236}">
                <a16:creationId xmlns:a16="http://schemas.microsoft.com/office/drawing/2014/main" id="{C7858AAC-13F9-4983-B28B-9F6F67EC187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artisticPaintBrush/>
                    </a14:imgEffect>
                  </a14:imgLayer>
                </a14:imgProps>
              </a:ext>
              <a:ext uri="{28A0092B-C50C-407E-A947-70E740481C1C}">
                <a14:useLocalDpi xmlns:a14="http://schemas.microsoft.com/office/drawing/2010/main"/>
              </a:ext>
            </a:extLst>
          </a:blip>
          <a:srcRect/>
          <a:stretch>
            <a:fillRect/>
          </a:stretch>
        </p:blipFill>
        <p:spPr bwMode="auto">
          <a:xfrm>
            <a:off x="5220239" y="3435196"/>
            <a:ext cx="4043520" cy="2658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516C9CE-D056-4C32-846A-EF6D005EACE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74014" y="30821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7688054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7452</Words>
  <Application>Microsoft Office PowerPoint</Application>
  <PresentationFormat>A4 Paper (210x297 mm)</PresentationFormat>
  <Paragraphs>570</Paragraphs>
  <Slides>74</Slides>
  <Notes>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74</vt:i4>
      </vt:variant>
    </vt:vector>
  </HeadingPairs>
  <TitlesOfParts>
    <vt:vector size="79" baseType="lpstr">
      <vt:lpstr>Arial</vt:lpstr>
      <vt:lpstr>Calibri</vt:lpstr>
      <vt:lpstr>Coffee Extra</vt:lpstr>
      <vt:lpstr>Comic Sans MS</vt:lpstr>
      <vt:lpstr>Simple Light</vt:lpstr>
      <vt:lpstr>PowerPoint Presentation</vt:lpstr>
      <vt:lpstr>Core Concepts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Introduction to Perspective</vt:lpstr>
      <vt:lpstr>What is perspective?</vt:lpstr>
      <vt:lpstr>Non-linear Perspective</vt:lpstr>
      <vt:lpstr>Non-linear Perspective</vt:lpstr>
      <vt:lpstr>Linear Perspective</vt:lpstr>
      <vt:lpstr>One Point Perspective</vt:lpstr>
      <vt:lpstr>Two Point Perspective</vt:lpstr>
      <vt:lpstr>PowerPoint Presentation</vt:lpstr>
      <vt:lpstr>Multiple Point Perspective</vt:lpstr>
      <vt:lpstr>Are the following images…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Flintham</dc:creator>
  <cp:lastModifiedBy>Paul Flintham</cp:lastModifiedBy>
  <cp:revision>28</cp:revision>
  <dcterms:modified xsi:type="dcterms:W3CDTF">2025-03-03T07:55:46Z</dcterms:modified>
</cp:coreProperties>
</file>